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4"/>
  </p:notesMasterIdLst>
  <p:sldIdLst>
    <p:sldId id="256" r:id="rId2"/>
    <p:sldId id="398" r:id="rId3"/>
    <p:sldId id="399" r:id="rId4"/>
    <p:sldId id="403" r:id="rId5"/>
    <p:sldId id="367" r:id="rId6"/>
    <p:sldId id="368" r:id="rId7"/>
    <p:sldId id="369" r:id="rId8"/>
    <p:sldId id="375" r:id="rId9"/>
    <p:sldId id="386" r:id="rId10"/>
    <p:sldId id="402" r:id="rId11"/>
    <p:sldId id="387" r:id="rId12"/>
    <p:sldId id="391" r:id="rId13"/>
    <p:sldId id="392" r:id="rId14"/>
    <p:sldId id="393" r:id="rId15"/>
    <p:sldId id="395" r:id="rId16"/>
    <p:sldId id="396" r:id="rId17"/>
    <p:sldId id="397" r:id="rId18"/>
    <p:sldId id="394" r:id="rId19"/>
    <p:sldId id="257" r:id="rId20"/>
    <p:sldId id="436" r:id="rId21"/>
    <p:sldId id="258" r:id="rId22"/>
    <p:sldId id="259" r:id="rId23"/>
    <p:sldId id="260" r:id="rId24"/>
    <p:sldId id="266" r:id="rId25"/>
    <p:sldId id="269" r:id="rId26"/>
    <p:sldId id="374" r:id="rId27"/>
    <p:sldId id="270" r:id="rId28"/>
    <p:sldId id="372" r:id="rId29"/>
    <p:sldId id="365" r:id="rId30"/>
    <p:sldId id="366" r:id="rId31"/>
    <p:sldId id="262" r:id="rId32"/>
    <p:sldId id="263" r:id="rId33"/>
    <p:sldId id="264" r:id="rId34"/>
    <p:sldId id="364" r:id="rId35"/>
    <p:sldId id="265" r:id="rId36"/>
    <p:sldId id="267" r:id="rId37"/>
    <p:sldId id="401" r:id="rId38"/>
    <p:sldId id="373" r:id="rId39"/>
    <p:sldId id="268" r:id="rId40"/>
    <p:sldId id="271" r:id="rId41"/>
    <p:sldId id="275" r:id="rId42"/>
    <p:sldId id="276" r:id="rId43"/>
    <p:sldId id="272" r:id="rId44"/>
    <p:sldId id="273" r:id="rId45"/>
    <p:sldId id="277" r:id="rId46"/>
    <p:sldId id="278" r:id="rId47"/>
    <p:sldId id="279" r:id="rId48"/>
    <p:sldId id="282" r:id="rId49"/>
    <p:sldId id="280" r:id="rId50"/>
    <p:sldId id="354" r:id="rId51"/>
    <p:sldId id="281" r:id="rId52"/>
    <p:sldId id="283" r:id="rId53"/>
    <p:sldId id="284" r:id="rId54"/>
    <p:sldId id="286" r:id="rId55"/>
    <p:sldId id="287" r:id="rId56"/>
    <p:sldId id="288" r:id="rId57"/>
    <p:sldId id="289" r:id="rId58"/>
    <p:sldId id="378" r:id="rId59"/>
    <p:sldId id="379" r:id="rId60"/>
    <p:sldId id="290" r:id="rId61"/>
    <p:sldId id="380" r:id="rId62"/>
    <p:sldId id="381" r:id="rId63"/>
    <p:sldId id="291" r:id="rId64"/>
    <p:sldId id="292" r:id="rId65"/>
    <p:sldId id="293" r:id="rId66"/>
    <p:sldId id="433" r:id="rId67"/>
    <p:sldId id="435" r:id="rId68"/>
    <p:sldId id="422" r:id="rId69"/>
    <p:sldId id="423" r:id="rId70"/>
    <p:sldId id="424" r:id="rId71"/>
    <p:sldId id="425" r:id="rId72"/>
    <p:sldId id="426" r:id="rId73"/>
    <p:sldId id="427" r:id="rId74"/>
    <p:sldId id="428" r:id="rId75"/>
    <p:sldId id="429" r:id="rId76"/>
    <p:sldId id="430" r:id="rId77"/>
    <p:sldId id="431" r:id="rId78"/>
    <p:sldId id="432" r:id="rId79"/>
    <p:sldId id="418" r:id="rId80"/>
    <p:sldId id="404" r:id="rId81"/>
    <p:sldId id="405" r:id="rId82"/>
    <p:sldId id="406" r:id="rId83"/>
    <p:sldId id="407" r:id="rId84"/>
    <p:sldId id="408" r:id="rId85"/>
    <p:sldId id="409" r:id="rId86"/>
    <p:sldId id="410" r:id="rId87"/>
    <p:sldId id="411" r:id="rId88"/>
    <p:sldId id="412" r:id="rId89"/>
    <p:sldId id="413" r:id="rId90"/>
    <p:sldId id="414" r:id="rId91"/>
    <p:sldId id="415" r:id="rId92"/>
    <p:sldId id="416" r:id="rId93"/>
    <p:sldId id="417" r:id="rId94"/>
    <p:sldId id="296" r:id="rId95"/>
    <p:sldId id="297" r:id="rId96"/>
    <p:sldId id="298" r:id="rId97"/>
    <p:sldId id="299" r:id="rId98"/>
    <p:sldId id="300" r:id="rId99"/>
    <p:sldId id="358" r:id="rId100"/>
    <p:sldId id="359" r:id="rId101"/>
    <p:sldId id="301" r:id="rId102"/>
    <p:sldId id="302" r:id="rId103"/>
    <p:sldId id="303" r:id="rId104"/>
    <p:sldId id="304" r:id="rId105"/>
    <p:sldId id="305" r:id="rId106"/>
    <p:sldId id="308" r:id="rId107"/>
    <p:sldId id="306" r:id="rId108"/>
    <p:sldId id="307" r:id="rId109"/>
    <p:sldId id="309" r:id="rId110"/>
    <p:sldId id="310" r:id="rId111"/>
    <p:sldId id="311" r:id="rId112"/>
    <p:sldId id="312" r:id="rId113"/>
    <p:sldId id="313" r:id="rId114"/>
    <p:sldId id="314" r:id="rId115"/>
    <p:sldId id="315" r:id="rId116"/>
    <p:sldId id="316" r:id="rId117"/>
    <p:sldId id="322" r:id="rId118"/>
    <p:sldId id="382" r:id="rId119"/>
    <p:sldId id="420" r:id="rId120"/>
    <p:sldId id="421" r:id="rId121"/>
    <p:sldId id="319" r:id="rId122"/>
    <p:sldId id="356" r:id="rId123"/>
    <p:sldId id="318" r:id="rId124"/>
    <p:sldId id="343" r:id="rId125"/>
    <p:sldId id="419" r:id="rId126"/>
    <p:sldId id="320" r:id="rId127"/>
    <p:sldId id="342" r:id="rId128"/>
    <p:sldId id="323" r:id="rId129"/>
    <p:sldId id="321" r:id="rId130"/>
    <p:sldId id="360" r:id="rId131"/>
    <p:sldId id="376" r:id="rId132"/>
    <p:sldId id="355" r:id="rId133"/>
    <p:sldId id="324" r:id="rId134"/>
    <p:sldId id="325" r:id="rId135"/>
    <p:sldId id="326" r:id="rId136"/>
    <p:sldId id="328" r:id="rId137"/>
    <p:sldId id="327" r:id="rId138"/>
    <p:sldId id="361" r:id="rId139"/>
    <p:sldId id="377" r:id="rId140"/>
    <p:sldId id="331" r:id="rId141"/>
    <p:sldId id="362" r:id="rId142"/>
    <p:sldId id="363" r:id="rId143"/>
    <p:sldId id="330" r:id="rId144"/>
    <p:sldId id="333" r:id="rId145"/>
    <p:sldId id="334" r:id="rId146"/>
    <p:sldId id="335" r:id="rId147"/>
    <p:sldId id="336" r:id="rId148"/>
    <p:sldId id="337" r:id="rId149"/>
    <p:sldId id="338" r:id="rId150"/>
    <p:sldId id="339" r:id="rId151"/>
    <p:sldId id="340" r:id="rId152"/>
    <p:sldId id="341" r:id="rId153"/>
    <p:sldId id="344" r:id="rId154"/>
    <p:sldId id="345" r:id="rId155"/>
    <p:sldId id="346" r:id="rId156"/>
    <p:sldId id="347" r:id="rId157"/>
    <p:sldId id="348" r:id="rId158"/>
    <p:sldId id="349" r:id="rId159"/>
    <p:sldId id="350" r:id="rId160"/>
    <p:sldId id="351" r:id="rId161"/>
    <p:sldId id="352" r:id="rId162"/>
    <p:sldId id="353" r:id="rId16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43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A1CC2-1189-4F4D-8930-30BDFC638C08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AA217-97A7-4708-8E8E-8A63E62AFFA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3143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A217-97A7-4708-8E8E-8A63E62AFFAF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6154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A217-97A7-4708-8E8E-8A63E62AFFAF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52835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A217-97A7-4708-8E8E-8A63E62AFFAF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3477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A217-97A7-4708-8E8E-8A63E62AFFAF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8670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2020-03-31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Immunoglobuliny_A" TargetMode="External"/><Relationship Id="rId2" Type="http://schemas.openxmlformats.org/officeDocument/2006/relationships/hyperlink" Target="https://pl.wikipedia.org/wiki/Immunoglobuliny_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wikipedia.org/wiki/Immunoglobuliny_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Diagnostyka chorób układu krwiotwórczego i zaburzeń hemostazy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Przypadki kliniczne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275856" y="3645024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Marek Kowalczyk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58736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14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421" y="1268760"/>
            <a:ext cx="807651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98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395536" y="2136339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Objawy typowe dla </a:t>
            </a:r>
            <a:r>
              <a:rPr lang="pl-PL" sz="2800" b="1" dirty="0">
                <a:solidFill>
                  <a:srgbClr val="FF0000"/>
                </a:solidFill>
              </a:rPr>
              <a:t>niedokrwistości </a:t>
            </a:r>
            <a:r>
              <a:rPr lang="pl-PL" sz="2800" b="1" dirty="0" err="1">
                <a:solidFill>
                  <a:srgbClr val="FF0000"/>
                </a:solidFill>
              </a:rPr>
              <a:t>autoimmunohemolitycznej</a:t>
            </a:r>
            <a:r>
              <a:rPr lang="pl-PL" sz="2800" b="1" dirty="0">
                <a:solidFill>
                  <a:srgbClr val="FF0000"/>
                </a:solidFill>
              </a:rPr>
              <a:t> z przeciwciałami typu zimnego</a:t>
            </a:r>
            <a:r>
              <a:rPr lang="pl-PL" sz="2800" dirty="0"/>
              <a:t>, odróżniające ją od pozostałych niedokrwistości hemolitycznych, jest </a:t>
            </a:r>
            <a:r>
              <a:rPr lang="pl-PL" sz="2800" b="1" dirty="0" err="1">
                <a:solidFill>
                  <a:srgbClr val="00B0F0"/>
                </a:solidFill>
              </a:rPr>
              <a:t>akrocyjanoza</a:t>
            </a:r>
            <a:r>
              <a:rPr lang="pl-PL" sz="2800" dirty="0"/>
              <a:t> – czyli sino – fioletowe zabarwienie koniuszka nosa, uszu, dalszych części palców, po ekspozycji na niską temperaturę. Może też występować ból podczas połykania zimnych posiłków.</a:t>
            </a:r>
          </a:p>
        </p:txBody>
      </p:sp>
    </p:spTree>
    <p:extLst>
      <p:ext uri="{BB962C8B-B14F-4D97-AF65-F5344CB8AC3E}">
        <p14:creationId xmlns:p14="http://schemas.microsoft.com/office/powerpoint/2010/main" xmlns="" val="31386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Choroba zimnych aglutynin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4176463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Postać przewlekła CHZA</a:t>
            </a:r>
            <a:r>
              <a:rPr lang="pl-PL" dirty="0" smtClean="0"/>
              <a:t>-łagodna lub umiarkowana niedokrwistość, okazjonalne epizody zaostrzenia hemolizy i żółtaczki, objawy zatorów obwodowych naczyń krwionośnych ( sinica, drętwienie) spowodowanych aglutynacją erytrocytów przez </a:t>
            </a:r>
            <a:r>
              <a:rPr lang="pl-PL" dirty="0" err="1" smtClean="0"/>
              <a:t>IgM</a:t>
            </a:r>
            <a:r>
              <a:rPr lang="pl-PL" dirty="0" smtClean="0"/>
              <a:t> w tętnicach palców, nosa i płatków uszu pod wpływem niskich temperatur; postać przewlekła występuje między 5 a 8 dekadą życia, niekiedy powiązana z </a:t>
            </a:r>
            <a:r>
              <a:rPr lang="pl-PL" dirty="0" err="1" smtClean="0"/>
              <a:t>chłoniakiem</a:t>
            </a:r>
            <a:r>
              <a:rPr lang="pl-PL" dirty="0" smtClean="0"/>
              <a:t>, przewlekłą białaczką limfocytową</a:t>
            </a:r>
          </a:p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65509"/>
            <a:ext cx="2952328" cy="269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88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Postać przemijająca </a:t>
            </a:r>
            <a:r>
              <a:rPr lang="pl-PL" dirty="0" err="1" smtClean="0">
                <a:solidFill>
                  <a:srgbClr val="FF0000"/>
                </a:solidFill>
              </a:rPr>
              <a:t>ChZA</a:t>
            </a:r>
            <a:r>
              <a:rPr lang="pl-PL" dirty="0" smtClean="0">
                <a:solidFill>
                  <a:srgbClr val="FF0000"/>
                </a:solidFill>
              </a:rPr>
              <a:t>- </a:t>
            </a:r>
            <a:r>
              <a:rPr lang="pl-PL" dirty="0" smtClean="0"/>
              <a:t>najczęściej w przebiegu infekcji </a:t>
            </a:r>
            <a:r>
              <a:rPr lang="pl-PL" b="1" i="1" dirty="0" err="1" smtClean="0"/>
              <a:t>Mycoplasma</a:t>
            </a:r>
            <a:r>
              <a:rPr lang="pl-PL" b="1" i="1" dirty="0" smtClean="0"/>
              <a:t> </a:t>
            </a:r>
            <a:r>
              <a:rPr lang="pl-PL" b="1" i="1" dirty="0" err="1" smtClean="0"/>
              <a:t>pneumoniae</a:t>
            </a:r>
            <a:r>
              <a:rPr lang="pl-PL" b="1" i="1" dirty="0" smtClean="0"/>
              <a:t> </a:t>
            </a:r>
            <a:r>
              <a:rPr lang="pl-PL" dirty="0" smtClean="0"/>
              <a:t>lub rzadziej mononukleozy zakaźnej; postać ta dotyka ludzi młodszych, jest chorobą samoograniczającą się i może przebiegać bezobjawowo a niekiedy może dojść do ciężkiej hemolizy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6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5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Mężczyzna 54 lat zgłosił się na izbę przyjęć skarżąc się na zmęczenie i osłabienie trwające 3-4 dni, zgłaszał duszność w czasie wysiłku bez bólu w klatce piersiowej, miał bladość skóry i łagodne zażółcenie twardówek, nieznacznie powiększoną śledzionę</a:t>
            </a:r>
          </a:p>
          <a:p>
            <a:r>
              <a:rPr lang="pl-PL" dirty="0" smtClean="0"/>
              <a:t>Badanie węzłów chłonnych nie wykazało cech powiększenia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6833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72008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47721250"/>
              </p:ext>
            </p:extLst>
          </p:nvPr>
        </p:nvGraphicFramePr>
        <p:xfrm>
          <a:off x="1187625" y="321378"/>
          <a:ext cx="6347047" cy="6550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5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44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99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1114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parametr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wartość, jednostka zwyczajowa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przedział referencyjny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WBC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28,7 x 10³/ul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4-10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5476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Liczba neutrofili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7,0 x 10³/ul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1,8-7,0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Liczba limfocytów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</a:t>
                      </a:r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21,1 x 10³/ul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1,2-4,0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Liczba</a:t>
                      </a:r>
                      <a:r>
                        <a:rPr lang="pl-PL" sz="1400" baseline="0" dirty="0" smtClean="0"/>
                        <a:t> monocytów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0,6 x 10³/ul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0-0,6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RBC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2,8x10</a:t>
                      </a:r>
                      <a:r>
                        <a:rPr lang="pl-PL" baseline="30000" dirty="0" smtClean="0">
                          <a:solidFill>
                            <a:srgbClr val="FF0000"/>
                          </a:solidFill>
                        </a:rPr>
                        <a:t>12/</a:t>
                      </a:r>
                      <a:r>
                        <a:rPr lang="pl-PL" baseline="0" dirty="0" smtClean="0">
                          <a:solidFill>
                            <a:srgbClr val="FF0000"/>
                          </a:solidFill>
                        </a:rPr>
                        <a:t> /ul</a:t>
                      </a:r>
                      <a:endParaRPr lang="pl-PL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4,40-6,0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    9,6 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13,5-18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      29 %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41-53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Płytki krwi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76 x 10 ³/ul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150-400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mocznik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24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9-20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kreatynina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1,2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0,8-1,5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Bilirubina </a:t>
                      </a:r>
                      <a:r>
                        <a:rPr lang="pl-PL" dirty="0" err="1" smtClean="0"/>
                        <a:t>cał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2,1 mg/dl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0,2-1,3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LDH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  350 U/I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110-210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haptoglobina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&lt; 6 mg/dl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30-180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Test BTA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dodatni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ujemny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555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Rozmaz krwi obwodowej: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/>
          <a:lstStyle/>
          <a:p>
            <a:r>
              <a:rPr lang="pl-PL" dirty="0" smtClean="0"/>
              <a:t>Dominacja małych limfocytów o skąpej cytoplazmie i zbitej strukturze jądra</a:t>
            </a:r>
          </a:p>
          <a:p>
            <a:r>
              <a:rPr lang="pl-PL" dirty="0" smtClean="0"/>
              <a:t>Obecne </a:t>
            </a:r>
            <a:r>
              <a:rPr lang="pl-PL" dirty="0" err="1" smtClean="0"/>
              <a:t>prolimfocyty</a:t>
            </a:r>
            <a:r>
              <a:rPr lang="pl-PL" dirty="0" smtClean="0"/>
              <a:t>- 8 %</a:t>
            </a:r>
          </a:p>
          <a:p>
            <a:r>
              <a:rPr lang="pl-PL" dirty="0" smtClean="0"/>
              <a:t>Cienie </a:t>
            </a:r>
            <a:r>
              <a:rPr lang="pl-PL" dirty="0" err="1" smtClean="0"/>
              <a:t>Gumprechta</a:t>
            </a:r>
            <a:r>
              <a:rPr lang="pl-PL" dirty="0" smtClean="0"/>
              <a:t>- pozostałość po uszkodzonych limfocytach w czasie wykonywania rozmazu- </a:t>
            </a:r>
            <a:r>
              <a:rPr lang="pl-PL" dirty="0" smtClean="0">
                <a:solidFill>
                  <a:srgbClr val="C00000"/>
                </a:solidFill>
              </a:rPr>
              <a:t>bardzo charakterystyczne</a:t>
            </a:r>
          </a:p>
          <a:p>
            <a:r>
              <a:rPr lang="pl-PL" dirty="0" smtClean="0"/>
              <a:t>Pojedyncze sferocyty i </a:t>
            </a:r>
            <a:r>
              <a:rPr lang="pl-PL" dirty="0" err="1" smtClean="0"/>
              <a:t>polichromatofilia</a:t>
            </a:r>
            <a:r>
              <a:rPr lang="pl-PL" dirty="0" smtClean="0"/>
              <a:t> erytrocytów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367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Cienie </a:t>
            </a:r>
            <a:r>
              <a:rPr lang="pl-PL" dirty="0" err="1" smtClean="0"/>
              <a:t>Gumprechta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66582"/>
            <a:ext cx="6012160" cy="530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upload.wikimedia.org/wikipedia/commons/thumb/5/58/B-cell_chronic_lymphocytic_leukemia_%28B-CLL%29.jpg/300px-B-cell_chronic_lymphocytic_leukemia_%28B-CLL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7"/>
            <a:ext cx="301041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ęciokąt 2"/>
          <p:cNvSpPr/>
          <p:nvPr/>
        </p:nvSpPr>
        <p:spPr>
          <a:xfrm>
            <a:off x="-633728" y="5053624"/>
            <a:ext cx="1482464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Cienie </a:t>
            </a:r>
            <a:r>
              <a:rPr lang="pl-PL" dirty="0" err="1"/>
              <a:t>Gumprechta</a:t>
            </a:r>
            <a:endParaRPr lang="pl-PL" dirty="0"/>
          </a:p>
        </p:txBody>
      </p:sp>
      <p:sp>
        <p:nvSpPr>
          <p:cNvPr id="6" name="Pięciokąt 5"/>
          <p:cNvSpPr/>
          <p:nvPr/>
        </p:nvSpPr>
        <p:spPr>
          <a:xfrm>
            <a:off x="395536" y="5896697"/>
            <a:ext cx="1482464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Cienie </a:t>
            </a:r>
            <a:r>
              <a:rPr lang="pl-PL" dirty="0" err="1"/>
              <a:t>Gumprechta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9322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Biopsja szpiku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Dominacja dojrzałych limfocytów</a:t>
            </a:r>
          </a:p>
          <a:p>
            <a:r>
              <a:rPr lang="pl-PL" dirty="0" smtClean="0"/>
              <a:t>Pojedyncze młodsze formy tego układu</a:t>
            </a:r>
          </a:p>
          <a:p>
            <a:r>
              <a:rPr lang="pl-PL" dirty="0" smtClean="0"/>
              <a:t>Nieliczne megakariocyty</a:t>
            </a:r>
          </a:p>
          <a:p>
            <a:r>
              <a:rPr lang="pl-PL" dirty="0" smtClean="0"/>
              <a:t>Przytłumienie pozostałych układów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5416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361459"/>
          </a:xfrm>
        </p:spPr>
        <p:txBody>
          <a:bodyPr/>
          <a:lstStyle/>
          <a:p>
            <a:r>
              <a:rPr lang="pl-PL" dirty="0" smtClean="0"/>
              <a:t>Stwierdzono u pacjenta objawy ostrej niedokrwistości- dodatni BTA,↑LDH i ↓</a:t>
            </a:r>
            <a:r>
              <a:rPr lang="pl-PL" dirty="0" err="1" smtClean="0"/>
              <a:t>haptoglobiny</a:t>
            </a:r>
            <a:r>
              <a:rPr lang="pl-PL" dirty="0" smtClean="0"/>
              <a:t> może wskazywać na niedokrwistość </a:t>
            </a:r>
            <a:r>
              <a:rPr lang="pl-PL" dirty="0" err="1" smtClean="0"/>
              <a:t>autoimmunohemolityczną</a:t>
            </a:r>
            <a:r>
              <a:rPr lang="pl-PL" dirty="0"/>
              <a:t> </a:t>
            </a:r>
            <a:endParaRPr lang="pl-PL" dirty="0" smtClean="0"/>
          </a:p>
          <a:p>
            <a:r>
              <a:rPr lang="pl-PL" dirty="0" smtClean="0"/>
              <a:t>Pobrano próbkę krwi do analizy </a:t>
            </a:r>
            <a:r>
              <a:rPr lang="pl-PL" dirty="0" err="1" smtClean="0"/>
              <a:t>cytometrycznej</a:t>
            </a:r>
            <a:r>
              <a:rPr lang="pl-PL" dirty="0" smtClean="0"/>
              <a:t>- wyniki wykazały obecność limfocytów B z ekspresją antygenów CD19+,CD20+,CD22+,CD23+,i CD5+ obraz charakterystyczny dla </a:t>
            </a:r>
            <a:r>
              <a:rPr lang="pl-PL" dirty="0" smtClean="0">
                <a:solidFill>
                  <a:srgbClr val="FF0000"/>
                </a:solidFill>
              </a:rPr>
              <a:t>przewlekłej białaczki limfocytowej CLL </a:t>
            </a:r>
            <a:r>
              <a:rPr lang="pl-PL" sz="2400" dirty="0" smtClean="0">
                <a:solidFill>
                  <a:srgbClr val="FF0000"/>
                </a:solidFill>
              </a:rPr>
              <a:t>(</a:t>
            </a:r>
            <a:r>
              <a:rPr lang="pl-PL" sz="2400" dirty="0" err="1" smtClean="0">
                <a:solidFill>
                  <a:srgbClr val="FF0000"/>
                </a:solidFill>
              </a:rPr>
              <a:t>chronic</a:t>
            </a:r>
            <a:r>
              <a:rPr lang="pl-PL" sz="2400" dirty="0" smtClean="0">
                <a:solidFill>
                  <a:srgbClr val="FF0000"/>
                </a:solidFill>
              </a:rPr>
              <a:t> </a:t>
            </a:r>
            <a:r>
              <a:rPr lang="pl-PL" sz="2400" dirty="0" err="1" smtClean="0">
                <a:solidFill>
                  <a:srgbClr val="FF0000"/>
                </a:solidFill>
              </a:rPr>
              <a:t>limphocytic</a:t>
            </a:r>
            <a:r>
              <a:rPr lang="pl-PL" sz="2400" dirty="0" smtClean="0">
                <a:solidFill>
                  <a:srgbClr val="FF0000"/>
                </a:solidFill>
              </a:rPr>
              <a:t> leukemia) </a:t>
            </a:r>
          </a:p>
          <a:p>
            <a:r>
              <a:rPr lang="pl-PL" sz="2400" dirty="0" smtClean="0"/>
              <a:t>Badanie </a:t>
            </a:r>
            <a:r>
              <a:rPr lang="pl-PL" sz="2400" dirty="0" err="1" smtClean="0"/>
              <a:t>immunofenotypu</a:t>
            </a:r>
            <a:r>
              <a:rPr lang="pl-PL" sz="2400" dirty="0" smtClean="0"/>
              <a:t> limfocytów potwierdza rozpoznanie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35320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P</a:t>
            </a:r>
            <a:r>
              <a:rPr lang="pl-PL" dirty="0" smtClean="0">
                <a:solidFill>
                  <a:srgbClr val="FF0000"/>
                </a:solidFill>
              </a:rPr>
              <a:t>rzewlekła białaczka limfocytowa </a:t>
            </a:r>
            <a:r>
              <a:rPr lang="pl-PL" dirty="0">
                <a:solidFill>
                  <a:srgbClr val="FF0000"/>
                </a:solidFill>
              </a:rPr>
              <a:t>CLL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Nowotworowa choroba układu chłonnego, </a:t>
            </a:r>
            <a:r>
              <a:rPr lang="pl-PL" dirty="0" err="1" smtClean="0"/>
              <a:t>proliferują</a:t>
            </a:r>
            <a:r>
              <a:rPr lang="pl-PL" dirty="0" smtClean="0"/>
              <a:t> najczęściej komórki linii B, rzadziej T, występuje głównie u ludzi starszych, często wykrywana przypadkowo</a:t>
            </a:r>
          </a:p>
          <a:p>
            <a:r>
              <a:rPr lang="pl-PL" dirty="0"/>
              <a:t>↑ leukocytozy od 3,5-15 </a:t>
            </a:r>
            <a:r>
              <a:rPr lang="pl-PL" dirty="0" err="1"/>
              <a:t>tys</a:t>
            </a:r>
            <a:r>
              <a:rPr lang="pl-PL" dirty="0"/>
              <a:t>/µL lub </a:t>
            </a:r>
            <a:r>
              <a:rPr lang="pl-PL" dirty="0" smtClean="0"/>
              <a:t>większa</a:t>
            </a:r>
          </a:p>
          <a:p>
            <a:r>
              <a:rPr lang="pl-PL" dirty="0"/>
              <a:t>- limfocytoza krwi obwodowej (do 95%), nieliczne </a:t>
            </a:r>
            <a:r>
              <a:rPr lang="pl-PL" dirty="0" err="1"/>
              <a:t>prolimfocyty</a:t>
            </a:r>
            <a:r>
              <a:rPr lang="pl-PL" dirty="0"/>
              <a:t> i </a:t>
            </a:r>
            <a:r>
              <a:rPr lang="pl-PL" dirty="0" smtClean="0"/>
              <a:t>limfoblasty</a:t>
            </a:r>
          </a:p>
          <a:p>
            <a:r>
              <a:rPr lang="pl-PL" dirty="0"/>
              <a:t>t</a:t>
            </a:r>
            <a:r>
              <a:rPr lang="pl-PL" dirty="0" smtClean="0"/>
              <a:t>ypowe: niedokrwistość (upośledzona produkcja erytrocytów w szpiku zajętym przez komórki białaczkowe i /lub małopłytkowość, </a:t>
            </a:r>
          </a:p>
          <a:p>
            <a:r>
              <a:rPr lang="pl-PL" dirty="0"/>
              <a:t>- mielogram: </a:t>
            </a:r>
            <a:r>
              <a:rPr lang="pl-PL" dirty="0" err="1"/>
              <a:t>ubogokomórkowy</a:t>
            </a:r>
            <a:r>
              <a:rPr lang="pl-PL" dirty="0"/>
              <a:t> lub </a:t>
            </a:r>
            <a:r>
              <a:rPr lang="pl-PL" dirty="0" err="1"/>
              <a:t>normokomórkowy</a:t>
            </a:r>
            <a:r>
              <a:rPr lang="pl-PL" dirty="0"/>
              <a:t> znaczny odsetek (do 95%) limfocytów</a:t>
            </a:r>
            <a:endParaRPr lang="pl-PL" dirty="0" smtClean="0"/>
          </a:p>
          <a:p>
            <a:r>
              <a:rPr lang="pl-PL" dirty="0" smtClean="0"/>
              <a:t>Dosyć często współistnieje drugi nowotwór</a:t>
            </a:r>
          </a:p>
          <a:p>
            <a:r>
              <a:rPr lang="pl-PL" dirty="0" smtClean="0"/>
              <a:t>Limfadenopatia – u ok. 80% pacjentów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478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Komórki macierzyste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Dają </a:t>
            </a:r>
            <a:r>
              <a:rPr lang="pl-PL" sz="2800" dirty="0"/>
              <a:t>początek </a:t>
            </a:r>
            <a:r>
              <a:rPr lang="pl-PL" sz="2800" dirty="0" smtClean="0"/>
              <a:t>wszystkim </a:t>
            </a:r>
            <a:r>
              <a:rPr lang="pl-PL" sz="2800" dirty="0"/>
              <a:t>szeregom </a:t>
            </a:r>
            <a:r>
              <a:rPr lang="pl-PL" sz="2800" dirty="0" err="1" smtClean="0"/>
              <a:t>hematopoetycznym</a:t>
            </a:r>
            <a:r>
              <a:rPr lang="pl-PL" sz="2800" dirty="0" smtClean="0"/>
              <a:t>(</a:t>
            </a:r>
            <a:r>
              <a:rPr lang="pl-PL" sz="2800" dirty="0" err="1" smtClean="0"/>
              <a:t>multipotencjalne</a:t>
            </a:r>
            <a:r>
              <a:rPr lang="pl-PL" sz="2800" dirty="0"/>
              <a:t>)</a:t>
            </a:r>
          </a:p>
          <a:p>
            <a:r>
              <a:rPr lang="pl-PL" sz="2800" dirty="0" smtClean="0"/>
              <a:t>Mają </a:t>
            </a:r>
            <a:r>
              <a:rPr lang="pl-PL" sz="2800" dirty="0"/>
              <a:t>zdolność do samoodnowy</a:t>
            </a:r>
          </a:p>
          <a:p>
            <a:r>
              <a:rPr lang="pl-PL" sz="2800" dirty="0" smtClean="0"/>
              <a:t>Wyglądają </a:t>
            </a:r>
            <a:r>
              <a:rPr lang="pl-PL" sz="2800" dirty="0"/>
              <a:t>jak małe limfocyty</a:t>
            </a:r>
          </a:p>
          <a:p>
            <a:r>
              <a:rPr lang="pl-PL" sz="2800" dirty="0" smtClean="0"/>
              <a:t>Mogą </a:t>
            </a:r>
            <a:r>
              <a:rPr lang="pl-PL" sz="2800" dirty="0"/>
              <a:t>opuszczać szpik i wędrować do 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/>
              <a:t> </a:t>
            </a:r>
            <a:r>
              <a:rPr lang="pl-PL" sz="2800" dirty="0" smtClean="0"/>
              <a:t>   krwi </a:t>
            </a:r>
            <a:r>
              <a:rPr lang="pl-PL" sz="2800" dirty="0"/>
              <a:t>obwodowej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60848"/>
            <a:ext cx="2270202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509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6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Kobieta 34 lat w 28 tygodniu ciąży zgłosiła się na SOR z ciężkimi wymiotami i biegunką po 8 godzinach od zjedzenia jak sądziła nieświeżej ryby; podano jej płyny i zastosowano leczenie objawowe, objawy ustąpiły w ciągu 24 godzin;</a:t>
            </a:r>
          </a:p>
          <a:p>
            <a:r>
              <a:rPr lang="pl-PL" dirty="0" smtClean="0"/>
              <a:t>Kobieta nie była objęta opieką lekarza ginekologa; jej pierwsze dziecko- 3 letnie było zdrowe, pacjentka nie mówiła o problemach związanych z ciążą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960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Wyniki badań laboratoryjnych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Grupa krwi matki : 0 </a:t>
            </a:r>
            <a:r>
              <a:rPr lang="pl-PL" dirty="0" err="1" smtClean="0"/>
              <a:t>RhD</a:t>
            </a:r>
            <a:r>
              <a:rPr lang="pl-PL" dirty="0" smtClean="0"/>
              <a:t>(-)ujemny</a:t>
            </a:r>
          </a:p>
          <a:p>
            <a:r>
              <a:rPr lang="pl-PL" dirty="0"/>
              <a:t> </a:t>
            </a:r>
            <a:r>
              <a:rPr lang="pl-PL" dirty="0" smtClean="0"/>
              <a:t>PTA : dodatni </a:t>
            </a:r>
            <a:r>
              <a:rPr lang="pl-PL" sz="2100" dirty="0"/>
              <a:t>Służy do wykrywania w osoczu przeciwciał przeciw antygenom erytrocytów innym niż A i B. Na jego podstawie można nie tylko wykryć obecność przeciwciał, ale także je zidentyfikować, określić, z którymi antygenami krwinek się wiążą</a:t>
            </a:r>
            <a:endParaRPr lang="pl-PL" sz="2100" dirty="0" smtClean="0"/>
          </a:p>
          <a:p>
            <a:pPr marL="0" indent="0">
              <a:buNone/>
            </a:pPr>
            <a:r>
              <a:rPr lang="pl-PL" dirty="0" smtClean="0"/>
              <a:t>Dalsze badania konsultacyjne:</a:t>
            </a:r>
          </a:p>
          <a:p>
            <a:pPr>
              <a:buFontTx/>
              <a:buChar char="-"/>
            </a:pPr>
            <a:r>
              <a:rPr lang="pl-PL" dirty="0"/>
              <a:t>o</a:t>
            </a:r>
            <a:r>
              <a:rPr lang="pl-PL" dirty="0" smtClean="0"/>
              <a:t>becne przeciwciała odpornościowe klasy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</a:t>
            </a:r>
            <a:r>
              <a:rPr lang="pl-PL" dirty="0" err="1" smtClean="0">
                <a:solidFill>
                  <a:srgbClr val="FF0000"/>
                </a:solidFill>
              </a:rPr>
              <a:t>IgG</a:t>
            </a:r>
            <a:r>
              <a:rPr lang="pl-PL" dirty="0" smtClean="0">
                <a:solidFill>
                  <a:srgbClr val="FF0000"/>
                </a:solidFill>
              </a:rPr>
              <a:t> anty-D z układu Rh , miano-512</a:t>
            </a:r>
            <a:endParaRPr lang="pl-PL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grupa krwi ojca dziecka: 0 </a:t>
            </a:r>
            <a:r>
              <a:rPr lang="pl-PL" dirty="0" err="1" smtClean="0"/>
              <a:t>RhD</a:t>
            </a:r>
            <a:r>
              <a:rPr lang="pl-PL" dirty="0" smtClean="0"/>
              <a:t> +dodatni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5514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264696"/>
          </a:xfrm>
        </p:spPr>
        <p:txBody>
          <a:bodyPr/>
          <a:lstStyle/>
          <a:p>
            <a:r>
              <a:rPr lang="pl-PL" sz="2400" dirty="0" smtClean="0"/>
              <a:t>Badanie USG płodu wykazało </a:t>
            </a:r>
            <a:r>
              <a:rPr lang="pl-PL" sz="2400" dirty="0" err="1" smtClean="0"/>
              <a:t>hepatosplenomegalię</a:t>
            </a:r>
            <a:r>
              <a:rPr lang="pl-PL" sz="2400" dirty="0" smtClean="0"/>
              <a:t> wskazującą na wczesny obrzęk płodu</a:t>
            </a:r>
          </a:p>
          <a:p>
            <a:r>
              <a:rPr lang="pl-PL" sz="2400" dirty="0" smtClean="0"/>
              <a:t>Pobrano próbkę krwi pępowinowej- badania MF:</a:t>
            </a:r>
          </a:p>
          <a:p>
            <a:r>
              <a:rPr lang="pl-PL" sz="2400" dirty="0"/>
              <a:t>Wykonano  transfuzję krwinek czerwonych 25 ml do żyły pępowinowej i pobrano próbkę krwi</a:t>
            </a:r>
          </a:p>
          <a:p>
            <a:r>
              <a:rPr lang="pl-PL" sz="2400" dirty="0"/>
              <a:t>Po 10 dniach pobrano ponownie próbkę krwi płodu</a:t>
            </a:r>
          </a:p>
          <a:p>
            <a:endParaRPr lang="pl-PL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4697770"/>
              </p:ext>
            </p:extLst>
          </p:nvPr>
        </p:nvGraphicFramePr>
        <p:xfrm>
          <a:off x="539550" y="3212975"/>
          <a:ext cx="7848875" cy="3312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9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9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7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97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04123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</a:t>
                      </a:r>
                      <a:r>
                        <a:rPr lang="pl-PL" baseline="0" dirty="0" smtClean="0"/>
                        <a:t> transfuzją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Po transfuzji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10 dni po transfuzji</a:t>
                      </a:r>
                    </a:p>
                    <a:p>
                      <a:r>
                        <a:rPr lang="pl-PL" dirty="0" smtClean="0"/>
                        <a:t>Jednostka SI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r>
                        <a:rPr lang="pl-PL" dirty="0" smtClean="0"/>
                        <a:t>Jednostka SI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4123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 płodu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10,5  g/dl</a:t>
                      </a:r>
                    </a:p>
                    <a:p>
                      <a:r>
                        <a:rPr lang="pl-PL" dirty="0" smtClean="0"/>
                        <a:t>(6,5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13,4 g/dl </a:t>
                      </a:r>
                    </a:p>
                    <a:p>
                      <a:r>
                        <a:rPr lang="pl-PL" dirty="0" smtClean="0"/>
                        <a:t>(8,3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3,1 g/dl</a:t>
                      </a:r>
                    </a:p>
                    <a:p>
                      <a:r>
                        <a:rPr lang="pl-PL" dirty="0" smtClean="0"/>
                        <a:t>( 1,9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11,5-14,3</a:t>
                      </a:r>
                    </a:p>
                    <a:p>
                      <a:r>
                        <a:rPr lang="pl-PL" dirty="0" smtClean="0"/>
                        <a:t>(7,1-8,9)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4123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</a:t>
                      </a:r>
                    </a:p>
                    <a:p>
                      <a:r>
                        <a:rPr lang="pl-PL" dirty="0" smtClean="0"/>
                        <a:t>płodu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30,1 %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39,5 %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8,9 %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36,5-45,3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067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472608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Badania wskazywały na zły stan dziecka i wywołano poród</a:t>
            </a:r>
          </a:p>
          <a:p>
            <a:r>
              <a:rPr lang="pl-PL" dirty="0" smtClean="0"/>
              <a:t>w 31tyg ciąży w wyniku cięcia cesarskiego urodził się chłopczyk, był reanimowany i na oddziale intensywnej terapii noworodków otrzymał transfuzję krwinek czerwonych</a:t>
            </a:r>
          </a:p>
          <a:p>
            <a:r>
              <a:rPr lang="pl-PL" dirty="0" smtClean="0"/>
              <a:t>Noworodek był poddawany fototerapii z powodu wysokiego stężenia bilirubiny całk</a:t>
            </a:r>
            <a:r>
              <a:rPr lang="pl-PL" dirty="0"/>
              <a:t>-</a:t>
            </a:r>
            <a:r>
              <a:rPr lang="pl-PL" dirty="0" smtClean="0"/>
              <a:t>16,3 mg/dl ( przedział referencyjny 1-8 mg/dl)</a:t>
            </a:r>
          </a:p>
          <a:p>
            <a:r>
              <a:rPr lang="pl-PL" dirty="0" smtClean="0"/>
              <a:t>Stan dziecka ulegał stopniowej poprawie i zostało wypisane ze szpitala 7 </a:t>
            </a:r>
            <a:r>
              <a:rPr lang="pl-PL" dirty="0" err="1" smtClean="0"/>
              <a:t>tyg</a:t>
            </a:r>
            <a:r>
              <a:rPr lang="pl-PL" dirty="0" smtClean="0"/>
              <a:t> później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915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Choroba hemolityczna noworodków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857403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Krwinki czerwone dziecka posiadające na powierzchni antygeny odziedziczone od ojca są niszczone przez wiążące się do nich przeciwciała matki</a:t>
            </a:r>
          </a:p>
          <a:p>
            <a:r>
              <a:rPr lang="pl-PL" dirty="0" smtClean="0"/>
              <a:t>Kliniczne konsekwencje dla dziecka: obrzęk płodu (gromadzenie płynów w jamach ciała),żółtaczka jąder podkorowych (uszkodzenie mózgu przez bilirubinę)</a:t>
            </a:r>
          </a:p>
          <a:p>
            <a:r>
              <a:rPr lang="pl-PL" dirty="0" smtClean="0"/>
              <a:t>Nasilenie choroby zależy od miana p/c i zdolności śledziony płodu do niszczenia krwinek </a:t>
            </a:r>
            <a:r>
              <a:rPr lang="pl-PL" dirty="0" err="1" smtClean="0"/>
              <a:t>opłaszczonych</a:t>
            </a:r>
            <a:r>
              <a:rPr lang="pl-PL" dirty="0" smtClean="0"/>
              <a:t>  przeciwciałami, wątroba i śledziona-miejsca </a:t>
            </a:r>
            <a:r>
              <a:rPr lang="pl-PL" dirty="0" err="1" smtClean="0"/>
              <a:t>pozaszpikowej</a:t>
            </a:r>
            <a:r>
              <a:rPr lang="pl-PL" dirty="0" smtClean="0"/>
              <a:t> hematopoezy kompensują hemolizę i powiększają swoje rozmiary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8328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7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Mężczyzna 63 letni.</a:t>
            </a:r>
          </a:p>
          <a:p>
            <a:r>
              <a:rPr lang="pl-PL" dirty="0"/>
              <a:t>Przyjęty w celu diagnostyki zespołu bólowego </a:t>
            </a:r>
            <a:r>
              <a:rPr lang="pl-PL" dirty="0" smtClean="0"/>
              <a:t>kręgosłupa oraz kości miednicy i żeber- interpretowanych jako bóle reumatyczne</a:t>
            </a:r>
          </a:p>
          <a:p>
            <a:r>
              <a:rPr lang="pl-PL" dirty="0" smtClean="0"/>
              <a:t>Pacjent zgłosił wcześniejsze nieurazowe złamanie żebra( podczas rutynowego </a:t>
            </a:r>
            <a:r>
              <a:rPr lang="pl-PL" dirty="0" err="1" smtClean="0"/>
              <a:t>rtg</a:t>
            </a:r>
            <a:r>
              <a:rPr lang="pl-PL" dirty="0" smtClean="0"/>
              <a:t> klatki piersiowej)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327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747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Wstępne wyniki badań morfologii: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6021288"/>
          </a:xfrm>
        </p:spPr>
        <p:txBody>
          <a:bodyPr>
            <a:noAutofit/>
          </a:bodyPr>
          <a:lstStyle/>
          <a:p>
            <a:r>
              <a:rPr lang="pl-PL" sz="1600" dirty="0"/>
              <a:t>WBC	 4.5	 	 </a:t>
            </a:r>
            <a:r>
              <a:rPr lang="pl-PL" sz="1600" dirty="0" smtClean="0"/>
              <a:t>10³/mm3</a:t>
            </a:r>
            <a:endParaRPr lang="pl-PL" sz="1600" dirty="0"/>
          </a:p>
          <a:p>
            <a:r>
              <a:rPr lang="pl-PL" sz="1600" dirty="0"/>
              <a:t>RBC	 </a:t>
            </a:r>
            <a:r>
              <a:rPr lang="pl-PL" sz="1600" dirty="0" smtClean="0"/>
              <a:t>3.21</a:t>
            </a:r>
            <a:r>
              <a:rPr lang="pl-PL" sz="1600" dirty="0"/>
              <a:t>	 L	 </a:t>
            </a:r>
            <a:r>
              <a:rPr lang="pl-PL" sz="1600" dirty="0" smtClean="0"/>
              <a:t>10⁶/</a:t>
            </a:r>
            <a:r>
              <a:rPr lang="pl-PL" sz="1600" dirty="0"/>
              <a:t>mm3</a:t>
            </a:r>
          </a:p>
          <a:p>
            <a:r>
              <a:rPr lang="pl-PL" sz="1600" dirty="0"/>
              <a:t>HGB	 12.0	 	 g/dl</a:t>
            </a:r>
          </a:p>
          <a:p>
            <a:r>
              <a:rPr lang="pl-PL" sz="1600" dirty="0"/>
              <a:t>HCT	 31.0	 L	 %</a:t>
            </a:r>
          </a:p>
          <a:p>
            <a:r>
              <a:rPr lang="pl-PL" sz="1600" dirty="0"/>
              <a:t>MCV	 94	 	 µm3</a:t>
            </a:r>
          </a:p>
          <a:p>
            <a:r>
              <a:rPr lang="pl-PL" sz="1600" dirty="0"/>
              <a:t>MCH	 36.1	 H	 </a:t>
            </a:r>
            <a:r>
              <a:rPr lang="pl-PL" sz="1600" dirty="0" err="1"/>
              <a:t>pg</a:t>
            </a:r>
            <a:endParaRPr lang="pl-PL" sz="1600" dirty="0"/>
          </a:p>
          <a:p>
            <a:r>
              <a:rPr lang="pl-PL" sz="1600" dirty="0"/>
              <a:t>MCHC	 38.5	 H	 g/dl</a:t>
            </a:r>
          </a:p>
          <a:p>
            <a:r>
              <a:rPr lang="pl-PL" sz="1600" dirty="0"/>
              <a:t>RDW	 14.6	 	 %</a:t>
            </a:r>
          </a:p>
          <a:p>
            <a:r>
              <a:rPr lang="pl-PL" sz="1600" dirty="0"/>
              <a:t>PLT	 183	 	 </a:t>
            </a:r>
            <a:r>
              <a:rPr lang="pl-PL" sz="1600" dirty="0" smtClean="0"/>
              <a:t>10³/mm3</a:t>
            </a:r>
            <a:endParaRPr lang="pl-PL" sz="1600" dirty="0"/>
          </a:p>
          <a:p>
            <a:r>
              <a:rPr lang="pl-PL" sz="1600" dirty="0"/>
              <a:t>MPV	 8.4	 	 µm3</a:t>
            </a:r>
          </a:p>
          <a:p>
            <a:r>
              <a:rPr lang="pl-PL" sz="1600" dirty="0"/>
              <a:t>PCT	 0.155	 L	 </a:t>
            </a:r>
            <a:r>
              <a:rPr lang="pl-PL" sz="1600" dirty="0" smtClean="0"/>
              <a:t>%(N PCT- 0,14 </a:t>
            </a:r>
            <a:r>
              <a:rPr lang="pl-PL" sz="1600" dirty="0"/>
              <a:t>do 0,36 </a:t>
            </a:r>
            <a:r>
              <a:rPr lang="pl-PL" sz="1600" dirty="0" smtClean="0"/>
              <a:t>% w </a:t>
            </a:r>
            <a:r>
              <a:rPr lang="pl-PL" sz="1600" dirty="0"/>
              <a:t>stosunku do </a:t>
            </a:r>
            <a:r>
              <a:rPr lang="pl-PL" sz="1600" dirty="0" err="1" smtClean="0"/>
              <a:t>całk</a:t>
            </a:r>
            <a:r>
              <a:rPr lang="pl-PL" sz="1600" dirty="0" smtClean="0"/>
              <a:t>. obj. </a:t>
            </a:r>
            <a:r>
              <a:rPr lang="pl-PL" sz="1600" dirty="0"/>
              <a:t>krwi</a:t>
            </a:r>
            <a:r>
              <a:rPr lang="pl-PL" sz="1600" dirty="0" smtClean="0"/>
              <a:t>.)</a:t>
            </a:r>
            <a:endParaRPr lang="pl-PL" sz="1600" dirty="0"/>
          </a:p>
          <a:p>
            <a:r>
              <a:rPr lang="pl-PL" sz="1600" dirty="0"/>
              <a:t>R</a:t>
            </a:r>
            <a:r>
              <a:rPr lang="pl-PL" sz="1600" dirty="0" smtClean="0"/>
              <a:t>DW</a:t>
            </a:r>
            <a:r>
              <a:rPr lang="pl-PL" sz="1600" dirty="0"/>
              <a:t>	 19.0	 H	 %</a:t>
            </a:r>
          </a:p>
          <a:p>
            <a:r>
              <a:rPr lang="pl-PL" sz="1600" b="1" dirty="0">
                <a:solidFill>
                  <a:srgbClr val="FF0000"/>
                </a:solidFill>
              </a:rPr>
              <a:t>NEU</a:t>
            </a:r>
            <a:r>
              <a:rPr lang="pl-PL" sz="1600" b="1" dirty="0" smtClean="0">
                <a:solidFill>
                  <a:srgbClr val="FF0000"/>
                </a:solidFill>
              </a:rPr>
              <a:t>%  45.4 </a:t>
            </a:r>
            <a:r>
              <a:rPr lang="pl-PL" sz="1600" b="1" dirty="0">
                <a:solidFill>
                  <a:srgbClr val="FF0000"/>
                </a:solidFill>
              </a:rPr>
              <a:t>!	 	 </a:t>
            </a:r>
            <a:r>
              <a:rPr lang="pl-PL" sz="1600" b="1" dirty="0" smtClean="0">
                <a:solidFill>
                  <a:srgbClr val="FF0000"/>
                </a:solidFill>
              </a:rPr>
              <a:t>40-70%</a:t>
            </a:r>
            <a:endParaRPr lang="pl-PL" sz="1600" b="1" dirty="0">
              <a:solidFill>
                <a:srgbClr val="FF0000"/>
              </a:solidFill>
            </a:endParaRPr>
          </a:p>
          <a:p>
            <a:r>
              <a:rPr lang="pl-PL" sz="1600" dirty="0" smtClean="0"/>
              <a:t>MON % 10.3 </a:t>
            </a:r>
            <a:r>
              <a:rPr lang="pl-PL" sz="1600" dirty="0"/>
              <a:t>	 	 </a:t>
            </a:r>
            <a:r>
              <a:rPr lang="pl-PL" sz="1600" dirty="0" smtClean="0"/>
              <a:t>3-8%</a:t>
            </a:r>
            <a:endParaRPr lang="pl-PL" sz="1600" dirty="0"/>
          </a:p>
          <a:p>
            <a:r>
              <a:rPr lang="pl-PL" sz="1600" b="1" dirty="0">
                <a:solidFill>
                  <a:srgbClr val="FF0000"/>
                </a:solidFill>
              </a:rPr>
              <a:t>LYM% </a:t>
            </a:r>
            <a:r>
              <a:rPr lang="pl-PL" sz="1600" b="1" dirty="0" smtClean="0">
                <a:solidFill>
                  <a:srgbClr val="FF0000"/>
                </a:solidFill>
              </a:rPr>
              <a:t> 38.8 </a:t>
            </a:r>
            <a:r>
              <a:rPr lang="pl-PL" sz="1600" b="1" dirty="0">
                <a:solidFill>
                  <a:srgbClr val="FF0000"/>
                </a:solidFill>
              </a:rPr>
              <a:t>!	 	</a:t>
            </a:r>
            <a:r>
              <a:rPr lang="pl-PL" sz="1600" b="1" dirty="0" smtClean="0">
                <a:solidFill>
                  <a:srgbClr val="FF0000"/>
                </a:solidFill>
              </a:rPr>
              <a:t> 20-40%</a:t>
            </a:r>
          </a:p>
          <a:p>
            <a:r>
              <a:rPr lang="pl-PL" sz="1600" dirty="0" smtClean="0"/>
              <a:t>EOS%	 1.8	 	 1-5%</a:t>
            </a:r>
          </a:p>
          <a:p>
            <a:r>
              <a:rPr lang="pl-PL" sz="1600" dirty="0" smtClean="0"/>
              <a:t>BAS</a:t>
            </a:r>
            <a:r>
              <a:rPr lang="pl-PL" sz="1600" dirty="0"/>
              <a:t>%	 0.7 </a:t>
            </a:r>
            <a:r>
              <a:rPr lang="pl-PL" sz="1600" dirty="0" smtClean="0"/>
              <a:t>	 </a:t>
            </a:r>
            <a:r>
              <a:rPr lang="pl-PL" sz="1600" dirty="0"/>
              <a:t>	 </a:t>
            </a:r>
            <a:r>
              <a:rPr lang="pl-PL" sz="1600" dirty="0" smtClean="0"/>
              <a:t>0-1%</a:t>
            </a:r>
            <a:endParaRPr lang="pl-PL" sz="1600" dirty="0"/>
          </a:p>
          <a:p>
            <a:r>
              <a:rPr lang="pl-PL" sz="1600" dirty="0" smtClean="0"/>
              <a:t>OB.-121mm/</a:t>
            </a:r>
            <a:r>
              <a:rPr lang="pl-PL" sz="1600" dirty="0" err="1" smtClean="0"/>
              <a:t>godz</a:t>
            </a:r>
            <a:r>
              <a:rPr lang="pl-PL" sz="1600" dirty="0" smtClean="0"/>
              <a:t>                     2-15mm/</a:t>
            </a:r>
            <a:r>
              <a:rPr lang="pl-PL" sz="1600" dirty="0" err="1" smtClean="0"/>
              <a:t>godz</a:t>
            </a:r>
            <a:endParaRPr lang="pl-PL" sz="1600" dirty="0" smtClean="0"/>
          </a:p>
          <a:p>
            <a:r>
              <a:rPr lang="pl-PL" sz="1600" dirty="0" smtClean="0"/>
              <a:t>PCT </a:t>
            </a:r>
            <a:r>
              <a:rPr lang="pl-PL" sz="1600" dirty="0"/>
              <a:t>to hematokryt płytkowy lub inaczej </a:t>
            </a:r>
            <a:r>
              <a:rPr lang="pl-PL" sz="1600" dirty="0" err="1"/>
              <a:t>płytkokryt</a:t>
            </a:r>
            <a:r>
              <a:rPr lang="pl-PL" sz="1600" dirty="0"/>
              <a:t> bądź </a:t>
            </a:r>
            <a:r>
              <a:rPr lang="pl-PL" sz="1600" dirty="0" err="1"/>
              <a:t>trombokryt</a:t>
            </a:r>
            <a:r>
              <a:rPr lang="pl-PL" sz="1600" dirty="0"/>
              <a:t> (z ang. </a:t>
            </a:r>
            <a:r>
              <a:rPr lang="pl-PL" sz="1600" dirty="0" err="1"/>
              <a:t>plateletcrit</a:t>
            </a:r>
            <a:r>
              <a:rPr lang="pl-PL" sz="1600" dirty="0"/>
              <a:t>). Określa on stosunek objętości masy płytkowej do całkowitej objętości krwi. </a:t>
            </a:r>
          </a:p>
        </p:txBody>
      </p:sp>
    </p:spTree>
    <p:extLst>
      <p:ext uri="{BB962C8B-B14F-4D97-AF65-F5344CB8AC3E}">
        <p14:creationId xmlns:p14="http://schemas.microsoft.com/office/powerpoint/2010/main" xmlns="" val="6107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53657212"/>
              </p:ext>
            </p:extLst>
          </p:nvPr>
        </p:nvGraphicFramePr>
        <p:xfrm>
          <a:off x="467544" y="1772817"/>
          <a:ext cx="8229600" cy="4127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1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88098">
                <a:tc>
                  <a:txBody>
                    <a:bodyPr/>
                    <a:lstStyle/>
                    <a:p>
                      <a:r>
                        <a:rPr lang="pl-PL" dirty="0" smtClean="0"/>
                        <a:t> parametr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zwyczajowa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endParaRPr lang="pl-PL" dirty="0" smtClean="0"/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r>
                        <a:rPr lang="pl-PL" dirty="0" smtClean="0"/>
                        <a:t>Jednostka SI</a:t>
                      </a:r>
                    </a:p>
                    <a:p>
                      <a:endParaRPr lang="pl-PL" dirty="0" smtClean="0"/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8098">
                <a:tc>
                  <a:txBody>
                    <a:bodyPr/>
                    <a:lstStyle/>
                    <a:p>
                      <a:r>
                        <a:rPr lang="pl-PL" dirty="0" smtClean="0"/>
                        <a:t>    OB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100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&lt; 20 mm/h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8098">
                <a:tc>
                  <a:txBody>
                    <a:bodyPr/>
                    <a:lstStyle/>
                    <a:p>
                      <a:r>
                        <a:rPr lang="pl-PL" dirty="0" smtClean="0"/>
                        <a:t>wapń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11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8,6-10,2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2,75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2,15-2,55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8098">
                <a:tc>
                  <a:txBody>
                    <a:bodyPr/>
                    <a:lstStyle/>
                    <a:p>
                      <a:r>
                        <a:rPr lang="pl-PL" dirty="0" smtClean="0"/>
                        <a:t>kreatynina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2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&lt; 1,2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173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&lt; 106 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601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 badaniu elektroforezy białek uzyskano stężenia: TP 7,3 g/dl, albuminy 4,2 g/dl, </a:t>
            </a:r>
            <a:endParaRPr lang="pl-PL" dirty="0" smtClean="0"/>
          </a:p>
          <a:p>
            <a:r>
              <a:rPr lang="el-GR" dirty="0" smtClean="0"/>
              <a:t>α-</a:t>
            </a:r>
            <a:r>
              <a:rPr lang="pl-PL" dirty="0"/>
              <a:t>globulin 1,3 g/dl, </a:t>
            </a:r>
            <a:r>
              <a:rPr lang="el-GR" dirty="0"/>
              <a:t>β-</a:t>
            </a:r>
            <a:r>
              <a:rPr lang="pl-PL" dirty="0"/>
              <a:t>globulin 1,1 g/dl, </a:t>
            </a:r>
            <a:endParaRPr lang="pl-PL" dirty="0" smtClean="0"/>
          </a:p>
          <a:p>
            <a:r>
              <a:rPr lang="el-GR" dirty="0" smtClean="0"/>
              <a:t>γ-</a:t>
            </a:r>
            <a:r>
              <a:rPr lang="pl-PL" dirty="0"/>
              <a:t>globulin 0,7 g/dl. </a:t>
            </a:r>
            <a:r>
              <a:rPr lang="pl-PL" dirty="0" smtClean="0"/>
              <a:t>W</a:t>
            </a:r>
            <a:r>
              <a:rPr lang="pl-PL" dirty="0"/>
              <a:t> badaniu </a:t>
            </a:r>
            <a:r>
              <a:rPr lang="pl-PL" dirty="0" err="1" smtClean="0"/>
              <a:t>immunofiksacji</a:t>
            </a:r>
            <a:r>
              <a:rPr lang="pl-PL" dirty="0" smtClean="0"/>
              <a:t> </a:t>
            </a:r>
            <a:r>
              <a:rPr lang="pl-PL" dirty="0"/>
              <a:t>białek surowicy i moczu wykryto obecność łańcuchów lekkich lambda. </a:t>
            </a:r>
            <a:endParaRPr lang="pl-PL" dirty="0" smtClean="0"/>
          </a:p>
          <a:p>
            <a:r>
              <a:rPr lang="pl-PL" dirty="0" smtClean="0"/>
              <a:t>Na </a:t>
            </a:r>
            <a:r>
              <a:rPr lang="pl-PL" dirty="0"/>
              <a:t>podstawie badania dobowej zbiórki moczu odnotowano utratę białka 11,5 g/dobę</a:t>
            </a:r>
          </a:p>
        </p:txBody>
      </p:sp>
    </p:spTree>
    <p:extLst>
      <p:ext uri="{BB962C8B-B14F-4D97-AF65-F5344CB8AC3E}">
        <p14:creationId xmlns:p14="http://schemas.microsoft.com/office/powerpoint/2010/main" xmlns="" val="32422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białko całkowite – 60-80 g/l,</a:t>
            </a:r>
          </a:p>
          <a:p>
            <a:r>
              <a:rPr lang="pl-PL" dirty="0"/>
              <a:t>albuminy –55-69%,</a:t>
            </a:r>
          </a:p>
          <a:p>
            <a:r>
              <a:rPr lang="el-GR" dirty="0"/>
              <a:t>α1-</a:t>
            </a:r>
            <a:r>
              <a:rPr lang="pl-PL" dirty="0"/>
              <a:t>globuliny –1,6-5,8%, </a:t>
            </a:r>
            <a:r>
              <a:rPr lang="pl-PL" dirty="0" smtClean="0"/>
              <a:t>      </a:t>
            </a:r>
            <a:r>
              <a:rPr lang="pl-PL" sz="1400" dirty="0" smtClean="0"/>
              <a:t>↑ </a:t>
            </a:r>
            <a:r>
              <a:rPr lang="pl-PL" sz="1400" dirty="0"/>
              <a:t>α1, α2 – ostry proces </a:t>
            </a:r>
            <a:r>
              <a:rPr lang="pl-PL" sz="1400" dirty="0" smtClean="0"/>
              <a:t>zapalny </a:t>
            </a:r>
          </a:p>
          <a:p>
            <a:r>
              <a:rPr lang="pl-PL" sz="1400" dirty="0"/>
              <a:t> </a:t>
            </a:r>
            <a:r>
              <a:rPr lang="pl-PL" sz="1400" dirty="0" smtClean="0"/>
              <a:t>                                                                                                                  ↑ </a:t>
            </a:r>
            <a:r>
              <a:rPr lang="pl-PL" sz="1400" dirty="0"/>
              <a:t>α2, β i ↓ γ – zespół </a:t>
            </a:r>
            <a:r>
              <a:rPr lang="pl-PL" sz="1400" dirty="0" smtClean="0"/>
              <a:t>nerczycowy</a:t>
            </a:r>
            <a:endParaRPr lang="pl-PL" sz="1400" dirty="0"/>
          </a:p>
          <a:p>
            <a:pPr marL="0" indent="0">
              <a:buNone/>
            </a:pPr>
            <a:r>
              <a:rPr lang="pl-PL" dirty="0" smtClean="0"/>
              <a:t>      </a:t>
            </a:r>
            <a:r>
              <a:rPr lang="el-GR" dirty="0" smtClean="0"/>
              <a:t>α2-</a:t>
            </a:r>
            <a:r>
              <a:rPr lang="pl-PL" dirty="0"/>
              <a:t>globuliny –5,9-11</a:t>
            </a:r>
            <a:r>
              <a:rPr lang="pl-PL" dirty="0" smtClean="0"/>
              <a:t>%,</a:t>
            </a:r>
          </a:p>
          <a:p>
            <a:pPr marL="0" indent="0">
              <a:buNone/>
            </a:pPr>
            <a:endParaRPr lang="pl-PL" dirty="0"/>
          </a:p>
          <a:p>
            <a:r>
              <a:rPr lang="el-GR" dirty="0"/>
              <a:t>β-</a:t>
            </a:r>
            <a:r>
              <a:rPr lang="pl-PL" dirty="0"/>
              <a:t>globuliny – 7,9-14</a:t>
            </a:r>
            <a:r>
              <a:rPr lang="pl-PL" dirty="0" smtClean="0"/>
              <a:t>%,</a:t>
            </a:r>
            <a:r>
              <a:rPr lang="el-GR" dirty="0"/>
              <a:t> </a:t>
            </a:r>
            <a:r>
              <a:rPr lang="pl-PL" dirty="0" smtClean="0"/>
              <a:t>         </a:t>
            </a:r>
            <a:r>
              <a:rPr lang="el-GR" sz="1500" dirty="0" smtClean="0"/>
              <a:t>↑ </a:t>
            </a:r>
            <a:r>
              <a:rPr lang="el-GR" sz="1500" dirty="0"/>
              <a:t>β – </a:t>
            </a:r>
            <a:r>
              <a:rPr lang="pl-PL" sz="1500" dirty="0"/>
              <a:t>przewlekły proces</a:t>
            </a:r>
          </a:p>
          <a:p>
            <a:r>
              <a:rPr lang="el-GR" dirty="0"/>
              <a:t>γ-</a:t>
            </a:r>
            <a:r>
              <a:rPr lang="pl-PL" dirty="0"/>
              <a:t>globuliny – 11-18</a:t>
            </a:r>
            <a:r>
              <a:rPr lang="pl-PL" dirty="0" smtClean="0"/>
              <a:t>%             </a:t>
            </a:r>
            <a:r>
              <a:rPr lang="pl-PL" sz="1500" dirty="0" smtClean="0"/>
              <a:t>↑γ </a:t>
            </a:r>
            <a:r>
              <a:rPr lang="pl-PL" sz="1500" dirty="0"/>
              <a:t>– zapalenie wątroby, marskość </a:t>
            </a:r>
            <a:r>
              <a:rPr lang="pl-PL" sz="1500" dirty="0" smtClean="0"/>
              <a:t>                    </a:t>
            </a:r>
          </a:p>
          <a:p>
            <a:pPr marL="0" indent="0">
              <a:buNone/>
            </a:pPr>
            <a:r>
              <a:rPr lang="pl-PL" sz="1500" dirty="0" smtClean="0"/>
              <a:t>                                                                                                                                wątroby, MM, </a:t>
            </a:r>
            <a:r>
              <a:rPr lang="pl-PL" sz="1500" dirty="0"/>
              <a:t>­</a:t>
            </a:r>
            <a:r>
              <a:rPr lang="pl-PL" sz="1500" dirty="0" err="1" smtClean="0"/>
              <a:t>ch.autoimm</a:t>
            </a:r>
            <a:r>
              <a:rPr lang="pl-PL" sz="1500" dirty="0" smtClean="0"/>
              <a:t>.</a:t>
            </a:r>
            <a:endParaRPr lang="pl-PL" sz="1500" dirty="0"/>
          </a:p>
          <a:p>
            <a:pPr marL="0" indent="0">
              <a:buNone/>
            </a:pPr>
            <a:r>
              <a:rPr lang="pl-PL" sz="1500" dirty="0" smtClean="0"/>
              <a:t>                                                                                                                     </a:t>
            </a:r>
            <a:r>
              <a:rPr lang="el-GR" sz="1500" dirty="0" smtClean="0"/>
              <a:t>↓ </a:t>
            </a:r>
            <a:r>
              <a:rPr lang="el-GR" sz="1500" dirty="0"/>
              <a:t>γ – </a:t>
            </a:r>
            <a:r>
              <a:rPr lang="pl-PL" sz="1500" dirty="0" err="1"/>
              <a:t>hipogammaglobulinemia</a:t>
            </a:r>
            <a:endParaRPr lang="pl-PL" sz="1500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647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Komórki </a:t>
            </a:r>
            <a:r>
              <a:rPr lang="pl-PL" dirty="0" err="1"/>
              <a:t>progenitorowe</a:t>
            </a:r>
            <a:r>
              <a:rPr lang="pl-PL" dirty="0"/>
              <a:t> –CFU( colony forming </a:t>
            </a:r>
            <a:r>
              <a:rPr lang="pl-PL" dirty="0" err="1"/>
              <a:t>units</a:t>
            </a:r>
            <a:r>
              <a:rPr lang="pl-PL" dirty="0"/>
              <a:t>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Komórka </a:t>
            </a:r>
            <a:r>
              <a:rPr lang="pl-PL" dirty="0" err="1"/>
              <a:t>progenitorowa</a:t>
            </a:r>
            <a:r>
              <a:rPr lang="pl-PL" dirty="0"/>
              <a:t> limfoidalna –CFU-L</a:t>
            </a:r>
          </a:p>
          <a:p>
            <a:r>
              <a:rPr lang="pl-PL" dirty="0" smtClean="0"/>
              <a:t>Komórka </a:t>
            </a:r>
            <a:r>
              <a:rPr lang="pl-PL" dirty="0" err="1" smtClean="0"/>
              <a:t>progenitorowa</a:t>
            </a:r>
            <a:r>
              <a:rPr lang="pl-PL" dirty="0" smtClean="0"/>
              <a:t> </a:t>
            </a:r>
            <a:r>
              <a:rPr lang="pl-PL" dirty="0" err="1" smtClean="0"/>
              <a:t>mieloidalna</a:t>
            </a:r>
            <a:r>
              <a:rPr lang="pl-PL" dirty="0" smtClean="0"/>
              <a:t>–CFU </a:t>
            </a:r>
            <a:r>
              <a:rPr lang="pl-PL" dirty="0"/>
              <a:t>-M</a:t>
            </a:r>
          </a:p>
          <a:p>
            <a:r>
              <a:rPr lang="pl-PL" dirty="0" smtClean="0"/>
              <a:t>Komórka </a:t>
            </a:r>
            <a:r>
              <a:rPr lang="pl-PL" dirty="0" err="1" smtClean="0"/>
              <a:t>progenitorowa</a:t>
            </a:r>
            <a:r>
              <a:rPr lang="pl-PL" dirty="0" smtClean="0"/>
              <a:t> granulocytowo </a:t>
            </a:r>
            <a:r>
              <a:rPr lang="pl-PL" dirty="0"/>
              <a:t>–</a:t>
            </a:r>
            <a:r>
              <a:rPr lang="pl-PL" dirty="0" smtClean="0"/>
              <a:t>makrofagowa </a:t>
            </a:r>
            <a:r>
              <a:rPr lang="pl-PL" dirty="0"/>
              <a:t>–CFU-GM</a:t>
            </a:r>
          </a:p>
          <a:p>
            <a:r>
              <a:rPr lang="pl-PL" dirty="0" smtClean="0"/>
              <a:t>Komórka </a:t>
            </a:r>
            <a:r>
              <a:rPr lang="pl-PL" dirty="0" err="1" smtClean="0"/>
              <a:t>progenitorowa</a:t>
            </a:r>
            <a:r>
              <a:rPr lang="pl-PL" dirty="0" smtClean="0"/>
              <a:t> szeregu </a:t>
            </a:r>
            <a:r>
              <a:rPr lang="pl-PL" dirty="0" err="1"/>
              <a:t>eozynofilów</a:t>
            </a:r>
            <a:r>
              <a:rPr lang="pl-PL" dirty="0"/>
              <a:t>-CFU-</a:t>
            </a:r>
            <a:r>
              <a:rPr lang="pl-PL" dirty="0" err="1"/>
              <a:t>Eo</a:t>
            </a:r>
            <a:endParaRPr lang="pl-PL" dirty="0"/>
          </a:p>
          <a:p>
            <a:r>
              <a:rPr lang="pl-PL" dirty="0" smtClean="0"/>
              <a:t>Komórka </a:t>
            </a:r>
            <a:r>
              <a:rPr lang="pl-PL" dirty="0" err="1"/>
              <a:t>progenitorowa</a:t>
            </a:r>
            <a:r>
              <a:rPr lang="pl-PL" dirty="0"/>
              <a:t> </a:t>
            </a:r>
            <a:r>
              <a:rPr lang="pl-PL" dirty="0" smtClean="0"/>
              <a:t>szeregu </a:t>
            </a:r>
            <a:r>
              <a:rPr lang="pl-PL" dirty="0" err="1" smtClean="0"/>
              <a:t>bazoflów</a:t>
            </a:r>
            <a:r>
              <a:rPr lang="pl-PL" dirty="0" smtClean="0"/>
              <a:t>–CFU-Baz</a:t>
            </a:r>
            <a:endParaRPr lang="pl-PL" dirty="0"/>
          </a:p>
          <a:p>
            <a:r>
              <a:rPr lang="pl-PL" dirty="0" smtClean="0"/>
              <a:t>Komórka </a:t>
            </a:r>
            <a:r>
              <a:rPr lang="pl-PL" dirty="0" err="1" smtClean="0"/>
              <a:t>progenitorowa</a:t>
            </a:r>
            <a:r>
              <a:rPr lang="pl-PL" dirty="0" smtClean="0"/>
              <a:t> </a:t>
            </a:r>
            <a:r>
              <a:rPr lang="pl-PL" dirty="0" err="1" smtClean="0"/>
              <a:t>megakariocytowa</a:t>
            </a:r>
            <a:r>
              <a:rPr lang="pl-PL" dirty="0" smtClean="0"/>
              <a:t> </a:t>
            </a:r>
            <a:r>
              <a:rPr lang="pl-PL" dirty="0"/>
              <a:t>–CFU-</a:t>
            </a:r>
            <a:r>
              <a:rPr lang="pl-PL" dirty="0" err="1"/>
              <a:t>Meg</a:t>
            </a:r>
            <a:endParaRPr lang="pl-PL" dirty="0"/>
          </a:p>
          <a:p>
            <a:r>
              <a:rPr lang="pl-PL" dirty="0" smtClean="0"/>
              <a:t>Komórka </a:t>
            </a:r>
            <a:r>
              <a:rPr lang="pl-PL" dirty="0" err="1" smtClean="0"/>
              <a:t>progenitorowa</a:t>
            </a:r>
            <a:r>
              <a:rPr lang="pl-PL" dirty="0" smtClean="0"/>
              <a:t> szeregu </a:t>
            </a:r>
            <a:r>
              <a:rPr lang="pl-PL" dirty="0" err="1"/>
              <a:t>eytrocytów</a:t>
            </a:r>
            <a:r>
              <a:rPr lang="pl-PL" dirty="0"/>
              <a:t> –CFU-E</a:t>
            </a:r>
          </a:p>
        </p:txBody>
      </p:sp>
    </p:spTree>
    <p:extLst>
      <p:ext uri="{BB962C8B-B14F-4D97-AF65-F5344CB8AC3E}">
        <p14:creationId xmlns:p14="http://schemas.microsoft.com/office/powerpoint/2010/main" xmlns="" val="34575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928178"/>
            <a:ext cx="5112568" cy="5343210"/>
          </a:xfrm>
        </p:spPr>
      </p:pic>
    </p:spTree>
    <p:extLst>
      <p:ext uri="{BB962C8B-B14F-4D97-AF65-F5344CB8AC3E}">
        <p14:creationId xmlns:p14="http://schemas.microsoft.com/office/powerpoint/2010/main" xmlns="" val="374630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Rozmaz krwi obwodowej</a:t>
            </a:r>
            <a:r>
              <a:rPr lang="pl-PL" dirty="0"/>
              <a:t>: silna </a:t>
            </a:r>
            <a:r>
              <a:rPr lang="pl-PL" dirty="0" err="1"/>
              <a:t>rulonizacja</a:t>
            </a:r>
            <a:r>
              <a:rPr lang="pl-PL" dirty="0"/>
              <a:t> RBC spowodowana dysproteinemią.</a:t>
            </a:r>
          </a:p>
          <a:p>
            <a:pPr marL="0" indent="0">
              <a:buNone/>
            </a:pPr>
            <a:r>
              <a:rPr lang="pl-PL" dirty="0"/>
              <a:t>Pojedyncze limfocyty z silnie zasadową cytoplazmą. Obecne komórki plazmatyczne.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Rozmaz szpiku</a:t>
            </a:r>
            <a:r>
              <a:rPr lang="pl-PL" dirty="0"/>
              <a:t>: komórki plazmatyczne stanowią ponad 10% </a:t>
            </a:r>
            <a:r>
              <a:rPr lang="pl-PL" dirty="0" smtClean="0"/>
              <a:t>komórek jądrzastych szpiku, obecne skupiska plazmocytów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967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l-PL" dirty="0" err="1" smtClean="0"/>
              <a:t>Rulonizacja</a:t>
            </a:r>
            <a:r>
              <a:rPr lang="pl-PL" dirty="0" smtClean="0"/>
              <a:t> erytrocytów 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41682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92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Obraz szpiku pacjenta</a:t>
            </a:r>
            <a:endParaRPr lang="pl-PL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74823"/>
            <a:ext cx="5976664" cy="501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971600" y="5877272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Obraz szpiku u </a:t>
            </a:r>
            <a:r>
              <a:rPr lang="pl-PL" dirty="0" smtClean="0"/>
              <a:t>pacjenta-</a:t>
            </a:r>
          </a:p>
          <a:p>
            <a:r>
              <a:rPr lang="pl-PL" dirty="0" smtClean="0"/>
              <a:t>Kryterium duże-&gt;30% plazmocytów w szpiku</a:t>
            </a:r>
          </a:p>
          <a:p>
            <a:r>
              <a:rPr lang="pl-PL" dirty="0" smtClean="0"/>
              <a:t>Kryterium małe-10%-30% plazmocytów w </a:t>
            </a:r>
            <a:r>
              <a:rPr lang="pl-PL" dirty="0"/>
              <a:t>szpiku </a:t>
            </a:r>
          </a:p>
        </p:txBody>
      </p:sp>
    </p:spTree>
    <p:extLst>
      <p:ext uri="{BB962C8B-B14F-4D97-AF65-F5344CB8AC3E}">
        <p14:creationId xmlns:p14="http://schemas.microsoft.com/office/powerpoint/2010/main" xmlns="" val="1822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Plazmocyty</a:t>
            </a:r>
            <a:br>
              <a:rPr lang="pl-PL" dirty="0" smtClean="0"/>
            </a:br>
            <a:r>
              <a:rPr lang="pl-PL" sz="2700" dirty="0" smtClean="0"/>
              <a:t> </a:t>
            </a:r>
            <a:r>
              <a:rPr lang="pl-PL" sz="2700" dirty="0"/>
              <a:t>u zdrowego człowieka występują jedynie w węzłach chłonnych, śledzionie oraz szpiku kostnym, nie powinny natomiast występować we krwi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482453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2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Podejrzenie MM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02630"/>
            <a:ext cx="7272808" cy="545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19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S</a:t>
            </a:r>
            <a:r>
              <a:rPr lang="pl-PL" dirty="0" smtClean="0"/>
              <a:t>zpiczak mnogi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5073427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to nowotwór złośliwy wywodzący się z komórek </a:t>
            </a:r>
            <a:r>
              <a:rPr lang="pl-PL" dirty="0" err="1"/>
              <a:t>plazmocytowych</a:t>
            </a:r>
            <a:r>
              <a:rPr lang="pl-PL" dirty="0"/>
              <a:t>. Wytwarzają one jednorodne (czyli monoklonalne) białko, które nazywane jest białkiem M (monoklonalne). </a:t>
            </a:r>
            <a:endParaRPr lang="pl-PL" dirty="0" smtClean="0"/>
          </a:p>
          <a:p>
            <a:r>
              <a:rPr lang="pl-PL" dirty="0" smtClean="0"/>
              <a:t>Choroba </a:t>
            </a:r>
            <a:r>
              <a:rPr lang="pl-PL" dirty="0"/>
              <a:t>należy do złośliwych </a:t>
            </a:r>
            <a:r>
              <a:rPr lang="pl-PL" dirty="0" err="1"/>
              <a:t>gammapatii</a:t>
            </a:r>
            <a:r>
              <a:rPr lang="pl-PL" dirty="0"/>
              <a:t> </a:t>
            </a:r>
            <a:r>
              <a:rPr lang="pl-PL" dirty="0" smtClean="0"/>
              <a:t>monoklonalnych. Wytwarzają czynniki stymulujące wzrost osteoklastów-osteoliza</a:t>
            </a:r>
          </a:p>
          <a:p>
            <a:pPr marL="0" indent="0">
              <a:buNone/>
            </a:pPr>
            <a:r>
              <a:rPr lang="pl-PL" dirty="0" smtClean="0"/>
              <a:t>     Do </a:t>
            </a:r>
            <a:r>
              <a:rPr lang="pl-PL" dirty="0"/>
              <a:t>objawów tych należy:</a:t>
            </a:r>
          </a:p>
          <a:p>
            <a:r>
              <a:rPr lang="pl-PL" dirty="0" smtClean="0"/>
              <a:t>znacznie </a:t>
            </a:r>
            <a:r>
              <a:rPr lang="pl-PL" dirty="0"/>
              <a:t>podniesione OB – „trójcyfrowe” czyli wynoszące powyżej 99;</a:t>
            </a:r>
          </a:p>
          <a:p>
            <a:r>
              <a:rPr lang="pl-PL" dirty="0"/>
              <a:t>bóle kostne</a:t>
            </a:r>
            <a:r>
              <a:rPr lang="pl-PL" dirty="0" smtClean="0"/>
              <a:t>;(czaszka , kręgosłup, żebra, miednica)</a:t>
            </a:r>
            <a:endParaRPr lang="pl-PL" dirty="0"/>
          </a:p>
          <a:p>
            <a:r>
              <a:rPr lang="pl-PL" dirty="0"/>
              <a:t>przypadkowo wykryte zmiany </a:t>
            </a:r>
            <a:r>
              <a:rPr lang="pl-PL" dirty="0" err="1"/>
              <a:t>osteolityczne</a:t>
            </a:r>
            <a:r>
              <a:rPr lang="pl-PL" dirty="0"/>
              <a:t> (czyli ubytki w tkance kostnej);</a:t>
            </a:r>
          </a:p>
          <a:p>
            <a:r>
              <a:rPr lang="pl-PL" dirty="0"/>
              <a:t>złamania kości przy niewielkich urazach lub bez urazów;</a:t>
            </a:r>
          </a:p>
          <a:p>
            <a:r>
              <a:rPr lang="pl-PL" dirty="0"/>
              <a:t>nieprawidłowy wynik białek w surowicy.</a:t>
            </a:r>
          </a:p>
        </p:txBody>
      </p:sp>
    </p:spTree>
    <p:extLst>
      <p:ext uri="{BB962C8B-B14F-4D97-AF65-F5344CB8AC3E}">
        <p14:creationId xmlns:p14="http://schemas.microsoft.com/office/powerpoint/2010/main" xmlns="" val="419380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pl-PL" dirty="0"/>
              <a:t>Rozpoznanie stawiane jest na podstawie kryteriów małych i dużych. </a:t>
            </a: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Najczęściej </a:t>
            </a:r>
            <a:r>
              <a:rPr lang="pl-PL" dirty="0"/>
              <a:t>występują trzy objawy – </a:t>
            </a:r>
            <a:endParaRPr lang="pl-PL" dirty="0" smtClean="0"/>
          </a:p>
          <a:p>
            <a:r>
              <a:rPr lang="pl-PL" dirty="0" smtClean="0">
                <a:solidFill>
                  <a:srgbClr val="FF0000"/>
                </a:solidFill>
              </a:rPr>
              <a:t>obecność </a:t>
            </a:r>
            <a:r>
              <a:rPr lang="pl-PL" dirty="0">
                <a:solidFill>
                  <a:srgbClr val="FF0000"/>
                </a:solidFill>
              </a:rPr>
              <a:t>białka monoklonalnego w surowicy lub moczu, 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 smtClean="0">
                <a:solidFill>
                  <a:srgbClr val="FF0000"/>
                </a:solidFill>
              </a:rPr>
              <a:t>zwiększona </a:t>
            </a:r>
            <a:r>
              <a:rPr lang="pl-PL" dirty="0">
                <a:solidFill>
                  <a:srgbClr val="FF0000"/>
                </a:solidFill>
              </a:rPr>
              <a:t>liczba plazmocytów w szpiku</a:t>
            </a:r>
            <a:r>
              <a:rPr lang="pl-PL" dirty="0" smtClean="0">
                <a:solidFill>
                  <a:srgbClr val="FF0000"/>
                </a:solidFill>
              </a:rPr>
              <a:t>,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srgbClr val="FF0000"/>
                </a:solidFill>
              </a:rPr>
              <a:t>zmiany </a:t>
            </a:r>
            <a:r>
              <a:rPr lang="pl-PL" dirty="0" err="1">
                <a:solidFill>
                  <a:srgbClr val="FF0000"/>
                </a:solidFill>
              </a:rPr>
              <a:t>osteolityczne</a:t>
            </a:r>
            <a:r>
              <a:rPr lang="pl-PL" dirty="0">
                <a:solidFill>
                  <a:srgbClr val="FF0000"/>
                </a:solidFill>
              </a:rPr>
              <a:t> w kościach.</a:t>
            </a:r>
          </a:p>
        </p:txBody>
      </p:sp>
    </p:spTree>
    <p:extLst>
      <p:ext uri="{BB962C8B-B14F-4D97-AF65-F5344CB8AC3E}">
        <p14:creationId xmlns:p14="http://schemas.microsoft.com/office/powerpoint/2010/main" xmlns="" val="37239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 smtClean="0"/>
              <a:t>  </a:t>
            </a:r>
            <a:r>
              <a:rPr lang="pl-PL" sz="3600" dirty="0" smtClean="0">
                <a:solidFill>
                  <a:srgbClr val="FF0000"/>
                </a:solidFill>
              </a:rPr>
              <a:t>Badania </a:t>
            </a:r>
            <a:r>
              <a:rPr lang="pl-PL" sz="3600" dirty="0">
                <a:solidFill>
                  <a:srgbClr val="FF0000"/>
                </a:solidFill>
              </a:rPr>
              <a:t>potwierdzające rozpoznanie szpiczaka</a:t>
            </a:r>
            <a:r>
              <a:rPr lang="pl-PL" dirty="0"/>
              <a:t>, w tym:</a:t>
            </a:r>
          </a:p>
          <a:p>
            <a:r>
              <a:rPr lang="pl-PL" dirty="0"/>
              <a:t>a. </a:t>
            </a:r>
            <a:r>
              <a:rPr lang="pl-PL" dirty="0" err="1"/>
              <a:t>immunofiksacja</a:t>
            </a:r>
            <a:r>
              <a:rPr lang="pl-PL" dirty="0"/>
              <a:t> – specjalistyczne badanie białek krwi,</a:t>
            </a:r>
          </a:p>
          <a:p>
            <a:r>
              <a:rPr lang="pl-PL" dirty="0"/>
              <a:t>b. ilościowa ocena białka monoklonalnego w surowicy i/lub moczu,</a:t>
            </a:r>
          </a:p>
          <a:p>
            <a:r>
              <a:rPr lang="pl-PL" dirty="0"/>
              <a:t>c. stężenie przeciwciał,</a:t>
            </a:r>
          </a:p>
          <a:p>
            <a:r>
              <a:rPr lang="pl-PL" dirty="0"/>
              <a:t>d. stężenie wolnych łańcuchów lekkich w surowicy (zalecane zwłaszcza w przypadkach choroby łańcucha lekkiego i szpiczaka </a:t>
            </a:r>
            <a:r>
              <a:rPr lang="pl-PL" dirty="0" smtClean="0"/>
              <a:t>skąpo wydzielającego </a:t>
            </a:r>
            <a:r>
              <a:rPr lang="pl-PL" dirty="0"/>
              <a:t>przeciwciała),</a:t>
            </a:r>
          </a:p>
          <a:p>
            <a:r>
              <a:rPr lang="pl-PL" dirty="0"/>
              <a:t>e. radiogramy wszystkich kości,</a:t>
            </a:r>
          </a:p>
          <a:p>
            <a:r>
              <a:rPr lang="pl-PL" dirty="0"/>
              <a:t>f. tomografia komputerowa albo rezonans magnetyczny kości lub innych okolic w sytuacjach wątpliwych,</a:t>
            </a:r>
          </a:p>
          <a:p>
            <a:r>
              <a:rPr lang="pl-PL" dirty="0"/>
              <a:t>g. biopsja aspiracyjna szpiku (badanie szpiku pobranego z kości) lub </a:t>
            </a:r>
            <a:r>
              <a:rPr lang="pl-PL" dirty="0" err="1"/>
              <a:t>trepanobiopsja</a:t>
            </a:r>
            <a:r>
              <a:rPr lang="pl-PL" dirty="0"/>
              <a:t> szpiku (badanie szpiku oraz kości).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9020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pl-PL" dirty="0" smtClean="0"/>
              <a:t>Rozpoznanie szpiczaka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0000" lnSpcReduction="20000"/>
          </a:bodyPr>
          <a:lstStyle/>
          <a:p>
            <a:r>
              <a:rPr lang="pl-PL" b="1" dirty="0"/>
              <a:t>Kryteria duże:</a:t>
            </a:r>
            <a:endParaRPr lang="pl-PL" dirty="0"/>
          </a:p>
          <a:p>
            <a:r>
              <a:rPr lang="pl-PL" dirty="0"/>
              <a:t>Obecne plazmocyty w biopsji tkankowej</a:t>
            </a:r>
          </a:p>
          <a:p>
            <a:r>
              <a:rPr lang="pl-PL" dirty="0"/>
              <a:t>Plazmocyty stanowią &gt;30% komórek jądrzastych w szpiku</a:t>
            </a:r>
          </a:p>
          <a:p>
            <a:r>
              <a:rPr lang="pl-PL" dirty="0"/>
              <a:t>Białko </a:t>
            </a:r>
            <a:r>
              <a:rPr lang="pl-PL" dirty="0" smtClean="0"/>
              <a:t>Monoklonalne:</a:t>
            </a:r>
            <a:endParaRPr lang="pl-PL" dirty="0"/>
          </a:p>
          <a:p>
            <a:pPr lvl="1"/>
            <a:r>
              <a:rPr lang="pl-PL" dirty="0" err="1">
                <a:hlinkClick r:id="rId2" tooltip="Immunoglobuliny G"/>
              </a:rPr>
              <a:t>IgG</a:t>
            </a:r>
            <a:r>
              <a:rPr lang="pl-PL" dirty="0"/>
              <a:t> w surowicy &gt;35 g/l</a:t>
            </a:r>
          </a:p>
          <a:p>
            <a:pPr lvl="1"/>
            <a:r>
              <a:rPr lang="pl-PL" dirty="0" err="1">
                <a:hlinkClick r:id="rId3" tooltip="Immunoglobuliny A"/>
              </a:rPr>
              <a:t>IgA</a:t>
            </a:r>
            <a:r>
              <a:rPr lang="pl-PL" dirty="0"/>
              <a:t> w surowicy &gt;20 g/l</a:t>
            </a:r>
          </a:p>
          <a:p>
            <a:pPr lvl="1"/>
            <a:r>
              <a:rPr lang="pl-PL" dirty="0"/>
              <a:t>łańcuchy lekkie (białko </a:t>
            </a:r>
            <a:r>
              <a:rPr lang="pl-PL" dirty="0" err="1"/>
              <a:t>Bence'a</a:t>
            </a:r>
            <a:r>
              <a:rPr lang="pl-PL" dirty="0"/>
              <a:t>-Jonesa) w moczu &gt;1 g/24 h</a:t>
            </a:r>
          </a:p>
          <a:p>
            <a:r>
              <a:rPr lang="pl-PL" b="1" dirty="0"/>
              <a:t>Kryteria małe:</a:t>
            </a:r>
            <a:endParaRPr lang="pl-PL" dirty="0"/>
          </a:p>
          <a:p>
            <a:r>
              <a:rPr lang="pl-PL" dirty="0"/>
              <a:t>Plazmocyty w szpiku 10-30%</a:t>
            </a:r>
          </a:p>
          <a:p>
            <a:r>
              <a:rPr lang="pl-PL" dirty="0"/>
              <a:t>Białko M w surowicy w mniejszym stężeniu</a:t>
            </a:r>
          </a:p>
          <a:p>
            <a:r>
              <a:rPr lang="pl-PL" dirty="0"/>
              <a:t>Ogniska </a:t>
            </a:r>
            <a:r>
              <a:rPr lang="pl-PL" dirty="0" err="1"/>
              <a:t>osteolityczne</a:t>
            </a:r>
            <a:r>
              <a:rPr lang="pl-PL" dirty="0"/>
              <a:t> w kośćcu</a:t>
            </a:r>
          </a:p>
          <a:p>
            <a:r>
              <a:rPr lang="pl-PL" dirty="0" smtClean="0"/>
              <a:t>Obniżone stężenie </a:t>
            </a:r>
            <a:r>
              <a:rPr lang="pl-PL" dirty="0"/>
              <a:t>prawidłowych immunoglobulin w osoczu </a:t>
            </a:r>
            <a:r>
              <a:rPr lang="pl-PL" dirty="0" err="1"/>
              <a:t>IgG</a:t>
            </a:r>
            <a:r>
              <a:rPr lang="pl-PL" dirty="0"/>
              <a:t>&lt;6 g/l, </a:t>
            </a:r>
            <a:r>
              <a:rPr lang="pl-PL" dirty="0" err="1"/>
              <a:t>IgA</a:t>
            </a:r>
            <a:r>
              <a:rPr lang="pl-PL" dirty="0"/>
              <a:t>&lt;1 g/l, </a:t>
            </a:r>
            <a:r>
              <a:rPr lang="pl-PL" dirty="0" err="1">
                <a:hlinkClick r:id="rId4" tooltip="Immunoglobuliny M"/>
              </a:rPr>
              <a:t>IgM</a:t>
            </a:r>
            <a:r>
              <a:rPr lang="pl-PL" dirty="0"/>
              <a:t> &lt;0,5 </a:t>
            </a:r>
            <a:r>
              <a:rPr lang="pl-PL" dirty="0" smtClean="0"/>
              <a:t>g/l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Rozpoznanie </a:t>
            </a:r>
            <a:r>
              <a:rPr lang="pl-PL" b="1" dirty="0" smtClean="0">
                <a:solidFill>
                  <a:srgbClr val="FF0000"/>
                </a:solidFill>
              </a:rPr>
              <a:t>szpiczaka </a:t>
            </a:r>
            <a:r>
              <a:rPr lang="pl-PL" b="1" dirty="0">
                <a:solidFill>
                  <a:srgbClr val="FF0000"/>
                </a:solidFill>
              </a:rPr>
              <a:t>mnogiego jest możliwe, gdy występuje przynajmniej jedno kryterium duże i jedno małe.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7292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472116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735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Etiologia- nieznana, obraz chorobowy zależy od:</a:t>
            </a:r>
          </a:p>
          <a:p>
            <a:pPr marL="514350" indent="-514350">
              <a:buAutoNum type="alphaLcParenR"/>
            </a:pPr>
            <a:r>
              <a:rPr lang="pl-PL" dirty="0" smtClean="0"/>
              <a:t>rozrostu plazmocytów powodujących osteolizę, wyparcia utkania szpiku i nacieków w narządach</a:t>
            </a:r>
          </a:p>
          <a:p>
            <a:pPr marL="514350" indent="-514350">
              <a:buAutoNum type="alphaLcParenR"/>
            </a:pPr>
            <a:r>
              <a:rPr lang="pl-PL" dirty="0"/>
              <a:t>w</a:t>
            </a:r>
            <a:r>
              <a:rPr lang="pl-PL" dirty="0" smtClean="0"/>
              <a:t>łaściwości samego białka </a:t>
            </a:r>
            <a:r>
              <a:rPr lang="pl-PL" dirty="0" err="1" smtClean="0"/>
              <a:t>szpiczakowego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Zmiany w nerkach spowodowane są strątami białka w świetle cewek i w nabłonku, zwolnieniem przepływu nerkowego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382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Szpiczak mnogi- </a:t>
            </a:r>
            <a:r>
              <a:rPr lang="pl-PL" sz="2800" dirty="0" err="1" smtClean="0"/>
              <a:t>Rtg</a:t>
            </a:r>
            <a:r>
              <a:rPr lang="pl-PL" sz="2800" dirty="0" smtClean="0"/>
              <a:t> czaszki, MRI kręgosłupa</a:t>
            </a:r>
            <a:endParaRPr lang="pl-PL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626" y="1628800"/>
            <a:ext cx="885752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21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992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417" y="4509120"/>
            <a:ext cx="2515872" cy="201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032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8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13 letni </a:t>
            </a:r>
            <a:r>
              <a:rPr lang="pl-PL" dirty="0" smtClean="0"/>
              <a:t>chłopiec </a:t>
            </a:r>
            <a:r>
              <a:rPr lang="pl-PL" dirty="0"/>
              <a:t>hospitalizowany z powodu znacznej hematurii.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5" y="2708920"/>
            <a:ext cx="77152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842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55000" lnSpcReduction="20000"/>
          </a:bodyPr>
          <a:lstStyle/>
          <a:p>
            <a:r>
              <a:rPr lang="pl-PL" dirty="0"/>
              <a:t>WBC	</a:t>
            </a:r>
            <a:r>
              <a:rPr lang="pl-PL" b="1" dirty="0"/>
              <a:t> 14.0	 h</a:t>
            </a:r>
            <a:r>
              <a:rPr lang="pl-PL" dirty="0"/>
              <a:t>	 </a:t>
            </a:r>
            <a:r>
              <a:rPr lang="pl-PL" dirty="0" smtClean="0"/>
              <a:t>10³/mm3</a:t>
            </a:r>
            <a:endParaRPr lang="pl-PL" dirty="0"/>
          </a:p>
          <a:p>
            <a:r>
              <a:rPr lang="pl-PL" dirty="0"/>
              <a:t>RBC	 5.11	 	 </a:t>
            </a:r>
            <a:r>
              <a:rPr lang="pl-PL" dirty="0" smtClean="0"/>
              <a:t>10⁶/</a:t>
            </a:r>
            <a:r>
              <a:rPr lang="pl-PL" dirty="0"/>
              <a:t>mm3</a:t>
            </a:r>
          </a:p>
          <a:p>
            <a:r>
              <a:rPr lang="pl-PL" dirty="0"/>
              <a:t>HGB	 15.1	 	 g/dl</a:t>
            </a:r>
          </a:p>
          <a:p>
            <a:r>
              <a:rPr lang="pl-PL" dirty="0"/>
              <a:t>HCT	 43.8	 	 %</a:t>
            </a:r>
          </a:p>
          <a:p>
            <a:r>
              <a:rPr lang="pl-PL" dirty="0"/>
              <a:t>MCV	 86	 	 µm3</a:t>
            </a:r>
          </a:p>
          <a:p>
            <a:r>
              <a:rPr lang="pl-PL" dirty="0"/>
              <a:t>MCH	 29.5	 	 </a:t>
            </a:r>
            <a:r>
              <a:rPr lang="pl-PL" dirty="0" err="1"/>
              <a:t>pg</a:t>
            </a:r>
            <a:endParaRPr lang="pl-PL" dirty="0"/>
          </a:p>
          <a:p>
            <a:r>
              <a:rPr lang="pl-PL" dirty="0" smtClean="0"/>
              <a:t>MCHC </a:t>
            </a:r>
            <a:r>
              <a:rPr lang="pl-PL" dirty="0"/>
              <a:t>34.4	 	 g/dl</a:t>
            </a:r>
          </a:p>
          <a:p>
            <a:r>
              <a:rPr lang="pl-PL" dirty="0"/>
              <a:t>RDW	 11.7	 	 %</a:t>
            </a:r>
          </a:p>
          <a:p>
            <a:r>
              <a:rPr lang="pl-PL" dirty="0"/>
              <a:t>PLT	 280	 	 </a:t>
            </a:r>
            <a:r>
              <a:rPr lang="pl-PL" dirty="0" smtClean="0"/>
              <a:t>10³/mm3</a:t>
            </a:r>
          </a:p>
          <a:p>
            <a:r>
              <a:rPr lang="pl-PL" dirty="0" smtClean="0"/>
              <a:t>MPV	 7.7	 	 µm3</a:t>
            </a:r>
          </a:p>
          <a:p>
            <a:r>
              <a:rPr lang="pl-PL" dirty="0" smtClean="0"/>
              <a:t>PCT</a:t>
            </a:r>
            <a:r>
              <a:rPr lang="pl-PL" dirty="0"/>
              <a:t>	 0.215	 	 %</a:t>
            </a:r>
          </a:p>
          <a:p>
            <a:r>
              <a:rPr lang="pl-PL" dirty="0"/>
              <a:t>PDW	 15.3	 	 %</a:t>
            </a:r>
          </a:p>
          <a:p>
            <a:r>
              <a:rPr lang="pl-PL" dirty="0"/>
              <a:t>NEU%	 36.1 	 	 5.06</a:t>
            </a:r>
          </a:p>
          <a:p>
            <a:r>
              <a:rPr lang="pl-PL" dirty="0" smtClean="0"/>
              <a:t>MON%</a:t>
            </a:r>
            <a:r>
              <a:rPr lang="pl-PL" dirty="0"/>
              <a:t> </a:t>
            </a:r>
            <a:r>
              <a:rPr lang="pl-PL" dirty="0" smtClean="0"/>
              <a:t>4.3</a:t>
            </a:r>
            <a:r>
              <a:rPr lang="pl-PL" dirty="0"/>
              <a:t>	 	 0.60</a:t>
            </a:r>
          </a:p>
          <a:p>
            <a:r>
              <a:rPr lang="pl-PL" dirty="0"/>
              <a:t>LYM%	 6.5 L	 	 0.91 l</a:t>
            </a:r>
          </a:p>
          <a:p>
            <a:r>
              <a:rPr lang="pl-PL" b="1" dirty="0"/>
              <a:t>EOS%	 </a:t>
            </a:r>
            <a:r>
              <a:rPr lang="pl-PL" b="1" dirty="0" smtClean="0"/>
              <a:t>52.7          H </a:t>
            </a:r>
            <a:r>
              <a:rPr lang="pl-PL" b="1" dirty="0"/>
              <a:t>	 7.38 H</a:t>
            </a:r>
          </a:p>
          <a:p>
            <a:r>
              <a:rPr lang="pl-PL" dirty="0"/>
              <a:t>BAS%	 0.4	 	 0.06</a:t>
            </a:r>
          </a:p>
          <a:p>
            <a:r>
              <a:rPr lang="pl-PL" dirty="0"/>
              <a:t>ALY%	 0.3	 	 0.05</a:t>
            </a:r>
          </a:p>
          <a:p>
            <a:r>
              <a:rPr lang="pl-PL" dirty="0"/>
              <a:t>LIC%	 2.2 h	 	 0.30 h</a:t>
            </a:r>
          </a:p>
        </p:txBody>
      </p:sp>
    </p:spTree>
    <p:extLst>
      <p:ext uri="{BB962C8B-B14F-4D97-AF65-F5344CB8AC3E}">
        <p14:creationId xmlns:p14="http://schemas.microsoft.com/office/powerpoint/2010/main" xmlns="" val="15359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WBC: </a:t>
            </a:r>
            <a:r>
              <a:rPr lang="fr-FR" dirty="0" smtClean="0"/>
              <a:t>Eosino</a:t>
            </a:r>
            <a:r>
              <a:rPr lang="pl-PL" dirty="0" smtClean="0"/>
              <a:t>f</a:t>
            </a:r>
            <a:r>
              <a:rPr lang="fr-FR" dirty="0" smtClean="0"/>
              <a:t>ilia</a:t>
            </a:r>
            <a:r>
              <a:rPr lang="fr-FR" dirty="0"/>
              <a:t>, </a:t>
            </a:r>
            <a:r>
              <a:rPr lang="fr-FR" dirty="0" smtClean="0"/>
              <a:t>Leukocyto</a:t>
            </a:r>
            <a:r>
              <a:rPr lang="pl-PL" dirty="0" smtClean="0"/>
              <a:t>za</a:t>
            </a:r>
            <a:r>
              <a:rPr lang="fr-FR" dirty="0" smtClean="0"/>
              <a:t>, </a:t>
            </a:r>
            <a:r>
              <a:rPr lang="fr-FR" dirty="0"/>
              <a:t>LIC (Large Immature Cells</a:t>
            </a:r>
            <a:r>
              <a:rPr lang="fr-FR" dirty="0" smtClean="0"/>
              <a:t>)</a:t>
            </a:r>
            <a:endParaRPr lang="pl-PL" dirty="0" smtClean="0"/>
          </a:p>
          <a:p>
            <a:r>
              <a:rPr lang="pl-PL" dirty="0"/>
              <a:t>Rozmaz krwi obwodowej potwierdził znaczną eozynofilię (53% </a:t>
            </a:r>
            <a:r>
              <a:rPr lang="pl-PL" dirty="0" err="1" smtClean="0"/>
              <a:t>eozynofili</a:t>
            </a:r>
            <a:r>
              <a:rPr lang="pl-PL" dirty="0" smtClean="0"/>
              <a:t>  zliczonych </a:t>
            </a:r>
            <a:r>
              <a:rPr lang="pl-PL" dirty="0"/>
              <a:t>metodą mikroskopową). Pojedyncze młodsze formy </a:t>
            </a:r>
            <a:r>
              <a:rPr lang="pl-PL" dirty="0" smtClean="0"/>
              <a:t>granulocytów kwasochłonnych </a:t>
            </a:r>
            <a:r>
              <a:rPr lang="pl-PL" dirty="0"/>
              <a:t>(LIC).</a:t>
            </a:r>
          </a:p>
        </p:txBody>
      </p:sp>
    </p:spTree>
    <p:extLst>
      <p:ext uri="{BB962C8B-B14F-4D97-AF65-F5344CB8AC3E}">
        <p14:creationId xmlns:p14="http://schemas.microsoft.com/office/powerpoint/2010/main" xmlns="" val="34495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70485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14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864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332656"/>
            <a:ext cx="8892480" cy="6336704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Leukocytoza z zaznaczoną eozynofilią. W trakcie dalszej diagnostyki </a:t>
            </a:r>
            <a:r>
              <a:rPr lang="pl-PL" dirty="0" smtClean="0"/>
              <a:t>przyczyn hematurii </a:t>
            </a:r>
            <a:r>
              <a:rPr lang="pl-PL" dirty="0"/>
              <a:t>wykonano cystoskopię oraz biopsję ściany pęcherza moczowego.</a:t>
            </a:r>
          </a:p>
          <a:p>
            <a:r>
              <a:rPr lang="pl-PL" dirty="0"/>
              <a:t>Badanie histopatologiczne </a:t>
            </a:r>
            <a:r>
              <a:rPr lang="pl-PL" dirty="0" err="1"/>
              <a:t>bioptatu</a:t>
            </a:r>
            <a:r>
              <a:rPr lang="pl-PL" dirty="0"/>
              <a:t> wykazało obecność jaj pasożyta </a:t>
            </a:r>
            <a:r>
              <a:rPr lang="pl-PL" dirty="0" smtClean="0"/>
              <a:t>– </a:t>
            </a:r>
            <a:r>
              <a:rPr lang="pl-PL" dirty="0" err="1" smtClean="0">
                <a:solidFill>
                  <a:srgbClr val="FF0000"/>
                </a:solidFill>
              </a:rPr>
              <a:t>Schistosoma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haematobium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-pasożytnicza </a:t>
            </a:r>
            <a:r>
              <a:rPr lang="pl-PL" dirty="0"/>
              <a:t>przywra. Wywołuje chorobę zwaną schistosomatozą lub bilharcjozą. W organizmie człowieka żyje w naczyniach krwionośnych i żywi się krwią. Postać dorosła może żyć nawet do kilkunastu </a:t>
            </a:r>
            <a:r>
              <a:rPr lang="pl-PL" dirty="0" smtClean="0"/>
              <a:t>lat. Samice przywry wędrują do </a:t>
            </a:r>
            <a:r>
              <a:rPr lang="pl-PL" dirty="0"/>
              <a:t>naczyń włosowatych pęcherza moczowego i tam składają jaja. Jaja posiadają kolec, dzięki któremu dostają się do wnętrza pęcherza moczowego, a potem z moczem do wody, gdzie wykluwa się z nich </a:t>
            </a:r>
            <a:r>
              <a:rPr lang="pl-PL" dirty="0" err="1"/>
              <a:t>miracidium</a:t>
            </a:r>
            <a:r>
              <a:rPr lang="pl-PL" dirty="0" smtClean="0"/>
              <a:t>.</a:t>
            </a:r>
          </a:p>
          <a:p>
            <a:r>
              <a:rPr lang="pl-PL" dirty="0"/>
              <a:t> Przywra żylna (</a:t>
            </a:r>
            <a:r>
              <a:rPr lang="pl-PL" dirty="0" err="1"/>
              <a:t>schistosoma</a:t>
            </a:r>
            <a:r>
              <a:rPr lang="pl-PL" dirty="0"/>
              <a:t> </a:t>
            </a:r>
            <a:r>
              <a:rPr lang="pl-PL" dirty="0" err="1"/>
              <a:t>haematobium</a:t>
            </a:r>
            <a:r>
              <a:rPr lang="pl-PL" dirty="0"/>
              <a:t>) powoduje stany zapalne pęcherza moczowego.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7861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1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5056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13" y="476672"/>
            <a:ext cx="8954471" cy="60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695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Erytropoeza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62740"/>
            <a:ext cx="6153100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5496" y="1484784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Duża komórka, duże jądro, 2 jąderka, mało </a:t>
            </a:r>
            <a:r>
              <a:rPr lang="pl-PL" sz="1600" dirty="0" err="1"/>
              <a:t>Hgb</a:t>
            </a:r>
            <a:endParaRPr lang="pl-PL" sz="1600" dirty="0"/>
          </a:p>
        </p:txBody>
      </p:sp>
      <p:sp>
        <p:nvSpPr>
          <p:cNvPr id="5" name="Prostokąt 4"/>
          <p:cNvSpPr/>
          <p:nvPr/>
        </p:nvSpPr>
        <p:spPr>
          <a:xfrm>
            <a:off x="0" y="2492896"/>
            <a:ext cx="3096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Mniejsza komórka, jądro zbite, jąderka niewidoczne, </a:t>
            </a:r>
          </a:p>
          <a:p>
            <a:r>
              <a:rPr lang="pl-PL" sz="1400" dirty="0"/>
              <a:t>dużo rybosomów, wzrasta ilość </a:t>
            </a:r>
            <a:r>
              <a:rPr lang="pl-PL" sz="1400" dirty="0" err="1"/>
              <a:t>Hgb</a:t>
            </a:r>
            <a:endParaRPr lang="pl-PL" sz="1400" dirty="0"/>
          </a:p>
        </p:txBody>
      </p:sp>
      <p:sp>
        <p:nvSpPr>
          <p:cNvPr id="6" name="Prostokąt 5"/>
          <p:cNvSpPr/>
          <p:nvPr/>
        </p:nvSpPr>
        <p:spPr>
          <a:xfrm>
            <a:off x="-24896" y="350100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Bardziej zbite jądro zbite, dużo </a:t>
            </a:r>
            <a:r>
              <a:rPr lang="pl-PL" sz="1400" dirty="0" err="1"/>
              <a:t>Hgb</a:t>
            </a:r>
            <a:r>
              <a:rPr lang="pl-PL" sz="1400" dirty="0"/>
              <a:t> </a:t>
            </a:r>
          </a:p>
          <a:p>
            <a:r>
              <a:rPr lang="pl-PL" sz="1400" dirty="0"/>
              <a:t>Zawiera rybosomy, może się dzielić</a:t>
            </a:r>
          </a:p>
        </p:txBody>
      </p:sp>
      <p:sp>
        <p:nvSpPr>
          <p:cNvPr id="7" name="Prostokąt 6"/>
          <p:cNvSpPr/>
          <p:nvPr/>
        </p:nvSpPr>
        <p:spPr>
          <a:xfrm>
            <a:off x="4312" y="4365104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/>
              <a:t>Jądro </a:t>
            </a:r>
            <a:r>
              <a:rPr lang="pl-PL" sz="1400" dirty="0"/>
              <a:t>zagęszczone, wąski rąbek </a:t>
            </a:r>
            <a:r>
              <a:rPr lang="pl-PL" sz="1400" dirty="0" smtClean="0"/>
              <a:t>cytoplazmy, dużo </a:t>
            </a:r>
            <a:r>
              <a:rPr lang="pl-PL" sz="1400" dirty="0" err="1" smtClean="0"/>
              <a:t>Hgb</a:t>
            </a:r>
            <a:endParaRPr lang="pl-PL" sz="1400" dirty="0"/>
          </a:p>
        </p:txBody>
      </p:sp>
      <p:sp>
        <p:nvSpPr>
          <p:cNvPr id="8" name="Prostokąt 7"/>
          <p:cNvSpPr/>
          <p:nvPr/>
        </p:nvSpPr>
        <p:spPr>
          <a:xfrm>
            <a:off x="2195736" y="5197812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wydzielenie jądra, powstaje </a:t>
            </a:r>
            <a:r>
              <a:rPr lang="pl-PL" sz="1400" dirty="0" err="1"/>
              <a:t>retikulocyt</a:t>
            </a:r>
            <a:endParaRPr lang="pl-PL" sz="1400" dirty="0"/>
          </a:p>
          <a:p>
            <a:r>
              <a:rPr lang="pl-PL" sz="1400" dirty="0"/>
              <a:t>po 1-2 dniach  do krążenia obwodowego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00250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66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547260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80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188640"/>
            <a:ext cx="8229600" cy="8599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Zarażenie człowieka następuje przez czynne wniknięcie cerkarii przez skórę podczas kąpieli w zanieczyszczonej wodzie (zbiorniki wody słodkiej). </a:t>
            </a:r>
            <a:endParaRPr lang="pl-PL" dirty="0" smtClean="0"/>
          </a:p>
          <a:p>
            <a:r>
              <a:rPr lang="pl-PL" dirty="0" smtClean="0"/>
              <a:t>Cerkarie </a:t>
            </a:r>
            <a:r>
              <a:rPr lang="pl-PL" dirty="0"/>
              <a:t>drogą naczyń krwionośnych dostają się przez serce, następnie płuca (w ciągu 48 godzin) do układu żyły wrotnej, gdzie osiągają dojrzałość płciową. </a:t>
            </a:r>
            <a:endParaRPr lang="pl-PL" dirty="0" smtClean="0"/>
          </a:p>
          <a:p>
            <a:r>
              <a:rPr lang="pl-PL" dirty="0" smtClean="0"/>
              <a:t>Długość </a:t>
            </a:r>
            <a:r>
              <a:rPr lang="pl-PL" dirty="0"/>
              <a:t>życia osobników dorosłych wynosi 2-18 lat. </a:t>
            </a:r>
            <a:endParaRPr lang="pl-PL" dirty="0" smtClean="0"/>
          </a:p>
          <a:p>
            <a:r>
              <a:rPr lang="pl-PL" dirty="0" smtClean="0"/>
              <a:t>Objawy </a:t>
            </a:r>
            <a:r>
              <a:rPr lang="pl-PL" dirty="0"/>
              <a:t>skórne występują zazwyczaj dwuetapowo. W pierwszym (okres inwazji) pojawia się świąd i wysypka grudkowa utrzymująca się przez kilka dni w miejscu przenikania cerkarii przez skórę. </a:t>
            </a:r>
            <a:endParaRPr lang="pl-PL" dirty="0" smtClean="0"/>
          </a:p>
          <a:p>
            <a:r>
              <a:rPr lang="pl-PL" dirty="0" smtClean="0"/>
              <a:t>W </a:t>
            </a:r>
            <a:r>
              <a:rPr lang="pl-PL" dirty="0"/>
              <a:t>drugim (okres ostrej toksemii) występuje pokrzywka oraz obrzęk twarzy (podczas dojrzewania pasożyta w układzie żyły wrotnej).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77810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Praktycznie po każdej konsumpcji sushi (innego niż przygotowane ze świeżej ryby w 100% morskiej) trzeba się liczyć z możliwością zakażenia przywrą, szczególnie krwi, ale także i wątroby. Powinni uważać także posiadacze akwariów z rybami słodkowodnymi, szczególnie egzotycznymi, gdyż może dojść do zakażenia przy pracy gołymi rękami w akwarium. Nie należy także dotykać ślimaków </a:t>
            </a:r>
            <a:r>
              <a:rPr lang="pl-PL" dirty="0" smtClean="0"/>
              <a:t>lądowych i </a:t>
            </a:r>
            <a:r>
              <a:rPr lang="pl-PL" dirty="0"/>
              <a:t>wodnych, gdyż są one </a:t>
            </a:r>
            <a:r>
              <a:rPr lang="pl-PL" dirty="0" smtClean="0"/>
              <a:t>mogą źródłem </a:t>
            </a:r>
            <a:r>
              <a:rPr lang="pl-PL" dirty="0"/>
              <a:t>zakażenia.</a:t>
            </a:r>
          </a:p>
        </p:txBody>
      </p:sp>
    </p:spTree>
    <p:extLst>
      <p:ext uri="{BB962C8B-B14F-4D97-AF65-F5344CB8AC3E}">
        <p14:creationId xmlns:p14="http://schemas.microsoft.com/office/powerpoint/2010/main" xmlns="" val="29888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dirty="0"/>
              <a:t>Wysypka pęcherzykowa w początkowym okresie schistosomatozy, pojawiająca się na skórze w miejscu wniknięcia cerkarii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8939" y="1600200"/>
            <a:ext cx="674612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62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9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18 letni mężczyzna przyjęty z powodu gorączki, </a:t>
            </a:r>
            <a:r>
              <a:rPr lang="pl-PL" dirty="0" smtClean="0"/>
              <a:t>powiększonych węzłów </a:t>
            </a:r>
            <a:r>
              <a:rPr lang="pl-PL" dirty="0"/>
              <a:t>chłonnych i nieznacznej splenomegalii.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2969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6048672"/>
          </a:xfrm>
        </p:spPr>
        <p:txBody>
          <a:bodyPr>
            <a:normAutofit fontScale="62500" lnSpcReduction="20000"/>
          </a:bodyPr>
          <a:lstStyle/>
          <a:p>
            <a:r>
              <a:rPr lang="pl-PL" dirty="0"/>
              <a:t>WBC	 </a:t>
            </a:r>
            <a:r>
              <a:rPr lang="pl-PL" b="1" dirty="0"/>
              <a:t>22.7	 H</a:t>
            </a:r>
            <a:r>
              <a:rPr lang="pl-PL" dirty="0"/>
              <a:t>	 </a:t>
            </a:r>
            <a:r>
              <a:rPr lang="pl-PL" dirty="0" smtClean="0"/>
              <a:t>10³/mm3</a:t>
            </a:r>
            <a:endParaRPr lang="pl-PL" dirty="0"/>
          </a:p>
          <a:p>
            <a:r>
              <a:rPr lang="pl-PL" dirty="0"/>
              <a:t>RBC	 5.04	 	 </a:t>
            </a:r>
            <a:r>
              <a:rPr lang="pl-PL" dirty="0" smtClean="0"/>
              <a:t>10⁶/</a:t>
            </a:r>
            <a:r>
              <a:rPr lang="pl-PL" dirty="0"/>
              <a:t>mm3</a:t>
            </a:r>
          </a:p>
          <a:p>
            <a:r>
              <a:rPr lang="pl-PL" dirty="0"/>
              <a:t>HGB	 14.4	 	 g/dl</a:t>
            </a:r>
          </a:p>
          <a:p>
            <a:r>
              <a:rPr lang="pl-PL" dirty="0"/>
              <a:t>HCT	 40.7	 	 %</a:t>
            </a:r>
          </a:p>
          <a:p>
            <a:r>
              <a:rPr lang="pl-PL" dirty="0"/>
              <a:t>MCV	 81	 	 µm3</a:t>
            </a:r>
          </a:p>
          <a:p>
            <a:r>
              <a:rPr lang="pl-PL" dirty="0"/>
              <a:t>MCH	 28.6	 	 </a:t>
            </a:r>
            <a:r>
              <a:rPr lang="pl-PL" dirty="0" err="1"/>
              <a:t>pg</a:t>
            </a:r>
            <a:endParaRPr lang="pl-PL" dirty="0"/>
          </a:p>
          <a:p>
            <a:r>
              <a:rPr lang="pl-PL" dirty="0" smtClean="0"/>
              <a:t>MCHC </a:t>
            </a:r>
            <a:r>
              <a:rPr lang="pl-PL" dirty="0"/>
              <a:t>35.4	 	 g/dl</a:t>
            </a:r>
          </a:p>
          <a:p>
            <a:r>
              <a:rPr lang="pl-PL" dirty="0"/>
              <a:t>RDW	 14.1	 	 %</a:t>
            </a:r>
          </a:p>
          <a:p>
            <a:r>
              <a:rPr lang="pl-PL" dirty="0"/>
              <a:t>PLT	</a:t>
            </a:r>
            <a:r>
              <a:rPr lang="pl-PL" b="1" dirty="0"/>
              <a:t> 134	 L</a:t>
            </a:r>
            <a:r>
              <a:rPr lang="pl-PL" dirty="0"/>
              <a:t>	 </a:t>
            </a:r>
            <a:r>
              <a:rPr lang="pl-PL" dirty="0" smtClean="0"/>
              <a:t>10³/mm3</a:t>
            </a:r>
            <a:endParaRPr lang="pl-PL" dirty="0"/>
          </a:p>
          <a:p>
            <a:r>
              <a:rPr lang="pl-PL" dirty="0"/>
              <a:t>MPV	 7.9	 	 </a:t>
            </a:r>
            <a:r>
              <a:rPr lang="pl-PL" dirty="0" smtClean="0"/>
              <a:t>µm ³</a:t>
            </a:r>
            <a:endParaRPr lang="pl-PL" dirty="0"/>
          </a:p>
          <a:p>
            <a:r>
              <a:rPr lang="pl-PL" dirty="0"/>
              <a:t>PCT	 </a:t>
            </a:r>
            <a:r>
              <a:rPr lang="pl-PL" b="1" dirty="0"/>
              <a:t>0.106	 L</a:t>
            </a:r>
            <a:r>
              <a:rPr lang="pl-PL" dirty="0"/>
              <a:t>	 %</a:t>
            </a:r>
          </a:p>
          <a:p>
            <a:r>
              <a:rPr lang="pl-PL" dirty="0"/>
              <a:t>PDW	 </a:t>
            </a:r>
            <a:r>
              <a:rPr lang="pl-PL" b="1" dirty="0"/>
              <a:t>14.8	 L</a:t>
            </a:r>
            <a:r>
              <a:rPr lang="pl-PL" dirty="0"/>
              <a:t>	 %</a:t>
            </a:r>
          </a:p>
          <a:p>
            <a:r>
              <a:rPr lang="pl-PL" dirty="0"/>
              <a:t>NEU%	 </a:t>
            </a:r>
            <a:r>
              <a:rPr lang="pl-PL" dirty="0" smtClean="0"/>
              <a:t> </a:t>
            </a:r>
            <a:r>
              <a:rPr lang="pl-PL" b="1" dirty="0" smtClean="0"/>
              <a:t>10.6 !      L</a:t>
            </a:r>
            <a:r>
              <a:rPr lang="pl-PL" dirty="0"/>
              <a:t>	 	 2.41 !</a:t>
            </a:r>
          </a:p>
          <a:p>
            <a:r>
              <a:rPr lang="pl-PL" dirty="0" smtClean="0"/>
              <a:t>MON% </a:t>
            </a:r>
            <a:r>
              <a:rPr lang="pl-PL" b="1" dirty="0" smtClean="0"/>
              <a:t>18.0 !     H</a:t>
            </a:r>
            <a:r>
              <a:rPr lang="pl-PL" b="1" dirty="0"/>
              <a:t>	 </a:t>
            </a:r>
            <a:r>
              <a:rPr lang="pl-PL" dirty="0"/>
              <a:t>	 4.09 !H</a:t>
            </a:r>
          </a:p>
          <a:p>
            <a:r>
              <a:rPr lang="pl-PL" dirty="0"/>
              <a:t>LYM%	 </a:t>
            </a:r>
            <a:r>
              <a:rPr lang="pl-PL" b="1" dirty="0"/>
              <a:t>60.9 </a:t>
            </a:r>
            <a:r>
              <a:rPr lang="pl-PL" b="1" dirty="0" smtClean="0"/>
              <a:t>!      H</a:t>
            </a:r>
            <a:r>
              <a:rPr lang="pl-PL" dirty="0"/>
              <a:t>	 	 13.8 H</a:t>
            </a:r>
          </a:p>
          <a:p>
            <a:r>
              <a:rPr lang="pl-PL" dirty="0"/>
              <a:t>EOS%	 0.4	 	</a:t>
            </a:r>
            <a:r>
              <a:rPr lang="pl-PL" dirty="0" smtClean="0"/>
              <a:t>                  </a:t>
            </a:r>
            <a:r>
              <a:rPr lang="pl-PL" dirty="0"/>
              <a:t>0.09</a:t>
            </a:r>
          </a:p>
          <a:p>
            <a:r>
              <a:rPr lang="pl-PL" dirty="0"/>
              <a:t>BAS%	</a:t>
            </a:r>
            <a:r>
              <a:rPr lang="pl-PL" b="1" dirty="0"/>
              <a:t> 10.1 </a:t>
            </a:r>
            <a:r>
              <a:rPr lang="pl-PL" b="1" dirty="0" smtClean="0"/>
              <a:t>       H</a:t>
            </a:r>
            <a:r>
              <a:rPr lang="pl-PL" dirty="0"/>
              <a:t>	 	 2.30 H</a:t>
            </a:r>
          </a:p>
          <a:p>
            <a:r>
              <a:rPr lang="pl-PL" dirty="0"/>
              <a:t>ALY%	 </a:t>
            </a:r>
            <a:r>
              <a:rPr lang="pl-PL" b="1" dirty="0"/>
              <a:t>7.7 </a:t>
            </a:r>
            <a:r>
              <a:rPr lang="pl-PL" b="1" dirty="0" smtClean="0"/>
              <a:t>         H</a:t>
            </a:r>
            <a:r>
              <a:rPr lang="pl-PL" dirty="0"/>
              <a:t>	 	 </a:t>
            </a:r>
            <a:r>
              <a:rPr lang="pl-PL" dirty="0" smtClean="0"/>
              <a:t>                1.74 </a:t>
            </a:r>
            <a:r>
              <a:rPr lang="pl-PL" dirty="0"/>
              <a:t>H</a:t>
            </a:r>
          </a:p>
          <a:p>
            <a:r>
              <a:rPr lang="pl-PL" dirty="0"/>
              <a:t>LIC%	 </a:t>
            </a:r>
            <a:r>
              <a:rPr lang="pl-PL" b="1" dirty="0"/>
              <a:t>5.5 </a:t>
            </a:r>
            <a:r>
              <a:rPr lang="pl-PL" b="1" dirty="0" smtClean="0"/>
              <a:t>!       </a:t>
            </a:r>
            <a:r>
              <a:rPr lang="pl-PL" dirty="0" smtClean="0"/>
              <a:t> </a:t>
            </a:r>
            <a:r>
              <a:rPr lang="pl-PL" b="1" dirty="0"/>
              <a:t>H</a:t>
            </a:r>
            <a:r>
              <a:rPr lang="pl-PL" dirty="0"/>
              <a:t>	 	 1.19 !H</a:t>
            </a:r>
          </a:p>
        </p:txBody>
      </p:sp>
    </p:spTree>
    <p:extLst>
      <p:ext uri="{BB962C8B-B14F-4D97-AF65-F5344CB8AC3E}">
        <p14:creationId xmlns:p14="http://schemas.microsoft.com/office/powerpoint/2010/main" xmlns="" val="97483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764704"/>
            <a:ext cx="8964488" cy="5361459"/>
          </a:xfrm>
        </p:spPr>
        <p:txBody>
          <a:bodyPr/>
          <a:lstStyle/>
          <a:p>
            <a:r>
              <a:rPr lang="pl-PL" dirty="0"/>
              <a:t>Zaznaczona leukocytoza, nieznaczna </a:t>
            </a:r>
            <a:r>
              <a:rPr lang="pl-PL" dirty="0" smtClean="0"/>
              <a:t>małopłytkowość.</a:t>
            </a:r>
          </a:p>
          <a:p>
            <a:r>
              <a:rPr lang="pl-PL" dirty="0" smtClean="0"/>
              <a:t>Limfocytoza, </a:t>
            </a:r>
            <a:r>
              <a:rPr lang="pl-PL" dirty="0" err="1" smtClean="0"/>
              <a:t>monocytoza,bazofilia,liczne</a:t>
            </a:r>
            <a:r>
              <a:rPr lang="pl-PL" dirty="0" smtClean="0"/>
              <a:t> </a:t>
            </a:r>
            <a:r>
              <a:rPr lang="pl-PL" dirty="0"/>
              <a:t>atypowe limfocyty oraz komórki LIC. Limfocytoza ze </a:t>
            </a:r>
            <a:r>
              <a:rPr lang="pl-PL" dirty="0" smtClean="0"/>
              <a:t>wzrostem komórek ALY </a:t>
            </a:r>
            <a:r>
              <a:rPr lang="pl-PL" dirty="0"/>
              <a:t>często występują w przebiegu mononukleozy </a:t>
            </a:r>
            <a:r>
              <a:rPr lang="pl-PL" dirty="0" smtClean="0"/>
              <a:t>zakaźnej</a:t>
            </a:r>
          </a:p>
          <a:p>
            <a:r>
              <a:rPr lang="pl-PL" dirty="0">
                <a:solidFill>
                  <a:srgbClr val="FF0000"/>
                </a:solidFill>
              </a:rPr>
              <a:t>ALY (</a:t>
            </a:r>
            <a:r>
              <a:rPr lang="pl-PL" dirty="0" err="1">
                <a:solidFill>
                  <a:srgbClr val="FF0000"/>
                </a:solidFill>
              </a:rPr>
              <a:t>Atypical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Limphocytes</a:t>
            </a:r>
            <a:r>
              <a:rPr lang="pl-PL" dirty="0">
                <a:solidFill>
                  <a:srgbClr val="FF0000"/>
                </a:solidFill>
              </a:rPr>
              <a:t>), LIC (</a:t>
            </a:r>
            <a:r>
              <a:rPr lang="pl-PL" dirty="0" err="1">
                <a:solidFill>
                  <a:srgbClr val="FF0000"/>
                </a:solidFill>
              </a:rPr>
              <a:t>Large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Immature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Cells</a:t>
            </a:r>
            <a:r>
              <a:rPr lang="pl-PL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67476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Ocena mikroskopowa </a:t>
            </a:r>
            <a:r>
              <a:rPr lang="pl-PL" dirty="0" smtClean="0">
                <a:solidFill>
                  <a:srgbClr val="FF0000"/>
                </a:solidFill>
              </a:rPr>
              <a:t>rozmazu krwi obwodowej: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/>
              <a:t>Duży polimorfizm wielkości i kształtu jądra limfocytów (limfocyty </a:t>
            </a:r>
            <a:r>
              <a:rPr lang="pl-PL" dirty="0" err="1" smtClean="0"/>
              <a:t>reaktywne-pobudzone</a:t>
            </a:r>
            <a:r>
              <a:rPr lang="pl-PL" dirty="0" smtClean="0"/>
              <a:t> limfocyty T). Posiadają one piankowatą, niebieską cytoplazmę, zawierającą wodniczki, nieregularne jądro zawiera jąderka; pobudzone limfocyty nazywane są </a:t>
            </a:r>
            <a:r>
              <a:rPr lang="pl-PL" dirty="0" err="1" smtClean="0"/>
              <a:t>mononuklearami</a:t>
            </a:r>
            <a:endParaRPr lang="pl-PL" dirty="0" smtClean="0"/>
          </a:p>
          <a:p>
            <a:r>
              <a:rPr lang="pl-PL" dirty="0" smtClean="0"/>
              <a:t>Brak odchyleń </a:t>
            </a:r>
            <a:r>
              <a:rPr lang="pl-PL" dirty="0"/>
              <a:t>jakościowych i ilościowych pozostałych linii komórkowych.</a:t>
            </a:r>
          </a:p>
        </p:txBody>
      </p:sp>
    </p:spTree>
    <p:extLst>
      <p:ext uri="{BB962C8B-B14F-4D97-AF65-F5344CB8AC3E}">
        <p14:creationId xmlns:p14="http://schemas.microsoft.com/office/powerpoint/2010/main" xmlns="" val="176493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Atypowe limfocyty-</a:t>
            </a:r>
            <a:r>
              <a:rPr lang="pl-PL" dirty="0" err="1" smtClean="0"/>
              <a:t>mononukleary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567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>
                <a:solidFill>
                  <a:srgbClr val="FF0000"/>
                </a:solidFill>
              </a:rPr>
              <a:t>Dodatkowe badania laboratoryjne: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>
                <a:solidFill>
                  <a:srgbClr val="FF0000"/>
                </a:solidFill>
              </a:rPr>
              <a:t/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AST  65 U/I    N: M&lt; 29</a:t>
            </a:r>
          </a:p>
          <a:p>
            <a:r>
              <a:rPr lang="pl-PL" dirty="0" smtClean="0"/>
              <a:t>ALT   75 U/I   N: M&lt;26</a:t>
            </a:r>
          </a:p>
          <a:p>
            <a:r>
              <a:rPr lang="pl-PL" dirty="0" smtClean="0"/>
              <a:t>Test Paula-</a:t>
            </a:r>
            <a:r>
              <a:rPr lang="pl-PL" dirty="0" err="1" smtClean="0"/>
              <a:t>Bunnella</a:t>
            </a:r>
            <a:r>
              <a:rPr lang="pl-PL" dirty="0" smtClean="0"/>
              <a:t> – wykrywający p/ciała </a:t>
            </a:r>
            <a:r>
              <a:rPr lang="pl-PL" dirty="0" err="1" smtClean="0"/>
              <a:t>heterofilne</a:t>
            </a:r>
            <a:r>
              <a:rPr lang="pl-PL" dirty="0" smtClean="0"/>
              <a:t> </a:t>
            </a:r>
            <a:r>
              <a:rPr lang="pl-PL" dirty="0" err="1" smtClean="0"/>
              <a:t>IgM</a:t>
            </a:r>
            <a:r>
              <a:rPr lang="pl-PL" dirty="0" smtClean="0"/>
              <a:t> występujące w 90% przypadków i utrzymują się 18 mies. </a:t>
            </a:r>
            <a:r>
              <a:rPr lang="pl-PL" dirty="0"/>
              <a:t>p</a:t>
            </a:r>
            <a:r>
              <a:rPr lang="pl-PL" dirty="0" smtClean="0"/>
              <a:t>o </a:t>
            </a:r>
            <a:r>
              <a:rPr lang="pl-PL" dirty="0"/>
              <a:t>chorobie, </a:t>
            </a:r>
            <a:endParaRPr lang="pl-PL" dirty="0" smtClean="0"/>
          </a:p>
          <a:p>
            <a:r>
              <a:rPr lang="pl-PL" dirty="0" smtClean="0"/>
              <a:t>Miana p/c  - 1:56 u </a:t>
            </a:r>
            <a:r>
              <a:rPr lang="pl-PL" dirty="0"/>
              <a:t>dorosłych, 1:28 u dzieci (rozpoznanie mononukleozy</a:t>
            </a:r>
            <a:r>
              <a:rPr lang="pl-PL" dirty="0" smtClean="0"/>
              <a:t>)</a:t>
            </a:r>
          </a:p>
          <a:p>
            <a:r>
              <a:rPr lang="pl-PL" dirty="0"/>
              <a:t> Obecnie u dzieci bada się przeciwciała swoiste, zwykle przeciwko antygenowi </a:t>
            </a:r>
            <a:r>
              <a:rPr lang="pl-PL" dirty="0" err="1"/>
              <a:t>kapsydowemu</a:t>
            </a:r>
            <a:r>
              <a:rPr lang="pl-PL" dirty="0"/>
              <a:t> (anty VCA) w klasie </a:t>
            </a:r>
            <a:r>
              <a:rPr lang="pl-PL" dirty="0" err="1"/>
              <a:t>IgM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567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Limfopoeza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Komórki </a:t>
            </a:r>
            <a:r>
              <a:rPr lang="pl-PL" dirty="0"/>
              <a:t>na poszczególnych etapach rozwoju są morfologicznie nierozpoznawalne</a:t>
            </a:r>
          </a:p>
          <a:p>
            <a:r>
              <a:rPr lang="pl-PL" dirty="0" smtClean="0"/>
              <a:t>Podczas </a:t>
            </a:r>
            <a:r>
              <a:rPr lang="pl-PL" dirty="0"/>
              <a:t>różnicowania się limfocytów dochodzi do ekspresji </a:t>
            </a:r>
            <a:r>
              <a:rPr lang="pl-PL" dirty="0" smtClean="0"/>
              <a:t>swoistych </a:t>
            </a:r>
            <a:r>
              <a:rPr lang="pl-PL" dirty="0"/>
              <a:t>antygenów powierzchniowych i receptorów, na </a:t>
            </a:r>
            <a:r>
              <a:rPr lang="pl-PL" dirty="0" smtClean="0"/>
              <a:t>podstawie </a:t>
            </a:r>
            <a:r>
              <a:rPr lang="pl-PL" dirty="0"/>
              <a:t>których oznacza się poszczególne stadia </a:t>
            </a:r>
            <a:r>
              <a:rPr lang="pl-PL" dirty="0" err="1"/>
              <a:t>limfopoezy</a:t>
            </a:r>
            <a:r>
              <a:rPr lang="pl-PL" dirty="0"/>
              <a:t> (antygeny CD –</a:t>
            </a:r>
            <a:r>
              <a:rPr lang="pl-PL" dirty="0" err="1"/>
              <a:t>cluster</a:t>
            </a:r>
            <a:r>
              <a:rPr lang="pl-PL" dirty="0"/>
              <a:t> of </a:t>
            </a:r>
            <a:r>
              <a:rPr lang="pl-PL" dirty="0" err="1"/>
              <a:t>differentiation</a:t>
            </a:r>
            <a:r>
              <a:rPr lang="pl-PL" dirty="0"/>
              <a:t>)</a:t>
            </a:r>
          </a:p>
          <a:p>
            <a:r>
              <a:rPr lang="pl-PL" dirty="0" err="1" smtClean="0"/>
              <a:t>Limfopoeza</a:t>
            </a:r>
            <a:r>
              <a:rPr lang="pl-PL" dirty="0" smtClean="0"/>
              <a:t> </a:t>
            </a:r>
            <a:r>
              <a:rPr lang="pl-PL" dirty="0"/>
              <a:t>rozpoczyna się w szpiku a kończy w obwodowych narządach </a:t>
            </a:r>
            <a:r>
              <a:rPr lang="pl-PL" dirty="0" err="1"/>
              <a:t>limfopoetycznych</a:t>
            </a:r>
            <a:endParaRPr lang="pl-PL" dirty="0"/>
          </a:p>
          <a:p>
            <a:r>
              <a:rPr lang="pl-PL" dirty="0"/>
              <a:t>•Limfocyty T –szpik kostny→ grasica→ węzeł chłonny</a:t>
            </a:r>
          </a:p>
          <a:p>
            <a:r>
              <a:rPr lang="pl-PL" dirty="0"/>
              <a:t>•Limfocyty B –szpik kostny→ węzeł chłonny</a:t>
            </a:r>
          </a:p>
        </p:txBody>
      </p:sp>
    </p:spTree>
    <p:extLst>
      <p:ext uri="{BB962C8B-B14F-4D97-AF65-F5344CB8AC3E}">
        <p14:creationId xmlns:p14="http://schemas.microsoft.com/office/powerpoint/2010/main" xmlns="" val="11668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Mononukleoza zakaźna -choroba pocałunków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 to zakaźna choroba wirusowa występująca najczęściej w dzieciństwie lub w okresie dojrzewania. Spowodowana jest pierwotną infekcją wirusem Epsteina-Barr (</a:t>
            </a:r>
            <a:r>
              <a:rPr lang="pl-PL" dirty="0" smtClean="0"/>
              <a:t>EBV)</a:t>
            </a:r>
          </a:p>
          <a:p>
            <a:r>
              <a:rPr lang="pl-PL" dirty="0"/>
              <a:t> Istotą choroby jest podlegający samoczynnemu zahamowaniu proces limfoproliferacyjny. Zakażenie następuje przez drogę kropelkową</a:t>
            </a:r>
            <a:r>
              <a:rPr lang="pl-PL" dirty="0" smtClean="0"/>
              <a:t>,</a:t>
            </a:r>
          </a:p>
          <a:p>
            <a:r>
              <a:rPr lang="pl-PL" dirty="0"/>
              <a:t>wirus EBV może utrzymywać się w ślinie osoby, która była chora, do pół </a:t>
            </a:r>
            <a:r>
              <a:rPr lang="pl-PL" dirty="0" smtClean="0"/>
              <a:t>roku. </a:t>
            </a:r>
            <a:r>
              <a:rPr lang="pl-PL" dirty="0"/>
              <a:t>Choroba pozostawia trwałą odporność.</a:t>
            </a:r>
          </a:p>
        </p:txBody>
      </p:sp>
    </p:spTree>
    <p:extLst>
      <p:ext uri="{BB962C8B-B14F-4D97-AF65-F5344CB8AC3E}">
        <p14:creationId xmlns:p14="http://schemas.microsoft.com/office/powerpoint/2010/main" xmlns="" val="86311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pl-PL" dirty="0"/>
              <a:t> Uważa się, że EBV ma potencjał onkogenny i może mieć związek z ziarnicą złośliwą, </a:t>
            </a:r>
            <a:r>
              <a:rPr lang="pl-PL" dirty="0" err="1"/>
              <a:t>chłoniakiem</a:t>
            </a:r>
            <a:r>
              <a:rPr lang="pl-PL" dirty="0"/>
              <a:t> </a:t>
            </a:r>
            <a:r>
              <a:rPr lang="pl-PL" dirty="0" err="1" smtClean="0"/>
              <a:t>Burkitta</a:t>
            </a:r>
            <a:r>
              <a:rPr lang="pl-PL" dirty="0" smtClean="0"/>
              <a:t>, </a:t>
            </a:r>
            <a:r>
              <a:rPr lang="pl-PL" dirty="0"/>
              <a:t>rakiem migdałków podniebiennych i ślinianek </a:t>
            </a:r>
            <a:r>
              <a:rPr lang="pl-PL" dirty="0" smtClean="0"/>
              <a:t>przyusznych</a:t>
            </a:r>
          </a:p>
          <a:p>
            <a:r>
              <a:rPr lang="pl-PL" dirty="0"/>
              <a:t>Stałym objawem jest również powiększenie śledziony i wątroby. Obrzęk śledziony może być tak duży, że niewielki uraz doprowadza do jej pęknięcia. Niekiedy rozwija się stan zapalny wątroby, prowadzący do żółtaczki</a:t>
            </a:r>
          </a:p>
        </p:txBody>
      </p:sp>
    </p:spTree>
    <p:extLst>
      <p:ext uri="{BB962C8B-B14F-4D97-AF65-F5344CB8AC3E}">
        <p14:creationId xmlns:p14="http://schemas.microsoft.com/office/powerpoint/2010/main" xmlns="" val="28650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Migdały w mononukleozie zakaźnej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63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10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600200"/>
            <a:ext cx="8892480" cy="4525963"/>
          </a:xfrm>
        </p:spPr>
        <p:txBody>
          <a:bodyPr/>
          <a:lstStyle/>
          <a:p>
            <a:r>
              <a:rPr lang="pl-PL" dirty="0" smtClean="0"/>
              <a:t>Kobieta 62 lata skierowana do szpitala z podejrzeniem krwawienia podpajęczynówkowego</a:t>
            </a:r>
          </a:p>
          <a:p>
            <a:r>
              <a:rPr lang="pl-PL" dirty="0" smtClean="0"/>
              <a:t>Na izbie przyjęć stwierdzono objawy uogólnionej skazy  krwotocznej oraz krwawienie z przewodu pokarmowego</a:t>
            </a:r>
          </a:p>
          <a:p>
            <a:r>
              <a:rPr lang="pl-PL" dirty="0" smtClean="0"/>
              <a:t>W drugiej dobie stan się pogorszył, pojawiła się ostra niewydolność wątroby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5087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87530268"/>
              </p:ext>
            </p:extLst>
          </p:nvPr>
        </p:nvGraphicFramePr>
        <p:xfrm>
          <a:off x="467544" y="188640"/>
          <a:ext cx="7416824" cy="6293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45732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parametr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zwyczajowa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066">
                <a:tc>
                  <a:txBody>
                    <a:bodyPr/>
                    <a:lstStyle/>
                    <a:p>
                      <a:r>
                        <a:rPr lang="pl-PL" dirty="0" smtClean="0"/>
                        <a:t>Liczba płytek krwi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49x10⁹/l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 150-350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smtClean="0"/>
                        <a:t>APTT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69 s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 34-44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smtClean="0"/>
                        <a:t>PT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29 %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80-115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smtClean="0"/>
                        <a:t>Fibrynogen</a:t>
                      </a:r>
                      <a:r>
                        <a:rPr lang="pl-PL" baseline="0" dirty="0" smtClean="0"/>
                        <a:t>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&lt; 0,2 g/l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  2-3,6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066">
                <a:tc>
                  <a:txBody>
                    <a:bodyPr/>
                    <a:lstStyle/>
                    <a:p>
                      <a:r>
                        <a:rPr lang="pl-PL" dirty="0" smtClean="0"/>
                        <a:t>Czas </a:t>
                      </a:r>
                      <a:r>
                        <a:rPr lang="pl-PL" dirty="0" err="1" smtClean="0"/>
                        <a:t>trombinowy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26 s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    12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smtClean="0"/>
                        <a:t>D-dimer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&gt; 4000ng/ml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&lt; 500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37 %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 35-45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AntytrombinaIII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7 IU/ml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20-29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044380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Schistocyty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 w rozmazie krwi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Dość liczne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nieobecne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983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92047935"/>
              </p:ext>
            </p:extLst>
          </p:nvPr>
        </p:nvGraphicFramePr>
        <p:xfrm>
          <a:off x="457200" y="908720"/>
          <a:ext cx="8229600" cy="3837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3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r>
                        <a:rPr lang="pl-PL" dirty="0" smtClean="0"/>
                        <a:t>parametr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zwyczajowa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RBC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3,84 x 10 ₁₂/l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 3,8-5,0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</a:t>
                      </a:r>
                      <a:r>
                        <a:rPr lang="pl-PL" baseline="0" dirty="0" smtClean="0"/>
                        <a:t>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11,8 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12,2-16,2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WBC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15,2 x 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  4,0-10,0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AST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3100 IU/l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do 37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ALT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1100 IU/l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do 40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Bilirubina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2,8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do 1,2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GGTP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49 IU/l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do 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725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pl-PL" sz="3600" dirty="0" smtClean="0"/>
              <a:t>Stwierdzono w badaniach laboratoryjnych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Małopłytkowość</a:t>
            </a:r>
          </a:p>
          <a:p>
            <a:r>
              <a:rPr lang="pl-PL" dirty="0" smtClean="0"/>
              <a:t>↑ APTT, ↓ PT, nieoznaczalnie niskie stężenie fibrynogenu, </a:t>
            </a:r>
            <a:r>
              <a:rPr lang="pl-PL" dirty="0"/>
              <a:t>obecne </a:t>
            </a:r>
            <a:r>
              <a:rPr lang="pl-PL" dirty="0" err="1" smtClean="0"/>
              <a:t>schistocyty</a:t>
            </a:r>
            <a:r>
              <a:rPr lang="pl-PL" dirty="0" smtClean="0"/>
              <a:t>  (erytrocyty mające </a:t>
            </a:r>
            <a:r>
              <a:rPr lang="pl-PL" dirty="0"/>
              <a:t>kształt </a:t>
            </a:r>
            <a:r>
              <a:rPr lang="pl-PL" dirty="0" smtClean="0"/>
              <a:t>trójkąta)</a:t>
            </a:r>
          </a:p>
          <a:p>
            <a:r>
              <a:rPr lang="pl-PL" dirty="0" smtClean="0"/>
              <a:t>Rozpoznano DIC z </a:t>
            </a:r>
            <a:r>
              <a:rPr lang="pl-PL" dirty="0" err="1" smtClean="0"/>
              <a:t>afibrynogenemią</a:t>
            </a:r>
            <a:r>
              <a:rPr lang="pl-PL" dirty="0" smtClean="0"/>
              <a:t>  w przebiegu ostrego uszkodzenia wątroby</a:t>
            </a:r>
          </a:p>
          <a:p>
            <a:r>
              <a:rPr lang="pl-PL" dirty="0" smtClean="0"/>
              <a:t>Pacjentka otrzymała w I-dobie osocze, krioprecypitat, </a:t>
            </a:r>
            <a:r>
              <a:rPr lang="pl-PL" dirty="0" err="1" smtClean="0"/>
              <a:t>KKCz</a:t>
            </a:r>
            <a:r>
              <a:rPr lang="pl-PL" dirty="0" smtClean="0"/>
              <a:t>, </a:t>
            </a:r>
            <a:r>
              <a:rPr lang="pl-PL" dirty="0" err="1" smtClean="0"/>
              <a:t>wit</a:t>
            </a:r>
            <a:r>
              <a:rPr lang="pl-PL" dirty="0" smtClean="0"/>
              <a:t> 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1158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361459"/>
          </a:xfrm>
        </p:spPr>
        <p:txBody>
          <a:bodyPr>
            <a:normAutofit fontScale="92500"/>
          </a:bodyPr>
          <a:lstStyle/>
          <a:p>
            <a:r>
              <a:rPr lang="pl-PL" dirty="0"/>
              <a:t>Istotą </a:t>
            </a:r>
            <a:r>
              <a:rPr lang="pl-PL" dirty="0">
                <a:solidFill>
                  <a:srgbClr val="FF0000"/>
                </a:solidFill>
              </a:rPr>
              <a:t>DIC</a:t>
            </a:r>
            <a:r>
              <a:rPr lang="pl-PL" dirty="0"/>
              <a:t> jest uogólniona aktywacja krzepnięcia</a:t>
            </a:r>
          </a:p>
          <a:p>
            <a:pPr marL="0" indent="0">
              <a:buNone/>
            </a:pPr>
            <a:r>
              <a:rPr lang="pl-PL" dirty="0" smtClean="0"/>
              <a:t> krwi </a:t>
            </a:r>
            <a:r>
              <a:rPr lang="pl-PL" dirty="0"/>
              <a:t>z wytworzeniem dużej ilości fibryny, która</a:t>
            </a:r>
          </a:p>
          <a:p>
            <a:pPr marL="0" indent="0">
              <a:buNone/>
            </a:pPr>
            <a:r>
              <a:rPr lang="pl-PL" dirty="0"/>
              <a:t>wiąże płytki krwi i formuje zakrzepy blokujące </a:t>
            </a:r>
            <a:r>
              <a:rPr lang="pl-PL" dirty="0" smtClean="0"/>
              <a:t>przepływ krwi </a:t>
            </a:r>
            <a:r>
              <a:rPr lang="pl-PL" dirty="0"/>
              <a:t>w drobnych naczyniach </a:t>
            </a:r>
            <a:r>
              <a:rPr lang="pl-PL" dirty="0" smtClean="0"/>
              <a:t>krwionośnych</a:t>
            </a:r>
            <a:r>
              <a:rPr lang="pl-PL" dirty="0"/>
              <a:t>,</a:t>
            </a:r>
          </a:p>
          <a:p>
            <a:pPr marL="0" indent="0">
              <a:buNone/>
            </a:pPr>
            <a:r>
              <a:rPr lang="pl-PL" dirty="0"/>
              <a:t>prowadząc do niedokrwiennego uszkodzenia wielu</a:t>
            </a:r>
          </a:p>
          <a:p>
            <a:pPr marL="0" indent="0">
              <a:buNone/>
            </a:pPr>
            <a:r>
              <a:rPr lang="pl-PL" dirty="0"/>
              <a:t>narządów. W procesie tworzenia zakrzepów dochodzi</a:t>
            </a:r>
          </a:p>
          <a:p>
            <a:pPr marL="0" indent="0">
              <a:buNone/>
            </a:pPr>
            <a:r>
              <a:rPr lang="pl-PL" dirty="0"/>
              <a:t>do zużycia płytek krwi, fibrynogenu i </a:t>
            </a:r>
            <a:r>
              <a:rPr lang="pl-PL" dirty="0" smtClean="0"/>
              <a:t>innych czynników </a:t>
            </a:r>
            <a:r>
              <a:rPr lang="pl-PL" dirty="0"/>
              <a:t>krzepnięcia. Niedobór tych </a:t>
            </a:r>
            <a:r>
              <a:rPr lang="pl-PL" dirty="0" smtClean="0"/>
              <a:t>składników w </a:t>
            </a:r>
            <a:r>
              <a:rPr lang="pl-PL" dirty="0"/>
              <a:t>krążącej krwi objawia się skazą krwotoczną</a:t>
            </a:r>
          </a:p>
        </p:txBody>
      </p:sp>
    </p:spTree>
    <p:extLst>
      <p:ext uri="{BB962C8B-B14F-4D97-AF65-F5344CB8AC3E}">
        <p14:creationId xmlns:p14="http://schemas.microsoft.com/office/powerpoint/2010/main" xmlns="" val="2881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  Czynnikami </a:t>
            </a:r>
            <a:r>
              <a:rPr lang="pl-PL" dirty="0">
                <a:solidFill>
                  <a:srgbClr val="FF0000"/>
                </a:solidFill>
              </a:rPr>
              <a:t>wyzwalającymi DIC są najczęściej:</a:t>
            </a:r>
          </a:p>
          <a:p>
            <a:r>
              <a:rPr lang="pl-PL" dirty="0"/>
              <a:t>uogólnione uszkodzenie komórek śródbłonka naczyniowego,</a:t>
            </a:r>
          </a:p>
          <a:p>
            <a:r>
              <a:rPr lang="pl-PL" dirty="0"/>
              <a:t>aktywacja monocytów, rozległe </a:t>
            </a:r>
            <a:r>
              <a:rPr lang="pl-PL" dirty="0" smtClean="0"/>
              <a:t>urazy tkanek</a:t>
            </a:r>
            <a:r>
              <a:rPr lang="pl-PL" dirty="0"/>
              <a:t>, </a:t>
            </a:r>
            <a:endParaRPr lang="pl-PL" dirty="0" smtClean="0"/>
          </a:p>
          <a:p>
            <a:r>
              <a:rPr lang="pl-PL" dirty="0" smtClean="0"/>
              <a:t>przedwczesne </a:t>
            </a:r>
            <a:r>
              <a:rPr lang="pl-PL" dirty="0"/>
              <a:t>odklejenie łożyska </a:t>
            </a:r>
          </a:p>
          <a:p>
            <a:r>
              <a:rPr lang="pl-PL" dirty="0" smtClean="0"/>
              <a:t>bezpośrednia aktywacja </a:t>
            </a:r>
            <a:r>
              <a:rPr lang="pl-PL" dirty="0"/>
              <a:t>krzepnięcia krwi przez </a:t>
            </a:r>
            <a:r>
              <a:rPr lang="pl-PL" dirty="0" smtClean="0"/>
              <a:t>rozmaite jady</a:t>
            </a:r>
            <a:r>
              <a:rPr lang="pl-PL" dirty="0"/>
              <a:t>, głównie węży. </a:t>
            </a:r>
          </a:p>
        </p:txBody>
      </p:sp>
    </p:spTree>
    <p:extLst>
      <p:ext uri="{BB962C8B-B14F-4D97-AF65-F5344CB8AC3E}">
        <p14:creationId xmlns:p14="http://schemas.microsoft.com/office/powerpoint/2010/main" xmlns="" val="305932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435280" cy="54334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   </a:t>
            </a:r>
            <a:r>
              <a:rPr lang="pl-PL" dirty="0">
                <a:solidFill>
                  <a:srgbClr val="FF0000"/>
                </a:solidFill>
              </a:rPr>
              <a:t>Ostre DIC</a:t>
            </a:r>
          </a:p>
          <a:p>
            <a:r>
              <a:rPr lang="pl-PL" dirty="0"/>
              <a:t>obserwuje się przede wszystkim w uogólnionych zakażeniach,</a:t>
            </a:r>
          </a:p>
          <a:p>
            <a:r>
              <a:rPr lang="pl-PL" dirty="0"/>
              <a:t>w następstwie powikłań położniczych </a:t>
            </a:r>
            <a:r>
              <a:rPr lang="pl-PL" dirty="0" smtClean="0"/>
              <a:t>i po operacjach chirurgicznych, po udarze cieplnym, po</a:t>
            </a:r>
          </a:p>
          <a:p>
            <a:r>
              <a:rPr lang="pl-PL" dirty="0" smtClean="0"/>
              <a:t>ukąszeniu </a:t>
            </a:r>
            <a:r>
              <a:rPr lang="pl-PL" dirty="0"/>
              <a:t>przez jadowite węże </a:t>
            </a:r>
            <a:endParaRPr lang="pl-PL" dirty="0" smtClean="0"/>
          </a:p>
          <a:p>
            <a:r>
              <a:rPr lang="pl-PL" dirty="0" smtClean="0"/>
              <a:t> </a:t>
            </a:r>
            <a:r>
              <a:rPr lang="pl-PL" dirty="0"/>
              <a:t>po </a:t>
            </a:r>
            <a:r>
              <a:rPr lang="pl-PL" dirty="0" smtClean="0"/>
              <a:t>przetoczeniu niezgodnej </a:t>
            </a:r>
            <a:r>
              <a:rPr lang="pl-PL" dirty="0"/>
              <a:t>grupowo </a:t>
            </a:r>
            <a:r>
              <a:rPr lang="pl-PL" dirty="0" smtClean="0"/>
              <a:t>krwi,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</a:t>
            </a:r>
            <a:r>
              <a:rPr lang="pl-PL" dirty="0" smtClean="0">
                <a:solidFill>
                  <a:srgbClr val="FF0000"/>
                </a:solidFill>
              </a:rPr>
              <a:t>Przewlekłe </a:t>
            </a:r>
            <a:r>
              <a:rPr lang="pl-PL" dirty="0">
                <a:solidFill>
                  <a:srgbClr val="FF0000"/>
                </a:solidFill>
              </a:rPr>
              <a:t>DIC </a:t>
            </a:r>
            <a:endParaRPr lang="pl-PL" dirty="0"/>
          </a:p>
          <a:p>
            <a:r>
              <a:rPr lang="pl-PL" dirty="0"/>
              <a:t>w chorobie nowotworowej, </a:t>
            </a:r>
            <a:endParaRPr lang="pl-PL" dirty="0" smtClean="0"/>
          </a:p>
          <a:p>
            <a:r>
              <a:rPr lang="pl-PL" dirty="0" smtClean="0"/>
              <a:t>zespole </a:t>
            </a:r>
            <a:r>
              <a:rPr lang="pl-PL" dirty="0"/>
              <a:t>martwego płodu</a:t>
            </a:r>
          </a:p>
          <a:p>
            <a:r>
              <a:rPr lang="pl-PL" dirty="0" smtClean="0"/>
              <a:t>u </a:t>
            </a:r>
            <a:r>
              <a:rPr lang="pl-PL" dirty="0"/>
              <a:t>osób z zaawansowaną chorobą wątroby</a:t>
            </a:r>
          </a:p>
        </p:txBody>
      </p:sp>
    </p:spTree>
    <p:extLst>
      <p:ext uri="{BB962C8B-B14F-4D97-AF65-F5344CB8AC3E}">
        <p14:creationId xmlns:p14="http://schemas.microsoft.com/office/powerpoint/2010/main" xmlns="" val="9650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Powstawanie monocytów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678" y="1196975"/>
            <a:ext cx="7706644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290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507288" cy="5433467"/>
          </a:xfrm>
        </p:spPr>
        <p:txBody>
          <a:bodyPr>
            <a:normAutofit/>
          </a:bodyPr>
          <a:lstStyle/>
          <a:p>
            <a:r>
              <a:rPr lang="pl-PL" dirty="0"/>
              <a:t>Podejrzewając DIC, zawsze warto ocenić rozmaz</a:t>
            </a:r>
          </a:p>
          <a:p>
            <a:pPr marL="0" indent="0">
              <a:buNone/>
            </a:pPr>
            <a:r>
              <a:rPr lang="pl-PL" dirty="0"/>
              <a:t>krwi obwodowej pod kątem obecności </a:t>
            </a:r>
            <a:r>
              <a:rPr lang="pl-PL" dirty="0" smtClean="0"/>
              <a:t>fragmentów krwinek </a:t>
            </a:r>
            <a:r>
              <a:rPr lang="pl-PL" dirty="0"/>
              <a:t>czerwonych, nazywanych </a:t>
            </a:r>
            <a:r>
              <a:rPr lang="pl-PL" dirty="0" err="1" smtClean="0">
                <a:solidFill>
                  <a:srgbClr val="FF0000"/>
                </a:solidFill>
              </a:rPr>
              <a:t>fragmentocytami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albo </a:t>
            </a:r>
            <a:r>
              <a:rPr lang="pl-PL" dirty="0" err="1">
                <a:solidFill>
                  <a:srgbClr val="FF0000"/>
                </a:solidFill>
              </a:rPr>
              <a:t>schistocytami</a:t>
            </a:r>
            <a:r>
              <a:rPr lang="pl-PL" dirty="0"/>
              <a:t>. Ich wykrycie jest </a:t>
            </a:r>
            <a:r>
              <a:rPr lang="pl-PL" dirty="0" smtClean="0"/>
              <a:t>pośrednim dowodem </a:t>
            </a:r>
            <a:r>
              <a:rPr lang="pl-PL" dirty="0"/>
              <a:t>na obecność zakrzepów w </a:t>
            </a:r>
            <a:r>
              <a:rPr lang="pl-PL" dirty="0" smtClean="0"/>
              <a:t>mikrokrążeniu, albowiem w DIC </a:t>
            </a:r>
            <a:r>
              <a:rPr lang="pl-PL" dirty="0" err="1" smtClean="0"/>
              <a:t>schistocyty</a:t>
            </a:r>
            <a:r>
              <a:rPr lang="pl-PL" dirty="0" smtClean="0"/>
              <a:t> powstają z erytrocytów ulegających uszkodzeniu w trakcie „przeciskania się</a:t>
            </a:r>
            <a:r>
              <a:rPr lang="pl-PL" dirty="0"/>
              <a:t>” przez drobne naczynia </a:t>
            </a:r>
            <a:r>
              <a:rPr lang="pl-PL" dirty="0" smtClean="0"/>
              <a:t>krwionośne wypełnione skrzeplinami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07822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Objawy kliniczne DIC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Skaza </a:t>
            </a:r>
            <a:r>
              <a:rPr lang="pl-PL" dirty="0" smtClean="0">
                <a:solidFill>
                  <a:srgbClr val="FF0000"/>
                </a:solidFill>
              </a:rPr>
              <a:t>krwotoczna- </a:t>
            </a:r>
            <a:r>
              <a:rPr lang="pl-PL" dirty="0"/>
              <a:t>pęcherze krwotoczne, wybroczyny na skórze i śluzówkach, krwawienia z miejsc po wkłuciach dożylnych, z ran chirurgicznych, ze śluzówek nosa i dziąseł, z p. pokarmowego, dróg rodnych, moczowych, krwawienie do CUN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• </a:t>
            </a:r>
            <a:r>
              <a:rPr lang="pl-PL" dirty="0">
                <a:solidFill>
                  <a:srgbClr val="FF0000"/>
                </a:solidFill>
              </a:rPr>
              <a:t>Zmiany zakrzepowe </a:t>
            </a:r>
            <a:r>
              <a:rPr lang="pl-PL" dirty="0"/>
              <a:t>(małe naczynia) zaburzenia czynności nerek, wątroby, CUN, płuc, nadnerczy, martwica skóry</a:t>
            </a:r>
          </a:p>
        </p:txBody>
      </p:sp>
    </p:spTree>
    <p:extLst>
      <p:ext uri="{BB962C8B-B14F-4D97-AF65-F5344CB8AC3E}">
        <p14:creationId xmlns:p14="http://schemas.microsoft.com/office/powerpoint/2010/main" xmlns="" val="123924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Diagnostyka laboratoryjna DIC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/>
              <a:t>    </a:t>
            </a:r>
            <a:r>
              <a:rPr lang="pl-PL" u="sng" dirty="0" smtClean="0">
                <a:solidFill>
                  <a:srgbClr val="0070C0"/>
                </a:solidFill>
              </a:rPr>
              <a:t>Badanie:                                                    Wynik:</a:t>
            </a:r>
          </a:p>
          <a:p>
            <a:pPr marL="0" indent="0">
              <a:buNone/>
            </a:pPr>
            <a:r>
              <a:rPr lang="pl-PL" dirty="0" smtClean="0"/>
              <a:t>  Liczba PLT                                               </a:t>
            </a:r>
            <a:r>
              <a:rPr lang="pl-PL" dirty="0"/>
              <a:t>50 – 100 tys./µl.</a:t>
            </a:r>
          </a:p>
          <a:p>
            <a:pPr marL="0" indent="0">
              <a:buNone/>
            </a:pPr>
            <a:r>
              <a:rPr lang="pl-PL" dirty="0" smtClean="0"/>
              <a:t>  Fibrynogen                                                        ↓ </a:t>
            </a:r>
            <a:r>
              <a:rPr lang="pl-PL" dirty="0"/>
              <a:t>↓</a:t>
            </a:r>
          </a:p>
          <a:p>
            <a:pPr marL="0" indent="0">
              <a:buNone/>
            </a:pPr>
            <a:r>
              <a:rPr lang="pl-PL" dirty="0" smtClean="0"/>
              <a:t>  Czas </a:t>
            </a:r>
            <a:r>
              <a:rPr lang="pl-PL" dirty="0" err="1"/>
              <a:t>protromb</a:t>
            </a:r>
            <a:r>
              <a:rPr lang="pl-PL" dirty="0"/>
              <a:t>. </a:t>
            </a:r>
            <a:r>
              <a:rPr lang="pl-PL" dirty="0" smtClean="0"/>
              <a:t>                                                ↑ </a:t>
            </a:r>
            <a:r>
              <a:rPr lang="pl-PL" dirty="0"/>
              <a:t>↑</a:t>
            </a:r>
          </a:p>
          <a:p>
            <a:pPr marL="0" indent="0">
              <a:buNone/>
            </a:pPr>
            <a:r>
              <a:rPr lang="pl-PL" dirty="0" smtClean="0"/>
              <a:t>  APTT                                                                    </a:t>
            </a:r>
            <a:r>
              <a:rPr lang="pl-PL" dirty="0"/>
              <a:t>↑ ↑</a:t>
            </a:r>
          </a:p>
          <a:p>
            <a:pPr marL="0" indent="0">
              <a:buNone/>
            </a:pPr>
            <a:r>
              <a:rPr lang="pl-PL" dirty="0" smtClean="0"/>
              <a:t> Czas </a:t>
            </a:r>
            <a:r>
              <a:rPr lang="pl-PL" dirty="0" err="1"/>
              <a:t>trombinowy</a:t>
            </a:r>
            <a:r>
              <a:rPr lang="pl-PL" dirty="0"/>
              <a:t> </a:t>
            </a:r>
            <a:r>
              <a:rPr lang="pl-PL" dirty="0" smtClean="0"/>
              <a:t>                                              ↑ </a:t>
            </a:r>
            <a:r>
              <a:rPr lang="pl-PL" dirty="0"/>
              <a:t>↑</a:t>
            </a:r>
          </a:p>
          <a:p>
            <a:pPr marL="0" indent="0">
              <a:buNone/>
            </a:pPr>
            <a:r>
              <a:rPr lang="pl-PL" dirty="0" smtClean="0"/>
              <a:t> Morfologia </a:t>
            </a:r>
            <a:r>
              <a:rPr lang="pl-PL" dirty="0" err="1"/>
              <a:t>erytr</a:t>
            </a:r>
            <a:r>
              <a:rPr lang="pl-PL" dirty="0"/>
              <a:t>. </a:t>
            </a:r>
            <a:r>
              <a:rPr lang="pl-PL" dirty="0" smtClean="0"/>
              <a:t>                                      </a:t>
            </a:r>
            <a:r>
              <a:rPr lang="pl-PL" dirty="0" err="1" smtClean="0"/>
              <a:t>Fragmentocyty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 FDP (produkty </a:t>
            </a:r>
            <a:r>
              <a:rPr lang="pl-PL" smtClean="0"/>
              <a:t>rozpadu fibrynogenu)              </a:t>
            </a:r>
            <a:r>
              <a:rPr lang="pl-PL" dirty="0"/>
              <a:t>↑ ↑</a:t>
            </a:r>
          </a:p>
          <a:p>
            <a:pPr marL="0" indent="0">
              <a:buNone/>
            </a:pPr>
            <a:r>
              <a:rPr lang="pl-PL" dirty="0" smtClean="0"/>
              <a:t> D-dimer                                                                ↑ </a:t>
            </a:r>
            <a:r>
              <a:rPr lang="pl-PL" dirty="0"/>
              <a:t>↑</a:t>
            </a:r>
          </a:p>
          <a:p>
            <a:pPr marL="0" indent="0">
              <a:buNone/>
            </a:pPr>
            <a:r>
              <a:rPr lang="pl-PL" dirty="0" smtClean="0"/>
              <a:t> ATIII                                                                         </a:t>
            </a:r>
            <a:r>
              <a:rPr lang="pl-PL" dirty="0"/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xmlns="" val="57115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110"/>
            <a:ext cx="7848872" cy="610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43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Obraz krwi obwodowej</a:t>
            </a:r>
            <a:endParaRPr lang="pl-PL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295103" cy="517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35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l-PL" dirty="0" smtClean="0"/>
              <a:t>Przypadek kliniczny nr 1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7500" lnSpcReduction="20000"/>
          </a:bodyPr>
          <a:lstStyle/>
          <a:p>
            <a:r>
              <a:rPr lang="pl-PL" sz="3800" dirty="0" smtClean="0"/>
              <a:t>Kobieta 59 lat zgłasza zmęczenie i osłabienie, które rozwijało się w ciągu kilku miesięcy</a:t>
            </a:r>
          </a:p>
          <a:p>
            <a:r>
              <a:rPr lang="pl-PL" sz="3800" dirty="0" smtClean="0"/>
              <a:t>W tym czasie zauważyła bladość skóry, wykazywała drażliwość, zmiany osobowości i wahania nastroju</a:t>
            </a:r>
          </a:p>
          <a:p>
            <a:r>
              <a:rPr lang="pl-PL" sz="3800" dirty="0" smtClean="0"/>
              <a:t>Zmiany smaku, od niedawna uczucie mrowienia i kłucia umiejscowione symetrycznie w kończynach dolnych</a:t>
            </a:r>
          </a:p>
          <a:p>
            <a:r>
              <a:rPr lang="pl-PL" sz="3800" dirty="0" smtClean="0"/>
              <a:t>Epizody osłabienia i zawrotów głowy</a:t>
            </a:r>
          </a:p>
          <a:p>
            <a:r>
              <a:rPr lang="pl-PL" sz="3800" dirty="0" smtClean="0"/>
              <a:t>Badanie fizykalne- bladość  z zażółceniem skóry i twardówek, język wygładzony, krwistoczerwony</a:t>
            </a:r>
          </a:p>
          <a:p>
            <a:r>
              <a:rPr lang="pl-PL" sz="3800" dirty="0" smtClean="0"/>
              <a:t>Tętno przyspieszone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539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Podział niedokrwistości</a:t>
            </a:r>
            <a:endParaRPr lang="pl-PL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537" y="1600200"/>
            <a:ext cx="7430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33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Obraz „bawolego języka”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594928"/>
            <a:ext cx="6093833" cy="45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82295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pl-PL" sz="3600" dirty="0" smtClean="0"/>
              <a:t>Wyniki wstępnych badań laboratoryjnych:</a:t>
            </a:r>
            <a:endParaRPr lang="pl-PL" sz="3600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44499026"/>
              </p:ext>
            </p:extLst>
          </p:nvPr>
        </p:nvGraphicFramePr>
        <p:xfrm>
          <a:off x="467544" y="1196752"/>
          <a:ext cx="8229600" cy="562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    </a:t>
                      </a:r>
                      <a:r>
                        <a:rPr lang="pl-PL" sz="1400" dirty="0" smtClean="0"/>
                        <a:t>Parametr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</a:t>
                      </a:r>
                      <a:r>
                        <a:rPr lang="pl-PL" dirty="0" smtClean="0"/>
                        <a:t>, </a:t>
                      </a:r>
                      <a:r>
                        <a:rPr lang="pl-PL" sz="1200" dirty="0" smtClean="0"/>
                        <a:t>jednostka</a:t>
                      </a:r>
                      <a:r>
                        <a:rPr lang="pl-PL" dirty="0" smtClean="0"/>
                        <a:t> </a:t>
                      </a:r>
                      <a:r>
                        <a:rPr lang="pl-PL" sz="1400" dirty="0" smtClean="0"/>
                        <a:t>zwyczajowa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Przedział</a:t>
                      </a:r>
                      <a:r>
                        <a:rPr lang="pl-PL" dirty="0" smtClean="0"/>
                        <a:t> </a:t>
                      </a:r>
                      <a:r>
                        <a:rPr lang="pl-PL" sz="1200" dirty="0" smtClean="0"/>
                        <a:t>referencyjny</a:t>
                      </a:r>
                    </a:p>
                    <a:p>
                      <a:r>
                        <a:rPr lang="pl-PL" sz="1200" dirty="0" smtClean="0"/>
                        <a:t>Jednostka zwyczajowa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</a:t>
                      </a:r>
                      <a:r>
                        <a:rPr lang="pl-PL" dirty="0" smtClean="0"/>
                        <a:t>, </a:t>
                      </a:r>
                    </a:p>
                    <a:p>
                      <a:r>
                        <a:rPr lang="pl-PL" sz="1400" dirty="0" smtClean="0"/>
                        <a:t>jednostka</a:t>
                      </a:r>
                      <a:r>
                        <a:rPr lang="pl-PL" dirty="0" smtClean="0"/>
                        <a:t> SI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Przedział</a:t>
                      </a:r>
                      <a:r>
                        <a:rPr lang="pl-PL" dirty="0" smtClean="0"/>
                        <a:t> </a:t>
                      </a:r>
                      <a:r>
                        <a:rPr lang="pl-PL" sz="1200" dirty="0" smtClean="0"/>
                        <a:t>referencyjny</a:t>
                      </a:r>
                      <a:r>
                        <a:rPr lang="pl-PL" dirty="0" smtClean="0"/>
                        <a:t> </a:t>
                      </a:r>
                      <a:r>
                        <a:rPr lang="pl-PL" sz="1400" dirty="0" smtClean="0"/>
                        <a:t>jednostka</a:t>
                      </a:r>
                      <a:r>
                        <a:rPr lang="pl-PL" dirty="0" smtClean="0"/>
                        <a:t> SI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032">
                <a:tc>
                  <a:txBody>
                    <a:bodyPr/>
                    <a:lstStyle/>
                    <a:p>
                      <a:r>
                        <a:rPr lang="pl-PL" dirty="0" smtClean="0"/>
                        <a:t>WBC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3,8 x10³/ul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4,5-11,0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3,8 x10⁹/l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4,5-11,0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032">
                <a:tc>
                  <a:txBody>
                    <a:bodyPr/>
                    <a:lstStyle/>
                    <a:p>
                      <a:r>
                        <a:rPr lang="pl-PL" dirty="0" smtClean="0"/>
                        <a:t>RBC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2,1 x 10⁶/ul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4,40-6,0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2,1 x 10₁₂/ul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4,4-6,0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6,1  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11,7- 16,0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3,8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7,3-9,9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18 %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35-47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0,18 l/l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0,35-0,47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MCV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131  </a:t>
                      </a:r>
                      <a:r>
                        <a:rPr lang="pl-PL" dirty="0" err="1" smtClean="0"/>
                        <a:t>fl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81-101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Taka</a:t>
                      </a:r>
                      <a:r>
                        <a:rPr lang="pl-PL" baseline="0" dirty="0" smtClean="0"/>
                        <a:t>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MCH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44,9 </a:t>
                      </a:r>
                      <a:r>
                        <a:rPr lang="pl-PL" dirty="0" err="1" smtClean="0"/>
                        <a:t>pg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27-34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2,8 </a:t>
                      </a:r>
                      <a:r>
                        <a:rPr lang="pl-PL" dirty="0" err="1" smtClean="0"/>
                        <a:t>fmol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1,7-2,1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MCHC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34,3 g Hg/dl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31-36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21,3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baseline="0" dirty="0" err="1" smtClean="0"/>
                        <a:t>Hb</a:t>
                      </a:r>
                      <a:r>
                        <a:rPr lang="pl-PL" baseline="0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19,2-22,3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Retikulocyty</a:t>
                      </a:r>
                      <a:r>
                        <a:rPr lang="pl-PL" dirty="0" smtClean="0"/>
                        <a:t>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0,2 %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0,5-1,5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0,002 l/l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0,005-0,015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Liczba płytek</a:t>
                      </a:r>
                      <a:r>
                        <a:rPr lang="pl-PL" sz="1600" b="0" baseline="0" dirty="0" smtClean="0"/>
                        <a:t> krwi</a:t>
                      </a:r>
                      <a:endParaRPr lang="pl-PL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   83 x 10³/ul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150-450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83 x10⁹/l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150-450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LDH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1535 U/l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140-280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25,59 </a:t>
                      </a:r>
                      <a:r>
                        <a:rPr lang="pl-PL" dirty="0" err="1" smtClean="0"/>
                        <a:t>ukat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2,33-4,67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Bilirubina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2,9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0,2-1,0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36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3-17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RDW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20 %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11-14,5%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Taka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472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r>
              <a:rPr lang="pl-PL" dirty="0" smtClean="0"/>
              <a:t>Ocena rozmazu krwi obwodowej: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i="1" dirty="0" smtClean="0"/>
              <a:t>Morfologia erytrocytów:</a:t>
            </a:r>
          </a:p>
          <a:p>
            <a:pPr marL="0" indent="0">
              <a:buNone/>
            </a:pPr>
            <a:r>
              <a:rPr lang="pl-PL" sz="2400" dirty="0" smtClean="0"/>
              <a:t>- </a:t>
            </a:r>
            <a:r>
              <a:rPr lang="pl-PL" sz="2400" dirty="0"/>
              <a:t>z</a:t>
            </a:r>
            <a:r>
              <a:rPr lang="pl-PL" sz="2400" dirty="0" smtClean="0"/>
              <a:t>naczna anizocytoza (różna wielkość)</a:t>
            </a:r>
          </a:p>
          <a:p>
            <a:pPr marL="0" indent="0">
              <a:buNone/>
            </a:pPr>
            <a:r>
              <a:rPr lang="pl-PL" sz="2400" dirty="0" smtClean="0"/>
              <a:t>- umiarkowana poikilocytoza (różny kształt)</a:t>
            </a:r>
          </a:p>
          <a:p>
            <a:pPr marL="0" indent="0">
              <a:buNone/>
            </a:pPr>
            <a:r>
              <a:rPr lang="pl-PL" sz="2400" dirty="0" smtClean="0"/>
              <a:t>- łagodna </a:t>
            </a:r>
            <a:r>
              <a:rPr lang="pl-PL" sz="2400" dirty="0" err="1" smtClean="0"/>
              <a:t>polichromatofilia</a:t>
            </a:r>
            <a:r>
              <a:rPr lang="pl-PL" sz="2400" dirty="0"/>
              <a:t> </a:t>
            </a:r>
            <a:r>
              <a:rPr lang="pl-PL" sz="2400" dirty="0" smtClean="0"/>
              <a:t>(niejednorodne </a:t>
            </a:r>
            <a:r>
              <a:rPr lang="pl-PL" sz="2400" dirty="0"/>
              <a:t>barwienie się pojedynczej krwinki, istnieją obszary o różnej intensywności zabarwienia związana z nieukończonym procesem dojrzewania </a:t>
            </a:r>
            <a:r>
              <a:rPr lang="pl-PL" sz="2400" dirty="0" smtClean="0"/>
              <a:t>  </a:t>
            </a:r>
          </a:p>
          <a:p>
            <a:pPr marL="0" indent="0">
              <a:buNone/>
            </a:pPr>
            <a:r>
              <a:rPr lang="pl-PL" sz="2400" dirty="0" smtClean="0"/>
              <a:t>krwinki </a:t>
            </a:r>
            <a:r>
              <a:rPr lang="pl-PL" sz="2400" dirty="0"/>
              <a:t>i jej przedwczesnym uwolnieniem do </a:t>
            </a:r>
            <a:r>
              <a:rPr lang="pl-PL" sz="2400" dirty="0" smtClean="0"/>
              <a:t>krwiobiegu)</a:t>
            </a:r>
          </a:p>
          <a:p>
            <a:pPr marL="0" indent="0">
              <a:buNone/>
            </a:pPr>
            <a:r>
              <a:rPr lang="pl-PL" sz="2400" dirty="0" smtClean="0"/>
              <a:t>- </a:t>
            </a:r>
            <a:r>
              <a:rPr lang="pl-PL" sz="2400" dirty="0" err="1" smtClean="0"/>
              <a:t>makrocytoza</a:t>
            </a:r>
            <a:endParaRPr lang="pl-PL" sz="2400" dirty="0" smtClean="0"/>
          </a:p>
          <a:p>
            <a:pPr>
              <a:buFontTx/>
              <a:buChar char="-"/>
            </a:pPr>
            <a:r>
              <a:rPr lang="pl-PL" sz="2400" dirty="0" smtClean="0"/>
              <a:t>obecne owalne </a:t>
            </a:r>
            <a:r>
              <a:rPr lang="pl-PL" sz="2400" dirty="0" err="1" smtClean="0"/>
              <a:t>makrocyty</a:t>
            </a:r>
            <a:r>
              <a:rPr lang="pl-PL" sz="2400" dirty="0" smtClean="0"/>
              <a:t>, </a:t>
            </a:r>
            <a:r>
              <a:rPr lang="pl-PL" sz="2400" dirty="0" err="1" smtClean="0"/>
              <a:t>schistocyty</a:t>
            </a:r>
            <a:r>
              <a:rPr lang="pl-PL" sz="2400" dirty="0" smtClean="0"/>
              <a:t>,  krwinki w kształcie hełmu, w cytoplazmie erytrocytów obecne ciałka </a:t>
            </a:r>
            <a:r>
              <a:rPr lang="pl-PL" sz="2400" dirty="0" err="1" smtClean="0"/>
              <a:t>Howella-Jollyego</a:t>
            </a:r>
            <a:r>
              <a:rPr lang="pl-PL" sz="2400" dirty="0" smtClean="0"/>
              <a:t> , nakrapiania zasadochłonne i pierścienie Cabota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402116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Schistocyty</a:t>
            </a:r>
            <a:r>
              <a:rPr lang="pl-PL" dirty="0" smtClean="0"/>
              <a:t>- </a:t>
            </a:r>
            <a:r>
              <a:rPr lang="pl-PL" dirty="0" err="1" smtClean="0"/>
              <a:t>fragmentocyty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5328592" cy="367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872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756592" y="274638"/>
            <a:ext cx="10297144" cy="1143000"/>
          </a:xfrm>
        </p:spPr>
        <p:txBody>
          <a:bodyPr>
            <a:normAutofit/>
          </a:bodyPr>
          <a:lstStyle/>
          <a:p>
            <a:r>
              <a:rPr lang="pl-PL" sz="2000" dirty="0"/>
              <a:t>A</a:t>
            </a:r>
            <a:r>
              <a:rPr lang="pl-PL" sz="2000" dirty="0" smtClean="0"/>
              <a:t>gregacja </a:t>
            </a:r>
            <a:r>
              <a:rPr lang="pl-PL" sz="2000" dirty="0" err="1" smtClean="0"/>
              <a:t>rybosomalnego</a:t>
            </a:r>
            <a:r>
              <a:rPr lang="pl-PL" sz="2000" dirty="0" smtClean="0"/>
              <a:t> RNA w cytoplazmie</a:t>
            </a:r>
            <a:r>
              <a:rPr lang="pl-PL" sz="1800" dirty="0" smtClean="0"/>
              <a:t>(1) , pozostałości DNA (2),</a:t>
            </a:r>
            <a:br>
              <a:rPr lang="pl-PL" sz="1800" dirty="0" smtClean="0"/>
            </a:br>
            <a:r>
              <a:rPr lang="pl-PL" sz="1800" dirty="0" smtClean="0"/>
              <a:t> pozostałość wrzeciona podziałowego(3), agregaty ferrytyny, lizosomów, rybosomów(4)</a:t>
            </a:r>
            <a:endParaRPr lang="pl-PL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1287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46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518457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75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08" y="908720"/>
            <a:ext cx="8680164" cy="578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825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b="1" dirty="0"/>
              <a:t>Erytroblasty megaloblastyczne </a:t>
            </a:r>
            <a:r>
              <a:rPr lang="pl-PL" sz="3100" dirty="0"/>
              <a:t>są większe</a:t>
            </a:r>
            <a:br>
              <a:rPr lang="pl-PL" sz="3100" dirty="0"/>
            </a:br>
            <a:r>
              <a:rPr lang="pl-PL" sz="3100" dirty="0"/>
              <a:t>od prawidłowych i mają większy indeks</a:t>
            </a:r>
            <a:r>
              <a:rPr lang="pl-PL" dirty="0"/>
              <a:t/>
            </a:r>
            <a:br>
              <a:rPr lang="pl-PL" dirty="0"/>
            </a:br>
            <a:r>
              <a:rPr lang="pl-PL" sz="3100" dirty="0"/>
              <a:t>cytoplazma-jądro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11256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915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Morfologia leukocytów: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pl-PL" dirty="0"/>
              <a:t>s</a:t>
            </a:r>
            <a:r>
              <a:rPr lang="pl-PL" dirty="0" smtClean="0"/>
              <a:t>poradycznie występują neutrofile </a:t>
            </a:r>
            <a:r>
              <a:rPr lang="pl-PL" dirty="0" err="1" smtClean="0"/>
              <a:t>hipersegmentowane</a:t>
            </a:r>
            <a:r>
              <a:rPr lang="pl-PL" dirty="0" smtClean="0"/>
              <a:t> ( z 5 lub więcej płatami jądra) – we wczesnych etapach niedoboru kobalaminy lub </a:t>
            </a:r>
            <a:r>
              <a:rPr lang="pl-PL" dirty="0" err="1" smtClean="0"/>
              <a:t>folianów</a:t>
            </a:r>
            <a:r>
              <a:rPr lang="pl-PL" dirty="0"/>
              <a:t> </a:t>
            </a:r>
            <a:r>
              <a:rPr lang="pl-PL" dirty="0" smtClean="0"/>
              <a:t>( nawet przed obniżeniem </a:t>
            </a:r>
            <a:r>
              <a:rPr lang="pl-PL" dirty="0" err="1" smtClean="0"/>
              <a:t>Hgb</a:t>
            </a:r>
            <a:r>
              <a:rPr lang="pl-PL" dirty="0" smtClean="0"/>
              <a:t>)</a:t>
            </a:r>
          </a:p>
        </p:txBody>
      </p:sp>
      <p:pic>
        <p:nvPicPr>
          <p:cNvPr id="1026" name="Picture 2" descr="C:\Users\Dom\Downloads\Hypersegmented_neutroph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888432" cy="30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56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Konsekwencje niedokrwistości megaloblastycznej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Upośledzenie syntezy DNA </a:t>
            </a:r>
            <a:r>
              <a:rPr lang="pl-PL" dirty="0" smtClean="0"/>
              <a:t>powoduje opóźnienie dojrzewania jąder w stosunku do cytoplazmy w komórkach szczególnie intensywnie dzielących się:</a:t>
            </a:r>
          </a:p>
          <a:p>
            <a:pPr marL="514350" indent="-514350">
              <a:buAutoNum type="arabicPeriod"/>
            </a:pPr>
            <a:r>
              <a:rPr lang="pl-PL" dirty="0" smtClean="0"/>
              <a:t>Komórkach układu krwiotwórczego</a:t>
            </a:r>
          </a:p>
          <a:p>
            <a:pPr marL="514350" indent="-514350">
              <a:buAutoNum type="arabicPeriod"/>
            </a:pPr>
            <a:r>
              <a:rPr lang="pl-PL" dirty="0"/>
              <a:t>Komórkach układu </a:t>
            </a:r>
            <a:r>
              <a:rPr lang="pl-PL" dirty="0" smtClean="0"/>
              <a:t> nerwowego</a:t>
            </a:r>
          </a:p>
          <a:p>
            <a:pPr marL="514350" indent="-514350">
              <a:buAutoNum type="arabicPeriod"/>
            </a:pPr>
            <a:r>
              <a:rPr lang="pl-PL" dirty="0"/>
              <a:t>Komórkach </a:t>
            </a:r>
            <a:r>
              <a:rPr lang="pl-PL" dirty="0" smtClean="0"/>
              <a:t>przewodu pokarmowego.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591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932" y="587821"/>
            <a:ext cx="9082601" cy="55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22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Obniżenie liczby leukocytów i płytek krwi </a:t>
            </a:r>
            <a:r>
              <a:rPr lang="pl-PL" dirty="0" smtClean="0"/>
              <a:t>jest wynikiem wyparcia tych układów w szpiku przez </a:t>
            </a:r>
            <a:r>
              <a:rPr lang="pl-PL" b="1" dirty="0" smtClean="0">
                <a:solidFill>
                  <a:srgbClr val="FF0000"/>
                </a:solidFill>
              </a:rPr>
              <a:t>odnowę megaloblastyczną w układzie czerwonokrwinkowym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38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pl-PL" dirty="0" smtClean="0"/>
              <a:t>Wyniki wskazują na niedokrwistość </a:t>
            </a:r>
            <a:r>
              <a:rPr lang="pl-PL" dirty="0" err="1" smtClean="0"/>
              <a:t>makrocytową</a:t>
            </a:r>
            <a:r>
              <a:rPr lang="pl-PL" dirty="0" smtClean="0"/>
              <a:t> MCV&gt;101 </a:t>
            </a:r>
            <a:r>
              <a:rPr lang="pl-PL" dirty="0" err="1" smtClean="0"/>
              <a:t>fl</a:t>
            </a:r>
            <a:r>
              <a:rPr lang="pl-PL" dirty="0" smtClean="0"/>
              <a:t> i MCH</a:t>
            </a:r>
          </a:p>
          <a:p>
            <a:r>
              <a:rPr lang="pl-PL" dirty="0" err="1" smtClean="0"/>
              <a:t>Retikulocytopenia</a:t>
            </a:r>
            <a:r>
              <a:rPr lang="pl-PL" dirty="0" smtClean="0"/>
              <a:t>, małopłytkowość</a:t>
            </a:r>
          </a:p>
          <a:p>
            <a:r>
              <a:rPr lang="pl-PL" dirty="0" smtClean="0"/>
              <a:t>Rozpoznanie różnicowe niedokrwistości </a:t>
            </a:r>
            <a:r>
              <a:rPr lang="pl-PL" dirty="0" err="1" smtClean="0"/>
              <a:t>makrocytowej</a:t>
            </a:r>
            <a:r>
              <a:rPr lang="pl-PL" dirty="0" smtClean="0"/>
              <a:t>: </a:t>
            </a:r>
          </a:p>
          <a:p>
            <a:pPr marL="0" indent="0">
              <a:buNone/>
            </a:pPr>
            <a:r>
              <a:rPr lang="pl-PL" dirty="0" smtClean="0"/>
              <a:t>niedokrwistość megaloblastyczna, </a:t>
            </a:r>
            <a:r>
              <a:rPr lang="pl-PL" dirty="0" err="1" smtClean="0"/>
              <a:t>aplastyczna</a:t>
            </a:r>
            <a:r>
              <a:rPr lang="pl-PL" dirty="0" smtClean="0"/>
              <a:t>, uzależnienie od alkoholu, choroby wątroby, NAIH oraz zespoły </a:t>
            </a:r>
            <a:r>
              <a:rPr lang="pl-PL" dirty="0" err="1" smtClean="0"/>
              <a:t>mielodysplastyczne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77460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-571500"/>
            <a:ext cx="8229600" cy="11430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5001419"/>
          </a:xfrm>
        </p:spPr>
        <p:txBody>
          <a:bodyPr/>
          <a:lstStyle/>
          <a:p>
            <a:r>
              <a:rPr lang="pl-PL" dirty="0"/>
              <a:t>z</a:t>
            </a:r>
            <a:r>
              <a:rPr lang="pl-PL" dirty="0" smtClean="0"/>
              <a:t>większone RDW, zmniejszona liczba </a:t>
            </a:r>
            <a:r>
              <a:rPr lang="pl-PL" dirty="0" err="1" smtClean="0"/>
              <a:t>reticulocytów</a:t>
            </a:r>
            <a:r>
              <a:rPr lang="pl-PL" dirty="0" smtClean="0"/>
              <a:t> oraz obecność owalnych </a:t>
            </a:r>
            <a:r>
              <a:rPr lang="pl-PL" dirty="0" err="1" smtClean="0"/>
              <a:t>makrocytów</a:t>
            </a:r>
            <a:r>
              <a:rPr lang="pl-PL" dirty="0" smtClean="0"/>
              <a:t> i </a:t>
            </a:r>
            <a:r>
              <a:rPr lang="pl-PL" dirty="0" err="1" smtClean="0"/>
              <a:t>hipersegmentowanych</a:t>
            </a:r>
            <a:r>
              <a:rPr lang="pl-PL" dirty="0" smtClean="0"/>
              <a:t> neutrofili wskazuje na niedokrwistość megaloblastyczną</a:t>
            </a:r>
          </a:p>
          <a:p>
            <a:r>
              <a:rPr lang="pl-PL" dirty="0"/>
              <a:t>p</a:t>
            </a:r>
            <a:r>
              <a:rPr lang="pl-PL" dirty="0" smtClean="0"/>
              <a:t>odwyższona aktywność LDH i bilirubiny </a:t>
            </a:r>
            <a:r>
              <a:rPr lang="pl-PL" dirty="0" err="1" smtClean="0"/>
              <a:t>całk</a:t>
            </a:r>
            <a:r>
              <a:rPr lang="pl-PL" dirty="0" smtClean="0"/>
              <a:t>. </a:t>
            </a:r>
            <a:r>
              <a:rPr lang="pl-PL" dirty="0"/>
              <a:t>w</a:t>
            </a:r>
            <a:r>
              <a:rPr lang="pl-PL" dirty="0" smtClean="0"/>
              <a:t>skazuje na </a:t>
            </a:r>
            <a:r>
              <a:rPr lang="pl-PL" b="1" dirty="0" smtClean="0">
                <a:solidFill>
                  <a:srgbClr val="FF0000"/>
                </a:solidFill>
              </a:rPr>
              <a:t>nieefektywną erytropoezę</a:t>
            </a:r>
          </a:p>
          <a:p>
            <a:r>
              <a:rPr lang="pl-PL" dirty="0" smtClean="0"/>
              <a:t> nieprawidłowości neurologiczne mogą być spowodowane niedoborem </a:t>
            </a:r>
            <a:r>
              <a:rPr lang="pl-PL" dirty="0" err="1" smtClean="0"/>
              <a:t>wit</a:t>
            </a:r>
            <a:r>
              <a:rPr lang="pl-PL" dirty="0" smtClean="0"/>
              <a:t> B₁₂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555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Przeprowadzono dodatkowe badania: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36502683"/>
              </p:ext>
            </p:extLst>
          </p:nvPr>
        </p:nvGraphicFramePr>
        <p:xfrm>
          <a:off x="457200" y="1340768"/>
          <a:ext cx="82296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85187">
                <a:tc>
                  <a:txBody>
                    <a:bodyPr/>
                    <a:lstStyle/>
                    <a:p>
                      <a:r>
                        <a:rPr lang="pl-PL" dirty="0" smtClean="0"/>
                        <a:t>  </a:t>
                      </a:r>
                    </a:p>
                    <a:p>
                      <a:r>
                        <a:rPr lang="pl-PL" sz="1600" dirty="0" smtClean="0"/>
                        <a:t>    parametr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Wartość,</a:t>
                      </a:r>
                    </a:p>
                    <a:p>
                      <a:r>
                        <a:rPr lang="pl-PL" sz="1400" dirty="0" smtClean="0"/>
                        <a:t>Jednostka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400" dirty="0" smtClean="0"/>
                        <a:t>zwyczajowa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Przedział </a:t>
                      </a:r>
                      <a:r>
                        <a:rPr lang="pl-PL" sz="1200" dirty="0" smtClean="0"/>
                        <a:t>referencyjny</a:t>
                      </a:r>
                      <a:r>
                        <a:rPr lang="pl-PL" sz="1400" dirty="0" smtClean="0"/>
                        <a:t>,</a:t>
                      </a:r>
                    </a:p>
                    <a:p>
                      <a:r>
                        <a:rPr lang="pl-PL" sz="1400" dirty="0" smtClean="0"/>
                        <a:t>Jednostka zwyczajowa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Wartość, </a:t>
                      </a:r>
                    </a:p>
                    <a:p>
                      <a:r>
                        <a:rPr lang="pl-PL" sz="1400" dirty="0" smtClean="0"/>
                        <a:t>jednostka SI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Przedział referencyjny,</a:t>
                      </a:r>
                    </a:p>
                    <a:p>
                      <a:r>
                        <a:rPr lang="pl-PL" sz="1400" dirty="0" smtClean="0"/>
                        <a:t>Jednostka  SI</a:t>
                      </a: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917">
                <a:tc>
                  <a:txBody>
                    <a:bodyPr/>
                    <a:lstStyle/>
                    <a:p>
                      <a:r>
                        <a:rPr lang="pl-PL" dirty="0" smtClean="0"/>
                        <a:t>    </a:t>
                      </a:r>
                      <a:r>
                        <a:rPr lang="pl-PL" dirty="0" err="1" smtClean="0"/>
                        <a:t>Foliany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3,1 </a:t>
                      </a:r>
                      <a:r>
                        <a:rPr lang="pl-PL" dirty="0" err="1" smtClean="0"/>
                        <a:t>ng</a:t>
                      </a:r>
                      <a:r>
                        <a:rPr lang="pl-PL" dirty="0" smtClean="0"/>
                        <a:t>/ml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3-16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7,2 </a:t>
                      </a:r>
                      <a:r>
                        <a:rPr lang="pl-PL" dirty="0" err="1" smtClean="0"/>
                        <a:t>nmol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7-36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    </a:t>
                      </a:r>
                      <a:r>
                        <a:rPr lang="pl-PL" dirty="0" err="1" smtClean="0"/>
                        <a:t>Foliany</a:t>
                      </a:r>
                      <a:r>
                        <a:rPr lang="pl-PL" dirty="0" smtClean="0"/>
                        <a:t> </a:t>
                      </a:r>
                    </a:p>
                    <a:p>
                      <a:r>
                        <a:rPr lang="pl-PL" dirty="0" smtClean="0"/>
                        <a:t>( erytrocyty)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155 </a:t>
                      </a:r>
                      <a:r>
                        <a:rPr lang="pl-PL" dirty="0" err="1" smtClean="0"/>
                        <a:t>ng</a:t>
                      </a:r>
                      <a:r>
                        <a:rPr lang="pl-PL" dirty="0" smtClean="0"/>
                        <a:t>/ml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130-628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352 </a:t>
                      </a:r>
                      <a:r>
                        <a:rPr lang="pl-PL" dirty="0" err="1" smtClean="0"/>
                        <a:t>nmol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294-1422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Kwas</a:t>
                      </a:r>
                    </a:p>
                    <a:p>
                      <a:r>
                        <a:rPr lang="pl-PL" sz="1600" dirty="0" err="1" smtClean="0"/>
                        <a:t>Metylomalonowy</a:t>
                      </a:r>
                      <a:endParaRPr lang="pl-PL" sz="1600" dirty="0" smtClean="0"/>
                    </a:p>
                    <a:p>
                      <a:r>
                        <a:rPr lang="pl-PL" sz="1600" dirty="0" smtClean="0"/>
                        <a:t>MMA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6,5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baseline="0" dirty="0" err="1" smtClean="0"/>
                        <a:t>ug</a:t>
                      </a:r>
                      <a:r>
                        <a:rPr lang="pl-PL" baseline="0" dirty="0" smtClean="0"/>
                        <a:t>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0,85-4,35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552 </a:t>
                      </a:r>
                      <a:r>
                        <a:rPr lang="pl-PL" dirty="0" err="1" smtClean="0"/>
                        <a:t>nmol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72-370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Homocysteina</a:t>
                      </a:r>
                      <a:endParaRPr lang="pl-PL" dirty="0" smtClean="0"/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19,5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5,1-13,9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19,5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5,1-13,9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Witamina B₁₂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114 </a:t>
                      </a:r>
                      <a:r>
                        <a:rPr lang="pl-PL" dirty="0" err="1" smtClean="0"/>
                        <a:t>ug</a:t>
                      </a:r>
                      <a:r>
                        <a:rPr lang="pl-PL" dirty="0" smtClean="0"/>
                        <a:t>/ml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200-900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84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148-664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329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Witamina B12 jest koenzymem przejścia nieczynnej postaci kwasu foliowego w postać aktywną  (przenosi grupę metylową na </a:t>
            </a:r>
            <a:r>
              <a:rPr lang="pl-PL" b="1" dirty="0" err="1" smtClean="0"/>
              <a:t>homocysteinę</a:t>
            </a:r>
            <a:r>
              <a:rPr lang="pl-PL" dirty="0" smtClean="0"/>
              <a:t>) i powstaje czynna postać kwasu foliowego i metionina. </a:t>
            </a:r>
          </a:p>
          <a:p>
            <a:r>
              <a:rPr lang="pl-PL" dirty="0" smtClean="0"/>
              <a:t>Niedobór B12 prowadzi do wzrostu </a:t>
            </a:r>
            <a:r>
              <a:rPr lang="pl-PL" dirty="0" err="1" smtClean="0"/>
              <a:t>homocysteiny</a:t>
            </a:r>
            <a:endParaRPr lang="pl-PL" dirty="0" smtClean="0"/>
          </a:p>
          <a:p>
            <a:r>
              <a:rPr lang="pl-PL" b="1" dirty="0" err="1" smtClean="0"/>
              <a:t>Hyperhomocysteinemia</a:t>
            </a:r>
            <a:r>
              <a:rPr lang="pl-PL" dirty="0" smtClean="0"/>
              <a:t>- towarzysząca niedoborowi B12- jest czynnikiem zwiększonego ryzyka chorób </a:t>
            </a:r>
            <a:r>
              <a:rPr lang="pl-PL" dirty="0"/>
              <a:t>sercowo-naczyniowych. Wysoki poziom </a:t>
            </a:r>
            <a:r>
              <a:rPr lang="pl-PL" dirty="0" err="1"/>
              <a:t>homocysteiny</a:t>
            </a:r>
            <a:r>
              <a:rPr lang="pl-PL" dirty="0"/>
              <a:t> uszkadza śródbłonek naczyń krwionośnych, zwiększa tzw. stres oksydacyjny, czyli zaburza równowagę pomiędzy ilością wolnych rodników a przeciwutleniaczy w organizmie. Sprzyja też stanom zapalnym oraz zwiększa krzepliwość krwi. Nadmiar </a:t>
            </a:r>
            <a:r>
              <a:rPr lang="pl-PL" dirty="0" err="1"/>
              <a:t>homocysteiny</a:t>
            </a:r>
            <a:r>
              <a:rPr lang="pl-PL" dirty="0"/>
              <a:t> pobudza także produkcję komórek mięśni gładkich oraz kolagenu, które osadzają się w ścianach naczyń krwionośnych, co przyczynia się do rozwoju miażdżycy. </a:t>
            </a:r>
          </a:p>
        </p:txBody>
      </p:sp>
    </p:spTree>
    <p:extLst>
      <p:ext uri="{BB962C8B-B14F-4D97-AF65-F5344CB8AC3E}">
        <p14:creationId xmlns:p14="http://schemas.microsoft.com/office/powerpoint/2010/main" xmlns="" val="16625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686800" cy="5433467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↓ stężenie w surowicy kobalaminy, prawidłowe stężenie </a:t>
            </a:r>
            <a:r>
              <a:rPr lang="pl-PL" dirty="0" err="1" smtClean="0"/>
              <a:t>folianów</a:t>
            </a:r>
            <a:r>
              <a:rPr lang="pl-PL" dirty="0" smtClean="0"/>
              <a:t> ( w sur. i erytrocytach), ↑stęż. MMA i </a:t>
            </a:r>
            <a:r>
              <a:rPr lang="pl-PL" dirty="0" err="1" smtClean="0"/>
              <a:t>homocysteiny</a:t>
            </a:r>
            <a:r>
              <a:rPr lang="pl-PL" dirty="0" smtClean="0"/>
              <a:t> → niedobór </a:t>
            </a:r>
            <a:r>
              <a:rPr lang="pl-PL" dirty="0" err="1" smtClean="0"/>
              <a:t>wit</a:t>
            </a:r>
            <a:r>
              <a:rPr lang="pl-PL" dirty="0" smtClean="0"/>
              <a:t> </a:t>
            </a:r>
            <a:r>
              <a:rPr lang="pl-PL" dirty="0"/>
              <a:t>B</a:t>
            </a:r>
            <a:r>
              <a:rPr lang="pl-PL" dirty="0" smtClean="0"/>
              <a:t>₁₂ jako przyczyny niedokrwistości </a:t>
            </a:r>
            <a:r>
              <a:rPr lang="pl-PL" dirty="0" err="1" smtClean="0"/>
              <a:t>makrocytowej</a:t>
            </a:r>
            <a:endParaRPr lang="pl-PL" dirty="0" smtClean="0"/>
          </a:p>
          <a:p>
            <a:r>
              <a:rPr lang="pl-PL" dirty="0">
                <a:solidFill>
                  <a:srgbClr val="FF0000"/>
                </a:solidFill>
              </a:rPr>
              <a:t>↑stęż. </a:t>
            </a:r>
            <a:r>
              <a:rPr lang="pl-PL" dirty="0" smtClean="0">
                <a:solidFill>
                  <a:srgbClr val="FF0000"/>
                </a:solidFill>
              </a:rPr>
              <a:t>MMA w niedoborze kobalaminy i prawidłowe w niedoborze kwasu foliowego(nie oznaczane rutynowo)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Bardziej zaznaczone zmiany  kliniczne występują przy niedoborze </a:t>
            </a:r>
            <a:r>
              <a:rPr lang="pl-PL" dirty="0" err="1" smtClean="0">
                <a:solidFill>
                  <a:srgbClr val="FF0000"/>
                </a:solidFill>
              </a:rPr>
              <a:t>wit</a:t>
            </a:r>
            <a:r>
              <a:rPr lang="pl-PL" dirty="0" smtClean="0">
                <a:solidFill>
                  <a:srgbClr val="FF0000"/>
                </a:solidFill>
              </a:rPr>
              <a:t> B12 niż kwasu foliowego ( mniej nasilona niedokrwistość)</a:t>
            </a:r>
          </a:p>
          <a:p>
            <a:r>
              <a:rPr lang="pl-PL" dirty="0" smtClean="0"/>
              <a:t>Najczęstsza postać niedokrwistości megaloblastycznej na tle niedoboru kobalaminy to niedokrwistość Addisona-</a:t>
            </a:r>
            <a:r>
              <a:rPr lang="pl-PL" dirty="0" err="1" smtClean="0"/>
              <a:t>Biermera</a:t>
            </a:r>
            <a:r>
              <a:rPr lang="pl-PL" dirty="0"/>
              <a:t> </a:t>
            </a:r>
            <a:r>
              <a:rPr lang="pl-PL" dirty="0" smtClean="0"/>
              <a:t>tzw. niedokrwistość złośliwa.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754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Badanie szpiku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Szpik </a:t>
            </a:r>
            <a:r>
              <a:rPr lang="pl-PL" dirty="0" err="1" smtClean="0"/>
              <a:t>bogatokomórkowy</a:t>
            </a:r>
            <a:r>
              <a:rPr lang="pl-PL" dirty="0" smtClean="0"/>
              <a:t>- wpływ stymulacji EPO, której synteza jest prawidłowa</a:t>
            </a:r>
          </a:p>
          <a:p>
            <a:r>
              <a:rPr lang="pl-PL" dirty="0" smtClean="0"/>
              <a:t>W układzie czerwonokrwinkowym – przewaga megaloblastów zasadochłonnych, bardziej dojrzałe megaloblasty szybciej ulegają apoptozie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( nieefektywna erytropoeza), megaloblasty mają większy indeks cytoplazma/jądro-większą zawartość cytoplazmy</a:t>
            </a:r>
          </a:p>
          <a:p>
            <a:r>
              <a:rPr lang="pl-PL" dirty="0" smtClean="0"/>
              <a:t>Megaloblasty tworzą skupiska</a:t>
            </a:r>
          </a:p>
          <a:p>
            <a:r>
              <a:rPr lang="pl-PL" dirty="0" smtClean="0"/>
              <a:t>Obecność </a:t>
            </a:r>
            <a:r>
              <a:rPr lang="pl-PL" dirty="0" err="1" smtClean="0"/>
              <a:t>metamielocytów</a:t>
            </a:r>
            <a:r>
              <a:rPr lang="pl-PL" dirty="0" smtClean="0"/>
              <a:t> i „pałeczek” olbrzymich</a:t>
            </a:r>
          </a:p>
          <a:p>
            <a:r>
              <a:rPr lang="pl-PL" dirty="0" smtClean="0"/>
              <a:t>Nieliczne megakariocyty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468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08912"/>
            <a:ext cx="4860670" cy="364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76672"/>
            <a:ext cx="4176464" cy="36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971600" y="4293096"/>
            <a:ext cx="6948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2                  Interpretacja testu Schillinga</a:t>
            </a:r>
          </a:p>
          <a:p>
            <a:endParaRPr lang="pl-PL" sz="1400" dirty="0"/>
          </a:p>
          <a:p>
            <a:r>
              <a:rPr lang="pl-PL" sz="1400" dirty="0"/>
              <a:t>    Choroba :	                       Wchłanianie witaminy B12 bez IF:      Wchłanianie witaminy B12 z IF:</a:t>
            </a:r>
          </a:p>
          <a:p>
            <a:r>
              <a:rPr lang="pl-PL" sz="1400" dirty="0"/>
              <a:t>  1.Choroba </a:t>
            </a:r>
            <a:r>
              <a:rPr lang="pl-PL" sz="1400" dirty="0" smtClean="0"/>
              <a:t>Addisona-</a:t>
            </a:r>
            <a:r>
              <a:rPr lang="pl-PL" sz="1400" dirty="0" err="1" smtClean="0"/>
              <a:t>Biermer</a:t>
            </a:r>
            <a:r>
              <a:rPr lang="pl-PL" sz="1400" dirty="0" smtClean="0"/>
              <a:t>          </a:t>
            </a:r>
            <a:r>
              <a:rPr lang="pl-PL" sz="1400" dirty="0"/>
              <a:t>Małe (&lt;5%)	     </a:t>
            </a:r>
            <a:r>
              <a:rPr lang="pl-PL" sz="1400" dirty="0" smtClean="0"/>
              <a:t>                           Poprawa   </a:t>
            </a:r>
          </a:p>
          <a:p>
            <a:r>
              <a:rPr lang="pl-PL" sz="1400" dirty="0" smtClean="0"/>
              <a:t>   2</a:t>
            </a:r>
            <a:r>
              <a:rPr lang="pl-PL" sz="1400" dirty="0"/>
              <a:t>. Stan po gastrektomii	                   Zmniejszone	                         </a:t>
            </a:r>
            <a:r>
              <a:rPr lang="pl-PL" sz="1400" dirty="0" smtClean="0"/>
              <a:t>       </a:t>
            </a:r>
            <a:r>
              <a:rPr lang="pl-PL" sz="1400" dirty="0"/>
              <a:t>Poprawa</a:t>
            </a:r>
          </a:p>
          <a:p>
            <a:r>
              <a:rPr lang="pl-PL" sz="1400" dirty="0"/>
              <a:t>   3. Zanikowe zapalenie </a:t>
            </a:r>
            <a:r>
              <a:rPr lang="pl-PL" sz="1400" dirty="0" smtClean="0"/>
              <a:t>bł. Śl. </a:t>
            </a:r>
            <a:r>
              <a:rPr lang="pl-PL" sz="1400" dirty="0" err="1" smtClean="0"/>
              <a:t>Żoł</a:t>
            </a:r>
            <a:r>
              <a:rPr lang="pl-PL" sz="1400" dirty="0" smtClean="0"/>
              <a:t>     Zmniejszone</a:t>
            </a:r>
            <a:r>
              <a:rPr lang="pl-PL" sz="1400" dirty="0"/>
              <a:t>	  </a:t>
            </a:r>
            <a:r>
              <a:rPr lang="pl-PL" sz="1400" dirty="0" smtClean="0"/>
              <a:t>                              Poprawa</a:t>
            </a:r>
            <a:endParaRPr lang="pl-PL" sz="1400" dirty="0"/>
          </a:p>
          <a:p>
            <a:r>
              <a:rPr lang="pl-PL" sz="1400" dirty="0"/>
              <a:t>   4. Zespół ślepej pętli </a:t>
            </a:r>
            <a:r>
              <a:rPr lang="pl-PL" sz="1400" dirty="0" smtClean="0"/>
              <a:t>jelitowej         Zmniejszone</a:t>
            </a:r>
            <a:r>
              <a:rPr lang="pl-PL" sz="1400" dirty="0"/>
              <a:t>	  </a:t>
            </a:r>
            <a:r>
              <a:rPr lang="pl-PL" sz="1400" dirty="0" smtClean="0"/>
              <a:t>                              Bez </a:t>
            </a:r>
            <a:r>
              <a:rPr lang="pl-PL" sz="1400" dirty="0"/>
              <a:t>poprawy</a:t>
            </a:r>
          </a:p>
          <a:p>
            <a:endParaRPr lang="pl-PL" sz="1400" dirty="0"/>
          </a:p>
          <a:p>
            <a:r>
              <a:rPr lang="pl-PL" sz="1400" dirty="0"/>
              <a:t>Współcześnie test w praktyce nie jest stosowany ze względu na trudną dostępność radioaktywnie znakowanej witaminy B12.</a:t>
            </a:r>
          </a:p>
        </p:txBody>
      </p:sp>
    </p:spTree>
    <p:extLst>
      <p:ext uri="{BB962C8B-B14F-4D97-AF65-F5344CB8AC3E}">
        <p14:creationId xmlns:p14="http://schemas.microsoft.com/office/powerpoint/2010/main" xmlns="" val="134995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b="1" dirty="0"/>
              <a:t>Witamina B12 NORMA: 200-900 </a:t>
            </a:r>
            <a:r>
              <a:rPr lang="pl-PL" b="1" dirty="0" err="1"/>
              <a:t>pg</a:t>
            </a:r>
            <a:r>
              <a:rPr lang="pl-PL" b="1" dirty="0"/>
              <a:t> / ml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Komórki zwierzęce nie są zdolne do syntetyzowania związków </a:t>
            </a:r>
            <a:r>
              <a:rPr lang="pl-PL" dirty="0" err="1"/>
              <a:t>cyjanokobalaminowych</a:t>
            </a:r>
            <a:r>
              <a:rPr lang="pl-PL" dirty="0" smtClean="0"/>
              <a:t>. Źródłem </a:t>
            </a:r>
            <a:r>
              <a:rPr lang="pl-PL" dirty="0" err="1"/>
              <a:t>wit</a:t>
            </a:r>
            <a:r>
              <a:rPr lang="pl-PL" dirty="0"/>
              <a:t>. B12 dla organizmów zwierzęcych są bakterie saprofitujące w </a:t>
            </a:r>
            <a:r>
              <a:rPr lang="pl-PL" dirty="0" err="1"/>
              <a:t>p.pokarmowym</a:t>
            </a:r>
            <a:r>
              <a:rPr lang="pl-PL" dirty="0"/>
              <a:t> oraz pokarmy pochodzenia zwierzęcego: mięso, podroby, mleko i jaja</a:t>
            </a:r>
            <a:r>
              <a:rPr lang="pl-PL" dirty="0" smtClean="0"/>
              <a:t>. Cyjanokobalamina </a:t>
            </a:r>
            <a:r>
              <a:rPr lang="pl-PL" dirty="0"/>
              <a:t>uwalnia się w żołądku </a:t>
            </a:r>
            <a:r>
              <a:rPr lang="pl-PL" dirty="0" smtClean="0"/>
              <a:t>z połączenia białkowego </a:t>
            </a:r>
            <a:r>
              <a:rPr lang="pl-PL" dirty="0"/>
              <a:t>pod wpływem niskiego </a:t>
            </a:r>
            <a:r>
              <a:rPr lang="pl-PL" dirty="0" err="1"/>
              <a:t>pH</a:t>
            </a:r>
            <a:r>
              <a:rPr lang="pl-PL" dirty="0"/>
              <a:t> i działania pepsyny. Wolna cząsteczka wit.B12 zostaje związana przez tzw. czynnik wewnętrzny </a:t>
            </a:r>
            <a:r>
              <a:rPr lang="pl-PL" dirty="0" err="1"/>
              <a:t>Castle’a</a:t>
            </a:r>
            <a:r>
              <a:rPr lang="pl-PL" dirty="0"/>
              <a:t> (IF) w postać stabilnego kompleksu, umożliwiającego wchłonięcie cyjanokobalaminy w alkalicznym środowisku jelita cienkiego</a:t>
            </a:r>
            <a:r>
              <a:rPr lang="pl-PL" dirty="0" smtClean="0"/>
              <a:t>. Dzienna </a:t>
            </a:r>
            <a:r>
              <a:rPr lang="pl-PL" dirty="0"/>
              <a:t>utrata 0,1 % zasobów ustrojowych - uzupełniana typową dietą</a:t>
            </a:r>
            <a:r>
              <a:rPr lang="pl-PL" dirty="0" smtClean="0"/>
              <a:t>.</a:t>
            </a:r>
          </a:p>
          <a:p>
            <a:r>
              <a:rPr lang="pl-PL" dirty="0"/>
              <a:t>Odgrywa główną rolę w tworzeniu elementów morfotycznych krwi i otoczek nerwowych. </a:t>
            </a:r>
            <a:endParaRPr lang="pl-PL" dirty="0" smtClean="0"/>
          </a:p>
          <a:p>
            <a:r>
              <a:rPr lang="pl-PL" dirty="0" smtClean="0"/>
              <a:t>Uczestniczy </a:t>
            </a:r>
            <a:r>
              <a:rPr lang="pl-PL" dirty="0"/>
              <a:t>w syntezie białek i kwasów nukleinowych. </a:t>
            </a:r>
            <a:endParaRPr lang="pl-PL" dirty="0" smtClean="0"/>
          </a:p>
          <a:p>
            <a:r>
              <a:rPr lang="pl-PL" dirty="0" smtClean="0"/>
              <a:t>Bierze </a:t>
            </a:r>
            <a:r>
              <a:rPr lang="pl-PL" dirty="0"/>
              <a:t>udział w metabolizmie </a:t>
            </a:r>
            <a:r>
              <a:rPr lang="pl-PL" dirty="0" smtClean="0"/>
              <a:t>tłuszczów </a:t>
            </a:r>
            <a:r>
              <a:rPr lang="pl-PL" dirty="0"/>
              <a:t>i węglowodanów. </a:t>
            </a:r>
            <a:endParaRPr lang="pl-PL" dirty="0" smtClean="0"/>
          </a:p>
          <a:p>
            <a:r>
              <a:rPr lang="pl-PL" dirty="0" smtClean="0"/>
              <a:t>Witamina </a:t>
            </a:r>
            <a:r>
              <a:rPr lang="pl-PL" dirty="0"/>
              <a:t>ta jest niezbędna w syntezie aktywnych </a:t>
            </a:r>
            <a:r>
              <a:rPr lang="pl-PL" dirty="0" err="1"/>
              <a:t>koenzymatycznie</a:t>
            </a:r>
            <a:r>
              <a:rPr lang="pl-PL" dirty="0"/>
              <a:t> form kwasu foliowego.</a:t>
            </a:r>
          </a:p>
        </p:txBody>
      </p:sp>
    </p:spTree>
    <p:extLst>
      <p:ext uri="{BB962C8B-B14F-4D97-AF65-F5344CB8AC3E}">
        <p14:creationId xmlns:p14="http://schemas.microsoft.com/office/powerpoint/2010/main" xmlns="" val="386641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smtClean="0">
                <a:solidFill>
                  <a:srgbClr val="FF0000"/>
                </a:solidFill>
              </a:rPr>
              <a:t>Niedokrwistość megaloblastyczna</a:t>
            </a:r>
            <a:endParaRPr lang="pl-PL" u="sng" dirty="0">
              <a:solidFill>
                <a:srgbClr val="FF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>
                <a:solidFill>
                  <a:srgbClr val="FF0000"/>
                </a:solidFill>
              </a:rPr>
              <a:t>Makrocytoza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we krwi obwodowej i obecność </a:t>
            </a:r>
            <a:r>
              <a:rPr lang="pl-PL" dirty="0" smtClean="0">
                <a:solidFill>
                  <a:srgbClr val="FF0000"/>
                </a:solidFill>
              </a:rPr>
              <a:t>megaloblastów</a:t>
            </a:r>
            <a:r>
              <a:rPr lang="pl-PL" dirty="0" smtClean="0"/>
              <a:t> w szpiku </a:t>
            </a:r>
          </a:p>
          <a:p>
            <a:r>
              <a:rPr lang="pl-PL" dirty="0" smtClean="0"/>
              <a:t>Najczęstsza przyczyna niedokrwistości megaloblastycznej z niedoboru </a:t>
            </a:r>
            <a:r>
              <a:rPr lang="pl-PL" dirty="0" err="1" smtClean="0"/>
              <a:t>Vit</a:t>
            </a:r>
            <a:r>
              <a:rPr lang="pl-PL" dirty="0" smtClean="0"/>
              <a:t> B12 u dorosłych jest brak aktywnego czynnika wewnętrznego – IF(czynnik </a:t>
            </a:r>
            <a:r>
              <a:rPr lang="pl-PL" dirty="0" err="1" smtClean="0"/>
              <a:t>Castl’a</a:t>
            </a:r>
            <a:r>
              <a:rPr lang="pl-PL" dirty="0" smtClean="0"/>
              <a:t>)-warunkującego prawidłowe wchłanianie (choroba Addisona-</a:t>
            </a:r>
            <a:r>
              <a:rPr lang="pl-PL" dirty="0" err="1" smtClean="0"/>
              <a:t>Biermera</a:t>
            </a:r>
            <a:r>
              <a:rPr lang="pl-PL" dirty="0" smtClean="0"/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812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8" y="1556792"/>
            <a:ext cx="3456384" cy="227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7296" y="1548409"/>
            <a:ext cx="3357026" cy="227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602" y="4556094"/>
            <a:ext cx="3383622" cy="223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8" y="4558635"/>
            <a:ext cx="3168352" cy="223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4617" y="1777226"/>
            <a:ext cx="21642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6764" y="4769316"/>
            <a:ext cx="2341805" cy="199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018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pl-PL" dirty="0" smtClean="0"/>
              <a:t>Niedokrwistość megaloblastyczna zwykle jest wynikiem autoimmunologicznego przewlekłego zapalenia błony śluzowej żołądka- co powoduje atrofię i destrukcję komórek okładzinowych błony śluzowej żołądka, które wydzielają kwas solny i czynnik wewnętrzny IF- glikoproteina </a:t>
            </a:r>
            <a:r>
              <a:rPr lang="pl-PL" dirty="0"/>
              <a:t>o</a:t>
            </a:r>
            <a:r>
              <a:rPr lang="pl-PL" dirty="0" smtClean="0"/>
              <a:t> wysokim powinowactwie do kobalaminy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9276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Choroba Addisona-</a:t>
            </a:r>
            <a:r>
              <a:rPr lang="pl-PL" dirty="0" err="1" smtClean="0"/>
              <a:t>Biermera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Zwykle chorują  pacjenci między 50-80 r.ż.</a:t>
            </a:r>
          </a:p>
          <a:p>
            <a:r>
              <a:rPr lang="pl-PL" dirty="0" smtClean="0"/>
              <a:t>Choroba autoimmunologiczna, produkowane są 3 rodzaje przeciwciał:</a:t>
            </a:r>
          </a:p>
          <a:p>
            <a:pPr marL="514350" indent="-514350">
              <a:buAutoNum type="arabicPeriod"/>
            </a:pPr>
            <a:r>
              <a:rPr lang="pl-PL" dirty="0" smtClean="0"/>
              <a:t>Przeciw IF- hamowanie </a:t>
            </a:r>
            <a:r>
              <a:rPr lang="pl-PL" dirty="0"/>
              <a:t>ł</a:t>
            </a:r>
            <a:r>
              <a:rPr lang="pl-PL" dirty="0" smtClean="0"/>
              <a:t>ączenia IF i kobalaminy</a:t>
            </a:r>
          </a:p>
          <a:p>
            <a:pPr marL="514350" indent="-514350">
              <a:buAutoNum type="arabicPeriod"/>
            </a:pPr>
            <a:r>
              <a:rPr lang="pl-PL" dirty="0" smtClean="0"/>
              <a:t>Przeciw kompleksowi IF-B₁₂</a:t>
            </a:r>
          </a:p>
          <a:p>
            <a:pPr marL="514350" indent="-514350">
              <a:buAutoNum type="arabicPeriod"/>
            </a:pPr>
            <a:r>
              <a:rPr lang="pl-PL" dirty="0" smtClean="0"/>
              <a:t>Przeciwciała anty-PC przeciwko komórkom okładzinowym błony śluzowej żołądka: hamowanie wytwarzania IF + zmiany zanikowe śluzówki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08494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Choroba Addisona-</a:t>
            </a:r>
            <a:r>
              <a:rPr lang="pl-PL" dirty="0" err="1"/>
              <a:t>Biermera</a:t>
            </a:r>
            <a:r>
              <a:rPr lang="pl-PL" dirty="0"/>
              <a:t>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 Charakterystyczna </a:t>
            </a:r>
            <a:r>
              <a:rPr lang="pl-PL" dirty="0" smtClean="0">
                <a:solidFill>
                  <a:srgbClr val="FF0000"/>
                </a:solidFill>
              </a:rPr>
              <a:t>triada objawów</a:t>
            </a:r>
            <a:r>
              <a:rPr lang="pl-PL" dirty="0" smtClean="0"/>
              <a:t>:</a:t>
            </a:r>
          </a:p>
          <a:p>
            <a:pPr marL="514350" indent="-514350">
              <a:buAutoNum type="arabicPeriod"/>
            </a:pPr>
            <a:r>
              <a:rPr lang="pl-PL" dirty="0" smtClean="0"/>
              <a:t>Niedokrwistość</a:t>
            </a:r>
          </a:p>
          <a:p>
            <a:pPr marL="514350" indent="-514350">
              <a:buAutoNum type="arabicPeriod"/>
            </a:pPr>
            <a:r>
              <a:rPr lang="pl-PL" dirty="0" smtClean="0"/>
              <a:t>Zmiany w przewodzie pokarmowym- brak apetytu, pieczenie języka, biegunka</a:t>
            </a:r>
          </a:p>
          <a:p>
            <a:pPr marL="514350" indent="-514350">
              <a:buAutoNum type="arabicPeriod"/>
            </a:pPr>
            <a:r>
              <a:rPr lang="pl-PL" dirty="0" smtClean="0"/>
              <a:t>Zaburzenia OUN- drażliwość, urojenia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r>
              <a:rPr lang="pl-PL" sz="2800" b="1" dirty="0" smtClean="0">
                <a:solidFill>
                  <a:srgbClr val="FF0000"/>
                </a:solidFill>
              </a:rPr>
              <a:t>( </a:t>
            </a:r>
            <a:r>
              <a:rPr lang="pl-PL" sz="2800" b="1" dirty="0" err="1" smtClean="0">
                <a:solidFill>
                  <a:srgbClr val="FF0000"/>
                </a:solidFill>
              </a:rPr>
              <a:t>wit</a:t>
            </a:r>
            <a:r>
              <a:rPr lang="pl-PL" sz="2800" b="1" dirty="0" smtClean="0">
                <a:solidFill>
                  <a:srgbClr val="FF0000"/>
                </a:solidFill>
              </a:rPr>
              <a:t> B12 bierze udział w </a:t>
            </a:r>
            <a:r>
              <a:rPr lang="pl-PL" sz="2800" b="1" dirty="0" err="1" smtClean="0">
                <a:solidFill>
                  <a:srgbClr val="FF0000"/>
                </a:solidFill>
              </a:rPr>
              <a:t>mielinizacji</a:t>
            </a:r>
            <a:r>
              <a:rPr lang="pl-PL" sz="2800" b="1" dirty="0" smtClean="0">
                <a:solidFill>
                  <a:srgbClr val="FF0000"/>
                </a:solidFill>
              </a:rPr>
              <a:t> włókien nerwowych- niedobór prowadzi do uszkodzenia sznurów tylnych i bocznych – części rdzenia kręgowego)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7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Niedobór </a:t>
            </a:r>
            <a:r>
              <a:rPr lang="pl-PL" dirty="0" err="1" smtClean="0"/>
              <a:t>folianów</a:t>
            </a:r>
            <a:r>
              <a:rPr lang="pl-PL" dirty="0" smtClean="0"/>
              <a:t> może powodować identyczny obraz hematologiczny anemii jak niedobór </a:t>
            </a:r>
            <a:r>
              <a:rPr lang="pl-PL" dirty="0" err="1" smtClean="0"/>
              <a:t>Vit</a:t>
            </a:r>
            <a:r>
              <a:rPr lang="pl-PL" dirty="0" smtClean="0"/>
              <a:t> B12, należy je rozróżnić, bo niedobór </a:t>
            </a:r>
            <a:r>
              <a:rPr lang="pl-PL" dirty="0" err="1" smtClean="0"/>
              <a:t>Vit</a:t>
            </a:r>
            <a:r>
              <a:rPr lang="pl-PL" dirty="0" smtClean="0"/>
              <a:t> B12 powoduje potencjalnie nieodwracalne zmiany neurologiczne</a:t>
            </a:r>
          </a:p>
          <a:p>
            <a:r>
              <a:rPr lang="pl-PL" dirty="0" smtClean="0"/>
              <a:t>Zapasy </a:t>
            </a:r>
            <a:r>
              <a:rPr lang="pl-PL" dirty="0" err="1" smtClean="0"/>
              <a:t>folianów</a:t>
            </a:r>
            <a:r>
              <a:rPr lang="pl-PL" dirty="0" smtClean="0"/>
              <a:t> wystarczają na 3-4 m-ce </a:t>
            </a:r>
          </a:p>
          <a:p>
            <a:r>
              <a:rPr lang="pl-PL" dirty="0" smtClean="0"/>
              <a:t>Niedobór </a:t>
            </a:r>
            <a:r>
              <a:rPr lang="pl-PL" dirty="0" err="1" smtClean="0"/>
              <a:t>folianów</a:t>
            </a:r>
            <a:r>
              <a:rPr lang="pl-PL" dirty="0" smtClean="0"/>
              <a:t> u ciężarnych-  wady cewy nerwowej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862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Poziomy stężenia kobalaminy, </a:t>
            </a:r>
            <a:r>
              <a:rPr lang="pl-PL" dirty="0" err="1" smtClean="0"/>
              <a:t>folianów</a:t>
            </a:r>
            <a:r>
              <a:rPr lang="pl-PL" dirty="0" smtClean="0"/>
              <a:t> w niedokrwistości megaloblastycznej: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9560002"/>
              </p:ext>
            </p:extLst>
          </p:nvPr>
        </p:nvGraphicFramePr>
        <p:xfrm>
          <a:off x="457200" y="1600200"/>
          <a:ext cx="843528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630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772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Choroba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kobala</a:t>
                      </a:r>
                      <a:r>
                        <a:rPr lang="pl-PL" sz="1800" dirty="0" smtClean="0"/>
                        <a:t>min</a:t>
                      </a:r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foliany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Foliany</a:t>
                      </a:r>
                      <a:r>
                        <a:rPr lang="pl-PL" dirty="0" smtClean="0"/>
                        <a:t> (RBC)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homocysteina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MMA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Niedobór kobalaminy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obniżony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Prawidłowy lub podwyższony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Prawidłowy lub</a:t>
                      </a:r>
                    </a:p>
                    <a:p>
                      <a:r>
                        <a:rPr lang="pl-PL" dirty="0" smtClean="0"/>
                        <a:t>obniżony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podwyższony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podwyższony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Niedobór </a:t>
                      </a:r>
                      <a:r>
                        <a:rPr lang="pl-PL" dirty="0" err="1" smtClean="0"/>
                        <a:t>folianów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prawidłowy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Obniżony lub prawidłowy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obniżony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podwyższony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prawidłowy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Niedobór</a:t>
                      </a:r>
                      <a:r>
                        <a:rPr lang="pl-PL" baseline="0" dirty="0" smtClean="0"/>
                        <a:t> kobalaminy i </a:t>
                      </a:r>
                      <a:r>
                        <a:rPr lang="pl-PL" baseline="0" dirty="0" err="1" smtClean="0"/>
                        <a:t>folianów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obniżony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obniżony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obniżony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podwyższony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podwyższony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74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5145435"/>
          </a:xfrm>
        </p:spPr>
        <p:txBody>
          <a:bodyPr>
            <a:normAutofit fontScale="92500" lnSpcReduction="10000"/>
          </a:bodyPr>
          <a:lstStyle/>
          <a:p>
            <a:r>
              <a:rPr lang="pl-PL" sz="2800" dirty="0" smtClean="0"/>
              <a:t>Mężczyzna w wieku 55 lat zgłosił się na Izbę Przyjęć z występującymi od 2 dni smolistymi stolcami, skarżył się też na trwałe zaczerwienienie twarzy i świąd oraz sporadyczne krwawienia z nosa</a:t>
            </a:r>
          </a:p>
          <a:p>
            <a:r>
              <a:rPr lang="pl-PL" sz="2800" dirty="0" smtClean="0"/>
              <a:t>W przeszłości nie stwierdzono u niego nadciśnienia, cukrzycy, zakrzepicy żylnej, pacjent nie palił papierosów</a:t>
            </a:r>
          </a:p>
          <a:p>
            <a:r>
              <a:rPr lang="pl-PL" sz="2800" dirty="0" smtClean="0"/>
              <a:t>Był honorowym dawcą krwi</a:t>
            </a:r>
          </a:p>
          <a:p>
            <a:r>
              <a:rPr lang="pl-PL" sz="2800" dirty="0" smtClean="0"/>
              <a:t>Badanie fizykalne: powiększona śledziona oraz reakcja dodatnia na krew utajoną w kale</a:t>
            </a:r>
          </a:p>
          <a:p>
            <a:r>
              <a:rPr lang="pl-PL" sz="2800" dirty="0" smtClean="0"/>
              <a:t>Gastroskopia wykazała duże żylaki dna żołądka jako źródło krwawienia</a:t>
            </a:r>
          </a:p>
          <a:p>
            <a:r>
              <a:rPr lang="pl-PL" sz="2800" dirty="0" smtClean="0"/>
              <a:t>Wykonano badania w kierunku dziedzicznych i nabytych  czynników ryzyka </a:t>
            </a:r>
            <a:r>
              <a:rPr lang="pl-PL" sz="2800" dirty="0" err="1" smtClean="0"/>
              <a:t>nadkrzepliwości</a:t>
            </a:r>
            <a:endParaRPr lang="pl-PL" sz="280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649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Wyniki wstępnych badań laboratoryjnych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33552738"/>
              </p:ext>
            </p:extLst>
          </p:nvPr>
        </p:nvGraphicFramePr>
        <p:xfrm>
          <a:off x="179513" y="1268413"/>
          <a:ext cx="8507288" cy="550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3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20427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parametr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Wartość, jednostka zwyczajowa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Przedział</a:t>
                      </a:r>
                      <a:r>
                        <a:rPr lang="pl-PL" dirty="0" smtClean="0"/>
                        <a:t> </a:t>
                      </a:r>
                      <a:r>
                        <a:rPr lang="pl-PL" sz="1600" dirty="0" smtClean="0"/>
                        <a:t>referencyjny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Wartość jednostka SI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Przedział referencyjny jednostka SI</a:t>
                      </a:r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WBC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9,8 x 10³/ul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3,8-9,8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9,8 x 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3,8-9,8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18,2g/dl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13,8-17,2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11,3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8,6-10,7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57 %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41-50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0,57 l/l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0,41-0,50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RBC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8 x 10⁶/ul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4,40-6,0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2,1 x 10₁₂/ul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4,4-6,0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Liczba płytek krwi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1200 x 10³/ul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140-440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1200 x 10⁹/l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140-440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Aktywność antytrombiny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99%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80-140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0,99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0,80-1,40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Aktywność białka 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115%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60-132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1,15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0,60-1,32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Wolny</a:t>
                      </a:r>
                      <a:r>
                        <a:rPr lang="pl-PL" baseline="0" dirty="0" smtClean="0"/>
                        <a:t> antygen białka 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72 %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58-169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0,72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0,58-1,69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Antykoagulant tocznia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ujemny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ujemny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taka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68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Dodatkowe badania laboratoryjne: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24744"/>
            <a:ext cx="9036496" cy="573325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pl-PL" dirty="0" smtClean="0"/>
              <a:t>Rozmaz krwi obwodowej: </a:t>
            </a:r>
          </a:p>
          <a:p>
            <a:pPr>
              <a:buFontTx/>
              <a:buChar char="-"/>
            </a:pPr>
            <a:r>
              <a:rPr lang="pl-PL" dirty="0" smtClean="0"/>
              <a:t>nieznaczna anizocytoza, </a:t>
            </a:r>
            <a:r>
              <a:rPr lang="pl-PL" dirty="0" err="1" smtClean="0"/>
              <a:t>mikrocytoza</a:t>
            </a:r>
            <a:r>
              <a:rPr lang="pl-PL" dirty="0" smtClean="0"/>
              <a:t>, </a:t>
            </a:r>
            <a:r>
              <a:rPr lang="pl-PL" dirty="0" err="1" smtClean="0"/>
              <a:t>hipochromia</a:t>
            </a:r>
            <a:r>
              <a:rPr lang="pl-PL" dirty="0" smtClean="0"/>
              <a:t>, </a:t>
            </a:r>
            <a:r>
              <a:rPr lang="pl-PL" dirty="0" err="1" smtClean="0"/>
              <a:t>polichromatofilia</a:t>
            </a:r>
            <a:endParaRPr lang="pl-PL" dirty="0" smtClean="0"/>
          </a:p>
          <a:p>
            <a:pPr>
              <a:buFontTx/>
              <a:buChar char="-"/>
            </a:pPr>
            <a:r>
              <a:rPr lang="pl-PL" dirty="0"/>
              <a:t>z</a:t>
            </a:r>
            <a:r>
              <a:rPr lang="pl-PL" dirty="0" smtClean="0"/>
              <a:t>większenie odsetka </a:t>
            </a:r>
            <a:r>
              <a:rPr lang="pl-PL" dirty="0" err="1" smtClean="0"/>
              <a:t>eozynofili</a:t>
            </a:r>
            <a:r>
              <a:rPr lang="pl-PL" dirty="0" smtClean="0"/>
              <a:t> i bazofili</a:t>
            </a:r>
          </a:p>
          <a:p>
            <a:pPr>
              <a:buFontTx/>
              <a:buChar char="-"/>
            </a:pPr>
            <a:r>
              <a:rPr lang="pl-PL" dirty="0"/>
              <a:t>o</a:t>
            </a:r>
            <a:r>
              <a:rPr lang="pl-PL" dirty="0" smtClean="0"/>
              <a:t>becne pojedyncze </a:t>
            </a:r>
            <a:r>
              <a:rPr lang="pl-PL" dirty="0" err="1" smtClean="0"/>
              <a:t>eryroblasty</a:t>
            </a:r>
            <a:r>
              <a:rPr lang="pl-PL" dirty="0" smtClean="0"/>
              <a:t> </a:t>
            </a:r>
          </a:p>
          <a:p>
            <a:pPr>
              <a:buFontTx/>
              <a:buChar char="-"/>
            </a:pPr>
            <a:r>
              <a:rPr lang="pl-PL" dirty="0"/>
              <a:t>l</a:t>
            </a:r>
            <a:r>
              <a:rPr lang="pl-PL" dirty="0" smtClean="0"/>
              <a:t>iczne płytki olbrzymie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23294"/>
            <a:ext cx="2808312" cy="266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811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7804" y="1600200"/>
            <a:ext cx="648839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78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2. Biopsja szpiku:</a:t>
            </a:r>
          </a:p>
          <a:p>
            <a:pPr marL="0" indent="0">
              <a:buNone/>
            </a:pPr>
            <a:r>
              <a:rPr lang="pl-PL" dirty="0" smtClean="0"/>
              <a:t>-szpik </a:t>
            </a:r>
            <a:r>
              <a:rPr lang="pl-PL" dirty="0" err="1" smtClean="0"/>
              <a:t>bogatokomórkowy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-</a:t>
            </a:r>
            <a:r>
              <a:rPr lang="pl-PL" dirty="0" err="1" smtClean="0"/>
              <a:t>panmieloza</a:t>
            </a:r>
            <a:r>
              <a:rPr lang="pl-PL" dirty="0" smtClean="0"/>
              <a:t>- proliferacja komórek </a:t>
            </a:r>
            <a:r>
              <a:rPr lang="pl-PL" dirty="0" err="1" smtClean="0"/>
              <a:t>ukł</a:t>
            </a:r>
            <a:r>
              <a:rPr lang="pl-PL" dirty="0" smtClean="0"/>
              <a:t>. czerwonokrwinkowego i w mniejszym stopniu innych układów</a:t>
            </a:r>
          </a:p>
          <a:p>
            <a:pPr marL="0" indent="0">
              <a:buNone/>
            </a:pPr>
            <a:r>
              <a:rPr lang="pl-PL" dirty="0" smtClean="0"/>
              <a:t>-megakariocyty bez cech dysplazji, tworzą skupiska</a:t>
            </a:r>
          </a:p>
          <a:p>
            <a:pPr marL="0" indent="0">
              <a:buNone/>
            </a:pPr>
            <a:r>
              <a:rPr lang="pl-PL" dirty="0" smtClean="0"/>
              <a:t>( atypowy rozrost </a:t>
            </a:r>
            <a:r>
              <a:rPr lang="pl-PL" dirty="0" err="1" smtClean="0"/>
              <a:t>ukł.płytkotwórczego</a:t>
            </a:r>
            <a:r>
              <a:rPr lang="pl-PL" dirty="0" smtClean="0"/>
              <a:t>)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59868"/>
            <a:ext cx="2879204" cy="249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3012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Choroby układu krwiotwórczego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Niedokrwistość(Anemia)-ok 30% populacji we wszystkich grupach wiekowych</a:t>
            </a:r>
          </a:p>
          <a:p>
            <a:pPr marL="0" indent="0">
              <a:buNone/>
            </a:pPr>
            <a:r>
              <a:rPr lang="pl-PL" dirty="0" smtClean="0"/>
              <a:t>1.upośledzenie wytwarzania erytrocytów</a:t>
            </a:r>
          </a:p>
          <a:p>
            <a:pPr marL="0" indent="0">
              <a:buNone/>
            </a:pPr>
            <a:r>
              <a:rPr lang="pl-PL" dirty="0" smtClean="0"/>
              <a:t>-niedobór VitB12, kwasu foliowego, Fe </a:t>
            </a:r>
          </a:p>
          <a:p>
            <a:pPr marL="0" indent="0">
              <a:buNone/>
            </a:pPr>
            <a:r>
              <a:rPr lang="pl-PL" dirty="0"/>
              <a:t>-</a:t>
            </a:r>
            <a:r>
              <a:rPr lang="pl-PL" dirty="0" smtClean="0"/>
              <a:t>choroby szpiku: aplazja, </a:t>
            </a:r>
            <a:r>
              <a:rPr lang="pl-PL" dirty="0" err="1" smtClean="0"/>
              <a:t>mielodysplazja</a:t>
            </a:r>
            <a:r>
              <a:rPr lang="pl-PL" dirty="0" smtClean="0"/>
              <a:t>, nowotwory pierwotne szpiku i przerzuty</a:t>
            </a:r>
          </a:p>
          <a:p>
            <a:pPr marL="0" indent="0">
              <a:buNone/>
            </a:pPr>
            <a:r>
              <a:rPr lang="pl-PL" dirty="0"/>
              <a:t>-</a:t>
            </a:r>
            <a:r>
              <a:rPr lang="pl-PL" dirty="0" smtClean="0"/>
              <a:t>upośledzenie erytropoezy : niedobór- EPO, androgenów, hormonów tarczycy, chemio- radioterapia, leki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272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16024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Badania </a:t>
            </a:r>
            <a:r>
              <a:rPr lang="pl-PL" sz="3600" dirty="0"/>
              <a:t>układu czerwonokrwinkowego: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686800" cy="54334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/>
              <a:t>  - </a:t>
            </a:r>
            <a:r>
              <a:rPr lang="pl-PL" dirty="0"/>
              <a:t>↑ liczby erytrocytów do 7-10 </a:t>
            </a:r>
            <a:r>
              <a:rPr lang="pl-PL" dirty="0" smtClean="0"/>
              <a:t>mln/µL</a:t>
            </a:r>
          </a:p>
          <a:p>
            <a:pPr marL="0" indent="0">
              <a:buNone/>
            </a:pPr>
            <a:r>
              <a:rPr lang="pl-PL" dirty="0" smtClean="0"/>
              <a:t>   </a:t>
            </a:r>
            <a:r>
              <a:rPr lang="pl-PL" dirty="0"/>
              <a:t>- </a:t>
            </a:r>
            <a:r>
              <a:rPr lang="pl-PL" dirty="0" smtClean="0"/>
              <a:t>obecność </a:t>
            </a:r>
            <a:r>
              <a:rPr lang="pl-PL" dirty="0"/>
              <a:t>erytroblastów we krwi </a:t>
            </a:r>
            <a:r>
              <a:rPr lang="pl-PL" dirty="0" smtClean="0"/>
              <a:t>obwodowej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- </a:t>
            </a:r>
            <a:r>
              <a:rPr lang="pl-PL" dirty="0"/>
              <a:t>↑ </a:t>
            </a:r>
            <a:r>
              <a:rPr lang="pl-PL" dirty="0" err="1"/>
              <a:t>Ht</a:t>
            </a:r>
            <a:r>
              <a:rPr lang="pl-PL" dirty="0"/>
              <a:t> powyżej 55%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- </a:t>
            </a:r>
            <a:r>
              <a:rPr lang="pl-PL" dirty="0"/>
              <a:t>stężenie </a:t>
            </a:r>
            <a:r>
              <a:rPr lang="pl-PL" dirty="0" err="1"/>
              <a:t>Hb</a:t>
            </a:r>
            <a:r>
              <a:rPr lang="pl-PL" dirty="0"/>
              <a:t> </a:t>
            </a:r>
            <a:r>
              <a:rPr lang="pl-PL" dirty="0" smtClean="0"/>
              <a:t>&gt; 18,5 g/</a:t>
            </a:r>
            <a:r>
              <a:rPr lang="pl-PL" dirty="0" err="1" smtClean="0"/>
              <a:t>dL</a:t>
            </a:r>
            <a:r>
              <a:rPr lang="pl-PL" dirty="0" smtClean="0"/>
              <a:t>(M),&gt;16,5g/d(K)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- </a:t>
            </a:r>
            <a:r>
              <a:rPr lang="pl-PL" dirty="0"/>
              <a:t>↓ MCHC (wyczerpanie rezerw żelaza ustrojowego)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- </a:t>
            </a:r>
            <a:r>
              <a:rPr lang="pl-PL" dirty="0"/>
              <a:t>MCV dolna granica normy 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-RDW&gt;15%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- </a:t>
            </a:r>
            <a:r>
              <a:rPr lang="pl-PL" dirty="0"/>
              <a:t>często nakrapianie </a:t>
            </a:r>
            <a:r>
              <a:rPr lang="pl-PL" dirty="0" smtClean="0"/>
              <a:t>zasadochłonne erytrocytów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- </a:t>
            </a:r>
            <a:r>
              <a:rPr lang="pl-PL" dirty="0"/>
              <a:t>czas przeżycia erytrocytów prawidłowy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 - </a:t>
            </a:r>
            <a:r>
              <a:rPr lang="pl-PL" dirty="0"/>
              <a:t>liczba </a:t>
            </a:r>
            <a:r>
              <a:rPr lang="pl-PL" dirty="0" err="1"/>
              <a:t>retikulocytów</a:t>
            </a:r>
            <a:r>
              <a:rPr lang="pl-PL" dirty="0"/>
              <a:t> prawidłowa lub nieco podwyższona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- </a:t>
            </a:r>
            <a:r>
              <a:rPr lang="pl-PL" dirty="0"/>
              <a:t>OB zwolnione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- </a:t>
            </a:r>
            <a:r>
              <a:rPr lang="pl-PL" dirty="0"/>
              <a:t>↓ oporności osmotycznej erytrocytów (niedobór żelaza</a:t>
            </a:r>
            <a:r>
              <a:rPr lang="pl-PL" dirty="0" smtClean="0"/>
              <a:t>)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↑- PLT(zwykle 450-800x10</a:t>
            </a:r>
            <a:r>
              <a:rPr lang="pl-PL" baseline="30000" dirty="0" smtClean="0"/>
              <a:t>9</a:t>
            </a:r>
            <a:r>
              <a:rPr lang="pl-PL" dirty="0" smtClean="0"/>
              <a:t>l, ↑WBC(zwykle 12-25x10</a:t>
            </a:r>
            <a:r>
              <a:rPr lang="pl-PL" baseline="30000" dirty="0" smtClean="0"/>
              <a:t>9</a:t>
            </a:r>
            <a:r>
              <a:rPr lang="pl-PL" dirty="0" smtClean="0"/>
              <a:t>l</a:t>
            </a:r>
          </a:p>
        </p:txBody>
      </p:sp>
      <p:sp>
        <p:nvSpPr>
          <p:cNvPr id="4" name="Nawias klamrowy zamykający 3"/>
          <p:cNvSpPr/>
          <p:nvPr/>
        </p:nvSpPr>
        <p:spPr>
          <a:xfrm>
            <a:off x="1187624" y="5373216"/>
            <a:ext cx="144016" cy="2160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80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Inne badania laboratoryjne: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pl-PL" dirty="0" smtClean="0">
                <a:solidFill>
                  <a:srgbClr val="FF0000"/>
                </a:solidFill>
              </a:rPr>
              <a:t>Odczyn opadania krwinek OB</a:t>
            </a:r>
            <a:r>
              <a:rPr lang="pl-PL" dirty="0" smtClean="0"/>
              <a:t>- 2 mm/h</a:t>
            </a:r>
          </a:p>
          <a:p>
            <a:pPr marL="0" indent="0">
              <a:buNone/>
            </a:pPr>
            <a:r>
              <a:rPr lang="pl-PL" dirty="0" smtClean="0"/>
              <a:t>( ↓OB bardzo charakterystyczna cecha PV</a:t>
            </a:r>
            <a:r>
              <a:rPr lang="pl-PL" dirty="0"/>
              <a:t>)-Za aglomerację erytrocytów odpowiada proces przyłączania się do ich powierzchni białek – </a:t>
            </a:r>
            <a:r>
              <a:rPr lang="pl-PL" dirty="0" err="1"/>
              <a:t>aglomeryn</a:t>
            </a:r>
            <a:r>
              <a:rPr lang="pl-PL" dirty="0"/>
              <a:t>. Należą do nich między innymi fibrynogen, </a:t>
            </a:r>
            <a:r>
              <a:rPr lang="pl-PL" dirty="0" err="1"/>
              <a:t>haptoglobina</a:t>
            </a:r>
            <a:r>
              <a:rPr lang="pl-PL" dirty="0"/>
              <a:t>, </a:t>
            </a:r>
            <a:r>
              <a:rPr lang="pl-PL" dirty="0" err="1"/>
              <a:t>ceruloplazmina</a:t>
            </a:r>
            <a:r>
              <a:rPr lang="pl-PL" dirty="0"/>
              <a:t> oraz niektóre globuliny. Stężenie większości tych białek (białek ostrej fazy) wzrasta w niektórych stanach chorobowych, m.in. w zakażeniach, chorobie nowotworowej, przy urazie czy zawale, co tłumaczy przyspieszone OB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2.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FF0000"/>
                </a:solidFill>
              </a:rPr>
              <a:t>Badanie aktywności fosfatazy alkalicznej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FF0000"/>
                </a:solidFill>
              </a:rPr>
              <a:t>granulocytów FAG</a:t>
            </a:r>
            <a:r>
              <a:rPr lang="pl-PL" dirty="0" smtClean="0"/>
              <a:t>- ↑FAG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3.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FF0000"/>
                </a:solidFill>
              </a:rPr>
              <a:t>Badania układu hemostazy</a:t>
            </a:r>
            <a:r>
              <a:rPr lang="pl-PL" dirty="0" smtClean="0"/>
              <a:t>:</a:t>
            </a:r>
          </a:p>
          <a:p>
            <a:pPr marL="0" indent="0">
              <a:buNone/>
            </a:pPr>
            <a:r>
              <a:rPr lang="pl-PL" dirty="0" smtClean="0"/>
              <a:t>-↓agregacji płytek </a:t>
            </a:r>
          </a:p>
          <a:p>
            <a:pPr marL="0" indent="0">
              <a:buNone/>
            </a:pPr>
            <a:r>
              <a:rPr lang="pl-PL" dirty="0" smtClean="0"/>
              <a:t>-↑APTT u ok 20% pacjentów</a:t>
            </a:r>
          </a:p>
          <a:p>
            <a:pPr marL="0" indent="0">
              <a:buNone/>
            </a:pPr>
            <a:r>
              <a:rPr lang="pl-PL" dirty="0" smtClean="0"/>
              <a:t>-fałszywy ↑czasów krzepnięcia wynika z nadmiaru koagulantu w stosunku do małej objętości osocza w próbce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594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435280" cy="528945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4. Badania biochemiczne:</a:t>
            </a:r>
          </a:p>
          <a:p>
            <a:pPr>
              <a:buFontTx/>
              <a:buChar char="-"/>
            </a:pPr>
            <a:r>
              <a:rPr lang="pl-PL" dirty="0" smtClean="0"/>
              <a:t>↓Fe</a:t>
            </a:r>
            <a:r>
              <a:rPr lang="pl-PL" dirty="0"/>
              <a:t>, </a:t>
            </a:r>
            <a:r>
              <a:rPr lang="pl-PL" dirty="0" smtClean="0"/>
              <a:t>↓ferrytyna</a:t>
            </a:r>
          </a:p>
          <a:p>
            <a:pPr>
              <a:buFontTx/>
              <a:buChar char="-"/>
            </a:pPr>
            <a:r>
              <a:rPr lang="pl-PL" dirty="0"/>
              <a:t>↑</a:t>
            </a:r>
            <a:r>
              <a:rPr lang="pl-PL" dirty="0" err="1"/>
              <a:t>wit</a:t>
            </a:r>
            <a:r>
              <a:rPr lang="pl-PL" dirty="0"/>
              <a:t>. </a:t>
            </a:r>
            <a:r>
              <a:rPr lang="pl-PL" dirty="0" smtClean="0"/>
              <a:t>B₁₂ oraz </a:t>
            </a:r>
            <a:r>
              <a:rPr lang="pl-PL" dirty="0" err="1" smtClean="0"/>
              <a:t>transkobalaminy</a:t>
            </a: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↑ kwas moczowy</a:t>
            </a:r>
          </a:p>
          <a:p>
            <a:pPr>
              <a:buFontTx/>
              <a:buChar char="-"/>
            </a:pPr>
            <a:r>
              <a:rPr lang="pl-PL" dirty="0" smtClean="0"/>
              <a:t>↑ LDH</a:t>
            </a:r>
          </a:p>
          <a:p>
            <a:pPr>
              <a:buFontTx/>
              <a:buChar char="-"/>
            </a:pPr>
            <a:r>
              <a:rPr lang="pl-PL" dirty="0" smtClean="0"/>
              <a:t>N saturacja tlenem krwi tętniczej (O₂ &gt; 92%)</a:t>
            </a:r>
          </a:p>
          <a:p>
            <a:pPr marL="0" indent="0">
              <a:buNone/>
            </a:pPr>
            <a:r>
              <a:rPr lang="pl-PL" dirty="0" smtClean="0"/>
              <a:t>5. Całkowita masa erytrocytów :</a:t>
            </a:r>
          </a:p>
          <a:p>
            <a:pPr marL="0" indent="0">
              <a:buNone/>
            </a:pPr>
            <a:r>
              <a:rPr lang="pl-PL" dirty="0" smtClean="0"/>
              <a:t> mężczyźni ≥ 36 ml/</a:t>
            </a:r>
            <a:r>
              <a:rPr lang="pl-PL" dirty="0" err="1" smtClean="0"/>
              <a:t>kgm.c</a:t>
            </a:r>
            <a:r>
              <a:rPr lang="pl-PL" dirty="0" smtClean="0"/>
              <a:t>, </a:t>
            </a:r>
            <a:r>
              <a:rPr lang="pl-PL" dirty="0"/>
              <a:t>kobiety ≥ </a:t>
            </a:r>
            <a:r>
              <a:rPr lang="pl-PL" dirty="0" smtClean="0"/>
              <a:t>32ml/</a:t>
            </a:r>
            <a:r>
              <a:rPr lang="pl-PL" dirty="0" err="1" smtClean="0"/>
              <a:t>kgm.c</a:t>
            </a:r>
            <a:endParaRPr lang="pl-PL" dirty="0" smtClean="0"/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926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08720"/>
            <a:ext cx="8507288" cy="5217443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Czerwienica prawdziwa, choroba </a:t>
            </a:r>
            <a:r>
              <a:rPr lang="pl-PL" dirty="0" err="1">
                <a:solidFill>
                  <a:srgbClr val="FF0000"/>
                </a:solidFill>
              </a:rPr>
              <a:t>Vaqueza</a:t>
            </a:r>
            <a:r>
              <a:rPr lang="pl-PL" dirty="0">
                <a:solidFill>
                  <a:srgbClr val="FF0000"/>
                </a:solidFill>
              </a:rPr>
              <a:t> (łac. </a:t>
            </a:r>
            <a:r>
              <a:rPr lang="pl-PL" dirty="0" err="1">
                <a:solidFill>
                  <a:srgbClr val="FF0000"/>
                </a:solidFill>
              </a:rPr>
              <a:t>polycythemia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vera</a:t>
            </a:r>
            <a:r>
              <a:rPr lang="pl-PL" dirty="0">
                <a:solidFill>
                  <a:srgbClr val="FF0000"/>
                </a:solidFill>
              </a:rPr>
              <a:t>)</a:t>
            </a:r>
            <a:r>
              <a:rPr lang="pl-PL" dirty="0"/>
              <a:t> – pierwotna choroba </a:t>
            </a:r>
            <a:r>
              <a:rPr lang="pl-PL" dirty="0" err="1"/>
              <a:t>mieloproliferacyjna</a:t>
            </a:r>
            <a:r>
              <a:rPr lang="pl-PL" dirty="0"/>
              <a:t>, przebiegająca ze zwiększeniem liczby erytrocytów, granulocytów i płytek krwi, z przewagą erytropoezy</a:t>
            </a:r>
            <a:r>
              <a:rPr lang="pl-PL" dirty="0" smtClean="0"/>
              <a:t>. Kluczową rolę odgrywa mutacja genu JAK2-brak hamowania kinazy tyrozyny(JAK2) po związaniu z receptorem np.( erytropoetyną, </a:t>
            </a:r>
            <a:r>
              <a:rPr lang="pl-PL" dirty="0" err="1" smtClean="0"/>
              <a:t>trombopoetyną</a:t>
            </a:r>
            <a:r>
              <a:rPr lang="pl-PL" dirty="0" smtClean="0"/>
              <a:t>, lub czynnikiem wzrostu granulocytów)  </a:t>
            </a:r>
          </a:p>
          <a:p>
            <a:r>
              <a:rPr lang="pl-PL" dirty="0"/>
              <a:t> Do rozpoznania choroby niezbędne jest </a:t>
            </a:r>
            <a:r>
              <a:rPr lang="pl-PL" dirty="0" smtClean="0"/>
              <a:t>wykluczenie </a:t>
            </a:r>
            <a:r>
              <a:rPr lang="pl-PL" dirty="0" err="1" smtClean="0"/>
              <a:t>nadkrwistości</a:t>
            </a:r>
            <a:r>
              <a:rPr lang="pl-PL" dirty="0" smtClean="0"/>
              <a:t> </a:t>
            </a:r>
            <a:r>
              <a:rPr lang="pl-PL" dirty="0"/>
              <a:t>rzekomej (względnej) oraz </a:t>
            </a:r>
            <a:r>
              <a:rPr lang="pl-PL" dirty="0" err="1" smtClean="0"/>
              <a:t>nadkrwistości</a:t>
            </a:r>
            <a:r>
              <a:rPr lang="pl-PL" dirty="0" smtClean="0"/>
              <a:t> wtórnych</a:t>
            </a:r>
            <a:r>
              <a:rPr lang="pl-PL" dirty="0"/>
              <a:t>, które mogą być objawem </a:t>
            </a:r>
            <a:r>
              <a:rPr lang="pl-PL" dirty="0" smtClean="0"/>
              <a:t>chorób płuc</a:t>
            </a:r>
            <a:r>
              <a:rPr lang="pl-PL" dirty="0"/>
              <a:t>, sinicznych wad serca, chorób nerek (</a:t>
            </a:r>
            <a:r>
              <a:rPr lang="pl-PL" dirty="0" smtClean="0"/>
              <a:t>torbiel nerki</a:t>
            </a:r>
            <a:r>
              <a:rPr lang="pl-PL" dirty="0"/>
              <a:t>, wodonercze), nowotworów </a:t>
            </a:r>
            <a:r>
              <a:rPr lang="pl-PL" dirty="0" smtClean="0"/>
              <a:t>wydzielających </a:t>
            </a:r>
            <a:r>
              <a:rPr lang="pl-PL" dirty="0"/>
              <a:t>EPO (rak </a:t>
            </a:r>
            <a:r>
              <a:rPr lang="pl-PL" dirty="0" smtClean="0"/>
              <a:t>nerki</a:t>
            </a:r>
            <a:r>
              <a:rPr lang="pl-PL" dirty="0"/>
              <a:t>, </a:t>
            </a:r>
            <a:r>
              <a:rPr lang="pl-PL" dirty="0" smtClean="0"/>
              <a:t>rak oskrzeli</a:t>
            </a:r>
            <a:r>
              <a:rPr lang="pl-PL" dirty="0"/>
              <a:t>, </a:t>
            </a:r>
            <a:r>
              <a:rPr lang="pl-PL" dirty="0" smtClean="0"/>
              <a:t>nowotwory </a:t>
            </a:r>
            <a:r>
              <a:rPr lang="pl-PL" dirty="0"/>
              <a:t>jajnika i in.) </a:t>
            </a:r>
          </a:p>
        </p:txBody>
      </p:sp>
    </p:spTree>
    <p:extLst>
      <p:ext uri="{BB962C8B-B14F-4D97-AF65-F5344CB8AC3E}">
        <p14:creationId xmlns:p14="http://schemas.microsoft.com/office/powerpoint/2010/main" xmlns="" val="23223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Rozpoznanie PV </a:t>
            </a:r>
            <a:r>
              <a:rPr lang="pl-PL" dirty="0" smtClean="0"/>
              <a:t>nie opiera się na ocenie morfologii komórek, ale na stwierdzeniu zwiększonej całkowitej objętości masy erytrocytów i prawidłowego wysycenia tlenem krwi tętniczej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0652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r>
              <a:rPr lang="pl-PL" dirty="0" smtClean="0"/>
              <a:t>Powikłania Czerwienicy Prawdziwej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412776"/>
            <a:ext cx="8640960" cy="47133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Najczęstszym powikłaniem PV jest zakrzepica naczyń mózgowych, wieńcowych, oraz żył głębokich.</a:t>
            </a:r>
          </a:p>
          <a:p>
            <a:pPr marL="0" indent="0" algn="just">
              <a:buNone/>
            </a:pPr>
            <a:r>
              <a:rPr lang="pl-PL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Nadpłytkowość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i zakrzepica stanowią główną przyczynę zgonu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8999"/>
            <a:ext cx="4248472" cy="33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37" y="3428999"/>
            <a:ext cx="4755193" cy="33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24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3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5073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2-letni chłopiec był na obserwacji w szpitalu dziecięcym z powodu obrzęku lewego kolana, które było tkliwe, a dziecko odmawiało chodzenia w ciągu 48 godzin.</a:t>
            </a:r>
          </a:p>
          <a:p>
            <a:pPr marL="0" indent="0">
              <a:buNone/>
            </a:pPr>
            <a:r>
              <a:rPr lang="pl-PL" dirty="0" smtClean="0"/>
              <a:t>Badanie USG wykazało obecność płynu w stawach kolanowych- wykonano punkcję stawów i aspirację płynu, którym okazała się krew.</a:t>
            </a:r>
          </a:p>
          <a:p>
            <a:pPr marL="0" indent="0">
              <a:buNone/>
            </a:pPr>
            <a:r>
              <a:rPr lang="pl-PL" dirty="0" smtClean="0"/>
              <a:t>W historii medycznej dziecka odnotowano liczne niewyjaśnione siniaki i przedłużone nadmierne krwawienia  związane z urazami jamy ustnej.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996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936104"/>
          </a:xfrm>
        </p:spPr>
        <p:txBody>
          <a:bodyPr>
            <a:normAutofit fontScale="90000"/>
          </a:bodyPr>
          <a:lstStyle/>
          <a:p>
            <a:r>
              <a:rPr lang="pl-PL" dirty="0"/>
              <a:t>Wyniki wstępnych badań laboratoryjnych: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37129876"/>
              </p:ext>
            </p:extLst>
          </p:nvPr>
        </p:nvGraphicFramePr>
        <p:xfrm>
          <a:off x="457200" y="1556792"/>
          <a:ext cx="8229600" cy="4357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3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56117">
                <a:tc>
                  <a:txBody>
                    <a:bodyPr/>
                    <a:lstStyle/>
                    <a:p>
                      <a:r>
                        <a:rPr lang="pl-PL" dirty="0" smtClean="0"/>
                        <a:t>parametr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zwyczajowa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SI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r>
                        <a:rPr lang="pl-PL" dirty="0" smtClean="0"/>
                        <a:t>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r>
                        <a:rPr lang="pl-PL" dirty="0" smtClean="0"/>
                        <a:t>Liczba </a:t>
                      </a:r>
                    </a:p>
                    <a:p>
                      <a:r>
                        <a:rPr lang="pl-PL" dirty="0" smtClean="0"/>
                        <a:t>płytek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</a:t>
                      </a:r>
                    </a:p>
                    <a:p>
                      <a:r>
                        <a:rPr lang="pl-PL" dirty="0" smtClean="0"/>
                        <a:t>  348  x 10³ / 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</a:t>
                      </a:r>
                    </a:p>
                    <a:p>
                      <a:r>
                        <a:rPr lang="pl-PL" dirty="0" smtClean="0"/>
                        <a:t>140-400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348 x 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140-400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  PT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   12,7 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11-15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taka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APTT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      80 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28-40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taka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849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/>
          <a:lstStyle/>
          <a:p>
            <a:r>
              <a:rPr lang="pl-PL" dirty="0" smtClean="0"/>
              <a:t>APTT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b="1" dirty="0"/>
              <a:t>czas częściowej tromboplastyny po aktywacji (</a:t>
            </a:r>
            <a:r>
              <a:rPr lang="pl-PL" b="1" dirty="0" smtClean="0"/>
              <a:t>APTT)</a:t>
            </a:r>
            <a:endParaRPr lang="pl-PL" dirty="0"/>
          </a:p>
          <a:p>
            <a:r>
              <a:rPr lang="pl-PL" dirty="0"/>
              <a:t>Wartości </a:t>
            </a:r>
            <a:r>
              <a:rPr lang="pl-PL" dirty="0" smtClean="0"/>
              <a:t>referencyjne - </a:t>
            </a:r>
            <a:r>
              <a:rPr lang="pl-PL" b="1" dirty="0" smtClean="0"/>
              <a:t>26–40 </a:t>
            </a:r>
            <a:r>
              <a:rPr lang="pl-PL" b="1" dirty="0"/>
              <a:t>s</a:t>
            </a:r>
            <a:r>
              <a:rPr lang="pl-PL" dirty="0"/>
              <a:t> (zależnie od odczynników)</a:t>
            </a:r>
          </a:p>
          <a:p>
            <a:r>
              <a:rPr lang="pl-PL" dirty="0"/>
              <a:t>Interpretacja wyniku</a:t>
            </a:r>
          </a:p>
          <a:p>
            <a:r>
              <a:rPr lang="pl-PL" dirty="0"/>
              <a:t>↑ hemofilia </a:t>
            </a:r>
            <a:r>
              <a:rPr lang="pl-PL" dirty="0" smtClean="0"/>
              <a:t>A(wrodzony niedobór </a:t>
            </a:r>
            <a:r>
              <a:rPr lang="pl-PL" dirty="0" err="1" smtClean="0"/>
              <a:t>cz.VIII</a:t>
            </a:r>
            <a:r>
              <a:rPr lang="pl-PL" dirty="0" smtClean="0"/>
              <a:t>), hemofilia B(wrodzony niedobór cz. IX) </a:t>
            </a:r>
            <a:r>
              <a:rPr lang="pl-PL" dirty="0"/>
              <a:t>lub C (wrodzony niedobór cz. </a:t>
            </a:r>
            <a:r>
              <a:rPr lang="pl-PL" dirty="0" smtClean="0"/>
              <a:t>XI</a:t>
            </a:r>
            <a:r>
              <a:rPr lang="pl-PL" dirty="0"/>
              <a:t>), nabyte inhibitory </a:t>
            </a:r>
            <a:r>
              <a:rPr lang="pl-PL" dirty="0" smtClean="0"/>
              <a:t>czynników </a:t>
            </a:r>
            <a:r>
              <a:rPr lang="pl-PL" dirty="0"/>
              <a:t>(nabyta hemofilia </a:t>
            </a:r>
            <a:r>
              <a:rPr lang="pl-PL" dirty="0" smtClean="0"/>
              <a:t>A,B,C), choroba </a:t>
            </a:r>
            <a:r>
              <a:rPr lang="pl-PL" dirty="0"/>
              <a:t>von </a:t>
            </a:r>
            <a:r>
              <a:rPr lang="pl-PL" dirty="0" err="1"/>
              <a:t>Willebranda</a:t>
            </a:r>
            <a:r>
              <a:rPr lang="pl-PL" dirty="0"/>
              <a:t>, nabyty zespół von </a:t>
            </a:r>
            <a:r>
              <a:rPr lang="pl-PL" dirty="0" err="1"/>
              <a:t>Willebranda</a:t>
            </a:r>
            <a:r>
              <a:rPr lang="pl-PL" dirty="0"/>
              <a:t>, wrodzone lub nabyte niedobory cz. XII, </a:t>
            </a:r>
            <a:r>
              <a:rPr lang="pl-PL" dirty="0" err="1"/>
              <a:t>prekalikreiny</a:t>
            </a:r>
            <a:r>
              <a:rPr lang="pl-PL" dirty="0"/>
              <a:t> lub </a:t>
            </a:r>
            <a:r>
              <a:rPr lang="pl-PL" dirty="0" err="1"/>
              <a:t>kininogenu</a:t>
            </a:r>
            <a:r>
              <a:rPr lang="pl-PL" dirty="0"/>
              <a:t> wielko­cząsteczkowego, wrodzone niedobory protrombiny lub nabyte inhibitory protrombiny, cz. V lub X, niedobór cz. X spowodowany </a:t>
            </a:r>
            <a:r>
              <a:rPr lang="pl-PL" dirty="0" err="1"/>
              <a:t>amyloidozą</a:t>
            </a:r>
            <a:r>
              <a:rPr lang="pl-PL" dirty="0"/>
              <a:t>, </a:t>
            </a:r>
            <a:r>
              <a:rPr lang="pl-PL" dirty="0" err="1"/>
              <a:t>afibrynogenemia</a:t>
            </a:r>
            <a:r>
              <a:rPr lang="pl-PL" dirty="0"/>
              <a:t>, </a:t>
            </a:r>
            <a:r>
              <a:rPr lang="pl-PL" dirty="0" err="1"/>
              <a:t>hipofibryno­genemia</a:t>
            </a:r>
            <a:r>
              <a:rPr lang="pl-PL" dirty="0"/>
              <a:t>, </a:t>
            </a:r>
            <a:r>
              <a:rPr lang="pl-PL" dirty="0" err="1"/>
              <a:t>dysfibrynogenemia</a:t>
            </a:r>
            <a:r>
              <a:rPr lang="pl-PL" dirty="0"/>
              <a:t>, niedobór witaminy K, choroby wątroby, rozsiane krzepnięcie wewnątrznaczyniowe, zaburzenia krzepnięcia krwi po masywnych przetoczeniach, anty­koagulant toczniowy, antagoniści witaminy K, heparyna niefrakcjonowana, heparyna drobnocząsteczkowa, </a:t>
            </a:r>
            <a:r>
              <a:rPr lang="pl-PL" dirty="0" err="1"/>
              <a:t>fondaparynuks</a:t>
            </a:r>
            <a:r>
              <a:rPr lang="pl-PL" dirty="0"/>
              <a:t>, bezpośrednie inhibitory trombiny (np. </a:t>
            </a:r>
            <a:r>
              <a:rPr lang="pl-PL" dirty="0" err="1"/>
              <a:t>dabigatran</a:t>
            </a:r>
            <a:r>
              <a:rPr lang="pl-PL" dirty="0"/>
              <a:t>), bezpośrednie inhibitory cz. </a:t>
            </a:r>
            <a:r>
              <a:rPr lang="pl-PL" dirty="0" err="1"/>
              <a:t>Xa</a:t>
            </a:r>
            <a:r>
              <a:rPr lang="pl-PL" dirty="0"/>
              <a:t> (np. </a:t>
            </a:r>
            <a:r>
              <a:rPr lang="pl-PL" dirty="0" err="1"/>
              <a:t>rywaroksaban</a:t>
            </a:r>
            <a:r>
              <a:rPr lang="pl-PL" dirty="0"/>
              <a:t>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700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9258"/>
            <a:ext cx="7416824" cy="667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6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Choroby układu </a:t>
            </a:r>
            <a:r>
              <a:rPr lang="pl-PL" dirty="0" smtClean="0"/>
              <a:t>krwiotwórczego c.d.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2. Zwiększona utrata krwi lub zapotrzebowanie</a:t>
            </a:r>
          </a:p>
          <a:p>
            <a:pPr>
              <a:buFontTx/>
              <a:buChar char="-"/>
            </a:pPr>
            <a:r>
              <a:rPr lang="pl-PL" dirty="0" smtClean="0"/>
              <a:t>Ostra lub przewlekła utrata krwi, dializoterapia przewlekła, ciąża, kobiety karmiące</a:t>
            </a:r>
          </a:p>
          <a:p>
            <a:pPr marL="0" indent="0">
              <a:buNone/>
            </a:pPr>
            <a:r>
              <a:rPr lang="pl-PL" sz="2800" dirty="0" smtClean="0"/>
              <a:t>1. Skrócenie czasu przeżycia erytrocytów(&lt;100dni)</a:t>
            </a:r>
          </a:p>
          <a:p>
            <a:pPr>
              <a:buFontTx/>
              <a:buChar char="-"/>
            </a:pPr>
            <a:r>
              <a:rPr lang="pl-PL" sz="2800" dirty="0" smtClean="0"/>
              <a:t>Wrodzone defekty błony komórkowej, hemoglobinopatie, enzymatyczne</a:t>
            </a:r>
          </a:p>
          <a:p>
            <a:pPr>
              <a:buFontTx/>
              <a:buChar char="-"/>
            </a:pPr>
            <a:r>
              <a:rPr lang="pl-PL" sz="2800" dirty="0" smtClean="0"/>
              <a:t>Nabyte czynniki hemolizujące :immunologiczne, hipersplenizm,</a:t>
            </a:r>
          </a:p>
          <a:p>
            <a:pPr>
              <a:buFontTx/>
              <a:buChar char="-"/>
            </a:pPr>
            <a:r>
              <a:rPr lang="pl-PL" sz="2800" dirty="0" err="1" smtClean="0"/>
              <a:t>Mikroangiopatie</a:t>
            </a:r>
            <a:r>
              <a:rPr lang="pl-PL" sz="2800" dirty="0" smtClean="0"/>
              <a:t>, infekcje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40612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Przeprowadzono dodatkowe badania: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5112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/>
              <a:t>1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r>
              <a:rPr lang="pl-PL" b="1" dirty="0" smtClean="0">
                <a:solidFill>
                  <a:srgbClr val="FF0000"/>
                </a:solidFill>
              </a:rPr>
              <a:t> Test korekcji APTT- </a:t>
            </a:r>
            <a:r>
              <a:rPr lang="pl-PL" dirty="0" smtClean="0"/>
              <a:t>odróżnia niedobór czynników krzepnięcia od obecności krążącego antykoagulantu. Porównuje się APTT osocza badanego z osoczem prawidłowym i mieszaniny równych objętości osocza badanego z osoczem prawidłowym po inkubacji w 37⁰C przez 60 min.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Prawidłowa korekcja APTT</a:t>
            </a:r>
            <a:r>
              <a:rPr lang="pl-PL" dirty="0" smtClean="0"/>
              <a:t>: Przy prawidłowej korekcji APTT należy oznaczyć aktywność niedoborowego czynnika krzepnięcia a przy </a:t>
            </a:r>
            <a:r>
              <a:rPr lang="pl-PL" dirty="0"/>
              <a:t>wykryciu </a:t>
            </a:r>
            <a:r>
              <a:rPr lang="pl-PL" dirty="0" smtClean="0"/>
              <a:t>obecności krążącego antykoagulantu  należy określić czy jest on skierowany przeciwko czynnikom krzepnięcia czy przeciw fosfolipidom(antykoagulant toczniowy)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4522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Test korekcji osocza-wykonanie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W celu wykonania testu korekcji </a:t>
            </a:r>
            <a:r>
              <a:rPr lang="pl-PL" dirty="0" smtClean="0"/>
              <a:t>potrzebne są </a:t>
            </a:r>
            <a:r>
              <a:rPr lang="pl-PL" dirty="0"/>
              <a:t>4 probówki. </a:t>
            </a:r>
            <a:endParaRPr lang="pl-PL" dirty="0" smtClean="0"/>
          </a:p>
          <a:p>
            <a:r>
              <a:rPr lang="pl-PL" dirty="0" smtClean="0"/>
              <a:t>W pierwszej wykonujemy </a:t>
            </a:r>
            <a:r>
              <a:rPr lang="pl-PL" dirty="0"/>
              <a:t>mieszaninę w stosunku 1:1 osocza badanego i prawidłowego, </a:t>
            </a:r>
            <a:endParaRPr lang="pl-PL" dirty="0" smtClean="0"/>
          </a:p>
          <a:p>
            <a:r>
              <a:rPr lang="pl-PL" dirty="0" smtClean="0"/>
              <a:t>W drugiej samo </a:t>
            </a:r>
            <a:r>
              <a:rPr lang="pl-PL" dirty="0"/>
              <a:t>osocze </a:t>
            </a:r>
            <a:r>
              <a:rPr lang="pl-PL" dirty="0" smtClean="0"/>
              <a:t>badane</a:t>
            </a:r>
          </a:p>
          <a:p>
            <a:r>
              <a:rPr lang="pl-PL" dirty="0" smtClean="0"/>
              <a:t>W trzeciej </a:t>
            </a:r>
            <a:r>
              <a:rPr lang="pl-PL" dirty="0"/>
              <a:t>samo osocze prawidłowe. </a:t>
            </a:r>
            <a:endParaRPr lang="pl-PL" dirty="0" smtClean="0"/>
          </a:p>
          <a:p>
            <a:r>
              <a:rPr lang="pl-PL" dirty="0" smtClean="0"/>
              <a:t>Czwarta </a:t>
            </a:r>
            <a:r>
              <a:rPr lang="pl-PL" dirty="0"/>
              <a:t>probówka na razie pozostaje wolna</a:t>
            </a:r>
            <a:r>
              <a:rPr lang="pl-PL" dirty="0" smtClean="0"/>
              <a:t>.</a:t>
            </a:r>
          </a:p>
          <a:p>
            <a:r>
              <a:rPr lang="pl-PL" dirty="0" smtClean="0"/>
              <a:t>Inkubacja 3 </a:t>
            </a:r>
            <a:r>
              <a:rPr lang="pl-PL" dirty="0"/>
              <a:t>probówki z osoczem w 37oC przez 2 godziny. </a:t>
            </a:r>
            <a:endParaRPr lang="pl-PL" dirty="0" smtClean="0"/>
          </a:p>
          <a:p>
            <a:r>
              <a:rPr lang="pl-PL" dirty="0" smtClean="0"/>
              <a:t>Po </a:t>
            </a:r>
            <a:r>
              <a:rPr lang="pl-PL" dirty="0"/>
              <a:t>inkubacji </a:t>
            </a:r>
            <a:r>
              <a:rPr lang="pl-PL" dirty="0" smtClean="0"/>
              <a:t>wykonujemy </a:t>
            </a:r>
            <a:r>
              <a:rPr lang="pl-PL" dirty="0"/>
              <a:t>w czwartej probówce kolejną mieszaninę z inkubowanego osocza prawidłowego i inkubowanego osocza badanego w stosunku 1:1. </a:t>
            </a:r>
            <a:endParaRPr lang="pl-PL" dirty="0" smtClean="0"/>
          </a:p>
          <a:p>
            <a:r>
              <a:rPr lang="pl-PL" dirty="0" smtClean="0"/>
              <a:t>Oznaczamy </a:t>
            </a:r>
            <a:r>
              <a:rPr lang="pl-PL" dirty="0"/>
              <a:t>APTT we wszystkich 4 probówkach: w osoczu badanym, osoczu prawidłowym, w mieszaninie inkubowanej 2 godziny, i w mieszaninie sporządzonej po inkubacji. </a:t>
            </a:r>
            <a:endParaRPr lang="pl-PL" dirty="0" smtClean="0"/>
          </a:p>
          <a:p>
            <a:r>
              <a:rPr lang="pl-PL" dirty="0" smtClean="0"/>
              <a:t>Tych </a:t>
            </a:r>
            <a:r>
              <a:rPr lang="pl-PL" dirty="0"/>
              <a:t>czasów należy używać do określania, czy i w której mieszaninie doszło lub nie doszło do korekcji APTT. </a:t>
            </a:r>
          </a:p>
        </p:txBody>
      </p:sp>
    </p:spTree>
    <p:extLst>
      <p:ext uri="{BB962C8B-B14F-4D97-AF65-F5344CB8AC3E}">
        <p14:creationId xmlns:p14="http://schemas.microsoft.com/office/powerpoint/2010/main" xmlns="" val="397306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Test korekcji osocza- analiza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Po wykonaniu testu korekcji otrzymałeś 4 czasy APTT: osocza prawidłowego, osocza badanego, mieszaniny bez inkubacji i mieszaniny po inkubacji. </a:t>
            </a:r>
            <a:endParaRPr lang="pl-PL" dirty="0" smtClean="0"/>
          </a:p>
          <a:p>
            <a:r>
              <a:rPr lang="pl-PL" dirty="0" smtClean="0"/>
              <a:t>Jeśli </a:t>
            </a:r>
            <a:r>
              <a:rPr lang="pl-PL" dirty="0"/>
              <a:t>w obydwu mieszaninach doszło do korekcji APTT to prawdopodobnie przyczyną wydłużonego APTT u chorego jest niedobór czynnika/czynników z układu </a:t>
            </a:r>
            <a:r>
              <a:rPr lang="pl-PL" dirty="0" smtClean="0"/>
              <a:t>wewnątrzpochodnego. </a:t>
            </a:r>
          </a:p>
          <a:p>
            <a:r>
              <a:rPr lang="pl-PL" dirty="0" smtClean="0"/>
              <a:t>Jeśli </a:t>
            </a:r>
            <a:r>
              <a:rPr lang="pl-PL" dirty="0"/>
              <a:t>do korekcji doszło w mieszaninie bez inkubacji, a w mieszaninie po  inkubacji APTT brak korekcji to prawdopodobnie masz do czynienia z inhibitorem zależnym od czasu. </a:t>
            </a:r>
            <a:endParaRPr lang="pl-PL" dirty="0" smtClean="0"/>
          </a:p>
          <a:p>
            <a:r>
              <a:rPr lang="pl-PL" dirty="0" smtClean="0"/>
              <a:t>Jeśli </a:t>
            </a:r>
            <a:r>
              <a:rPr lang="pl-PL" dirty="0"/>
              <a:t>zaś w obydwu mieszaninach nie doszło do korekcji to prawdopodobnie w osoczu chorego występuje inhibitor niezależny od czasu.</a:t>
            </a:r>
          </a:p>
        </p:txBody>
      </p:sp>
    </p:spTree>
    <p:extLst>
      <p:ext uri="{BB962C8B-B14F-4D97-AF65-F5344CB8AC3E}">
        <p14:creationId xmlns:p14="http://schemas.microsoft.com/office/powerpoint/2010/main" xmlns="" val="3996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08126249"/>
              </p:ext>
            </p:extLst>
          </p:nvPr>
        </p:nvGraphicFramePr>
        <p:xfrm>
          <a:off x="457200" y="692697"/>
          <a:ext cx="8229600" cy="5706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5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225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35337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   parametr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zwyczajowa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r>
                        <a:rPr lang="pl-PL" dirty="0" smtClean="0"/>
                        <a:t>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5383">
                <a:tc>
                  <a:txBody>
                    <a:bodyPr/>
                    <a:lstStyle/>
                    <a:p>
                      <a:r>
                        <a:rPr lang="pl-PL" dirty="0" smtClean="0"/>
                        <a:t>APTT </a:t>
                      </a:r>
                      <a:r>
                        <a:rPr lang="pl-PL" baseline="0" dirty="0" smtClean="0"/>
                        <a:t> 50:50mix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35 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28-40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Taka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5181">
                <a:tc>
                  <a:txBody>
                    <a:bodyPr/>
                    <a:lstStyle/>
                    <a:p>
                      <a:r>
                        <a:rPr lang="pl-PL" dirty="0" smtClean="0"/>
                        <a:t>Aktywność czynnika XI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78 %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50-150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0,78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0,05-1,50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5181">
                <a:tc>
                  <a:txBody>
                    <a:bodyPr/>
                    <a:lstStyle/>
                    <a:p>
                      <a:r>
                        <a:rPr lang="pl-PL" dirty="0" smtClean="0"/>
                        <a:t>Aktywność czynnika IX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109 %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50-150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1,09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0,05-1,50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5181">
                <a:tc>
                  <a:txBody>
                    <a:bodyPr/>
                    <a:lstStyle/>
                    <a:p>
                      <a:r>
                        <a:rPr lang="pl-PL" dirty="0" smtClean="0"/>
                        <a:t>Aktywność  czynnika VIII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4  %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50-200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0,04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0,05-2,00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90570">
                <a:tc>
                  <a:txBody>
                    <a:bodyPr/>
                    <a:lstStyle/>
                    <a:p>
                      <a:r>
                        <a:rPr lang="pl-PL" dirty="0" smtClean="0"/>
                        <a:t>-Antygen czynnika von </a:t>
                      </a:r>
                      <a:r>
                        <a:rPr lang="pl-PL" dirty="0" err="1" smtClean="0"/>
                        <a:t>Willebranda</a:t>
                      </a:r>
                      <a:endParaRPr lang="pl-PL" dirty="0" smtClean="0"/>
                    </a:p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-Aktywność czynnika von </a:t>
                      </a:r>
                      <a:r>
                        <a:rPr lang="pl-PL" dirty="0" err="1" smtClean="0"/>
                        <a:t>Willebranda</a:t>
                      </a:r>
                      <a:endParaRPr lang="pl-PL" dirty="0" smtClean="0"/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94%</a:t>
                      </a:r>
                    </a:p>
                    <a:p>
                      <a:endParaRPr lang="pl-PL" dirty="0" smtClean="0"/>
                    </a:p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    88 %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50-200</a:t>
                      </a:r>
                    </a:p>
                    <a:p>
                      <a:endParaRPr lang="pl-PL" dirty="0" smtClean="0"/>
                    </a:p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50-200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0,94 IU</a:t>
                      </a:r>
                    </a:p>
                    <a:p>
                      <a:endParaRPr lang="pl-PL" dirty="0" smtClean="0"/>
                    </a:p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0,88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0,05-2,00</a:t>
                      </a:r>
                    </a:p>
                    <a:p>
                      <a:endParaRPr lang="pl-PL" dirty="0" smtClean="0"/>
                    </a:p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0,05-2,00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518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Aktywność </a:t>
            </a:r>
            <a:r>
              <a:rPr lang="pl-PL" sz="3200" dirty="0" err="1" smtClean="0"/>
              <a:t>cz</a:t>
            </a:r>
            <a:r>
              <a:rPr lang="pl-PL" sz="3200" dirty="0" smtClean="0"/>
              <a:t> VIII 4% i prawidłowa aktywność </a:t>
            </a:r>
            <a:r>
              <a:rPr lang="pl-PL" sz="3200" dirty="0" err="1" smtClean="0"/>
              <a:t>cz</a:t>
            </a:r>
            <a:r>
              <a:rPr lang="pl-PL" sz="3200" dirty="0" smtClean="0"/>
              <a:t> von </a:t>
            </a:r>
            <a:r>
              <a:rPr lang="pl-PL" sz="3200" dirty="0" err="1" smtClean="0"/>
              <a:t>Wilebrandta</a:t>
            </a:r>
            <a:r>
              <a:rPr lang="pl-PL" sz="3200" dirty="0" smtClean="0">
                <a:solidFill>
                  <a:srgbClr val="FF0000"/>
                </a:solidFill>
              </a:rPr>
              <a:t>→ </a:t>
            </a:r>
            <a:r>
              <a:rPr lang="pl-PL" sz="3200" b="1" dirty="0" smtClean="0">
                <a:solidFill>
                  <a:srgbClr val="FF0000"/>
                </a:solidFill>
              </a:rPr>
              <a:t>hemofilia A</a:t>
            </a:r>
            <a:endParaRPr lang="pl-PL" sz="32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Postacie kliniczne </a:t>
            </a:r>
            <a:r>
              <a:rPr lang="pl-PL" dirty="0" smtClean="0">
                <a:solidFill>
                  <a:srgbClr val="FF0000"/>
                </a:solidFill>
              </a:rPr>
              <a:t>hemofilii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252525"/>
                </a:solidFill>
                <a:latin typeface="Arial"/>
              </a:rPr>
              <a:t>- </a:t>
            </a:r>
            <a:r>
              <a:rPr lang="pl-PL" dirty="0" smtClean="0">
                <a:solidFill>
                  <a:srgbClr val="FF0000"/>
                </a:solidFill>
                <a:latin typeface="Arial"/>
              </a:rPr>
              <a:t>ciężka</a:t>
            </a:r>
            <a:r>
              <a:rPr lang="pl-PL" dirty="0" smtClean="0">
                <a:solidFill>
                  <a:srgbClr val="252525"/>
                </a:solidFill>
                <a:latin typeface="Arial"/>
              </a:rPr>
              <a:t>-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stężenie </a:t>
            </a:r>
            <a:r>
              <a:rPr lang="pl-PL" sz="2800" dirty="0">
                <a:solidFill>
                  <a:srgbClr val="252525"/>
                </a:solidFill>
                <a:latin typeface="Arial"/>
              </a:rPr>
              <a:t>czynnika 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VIII </a:t>
            </a:r>
            <a:r>
              <a:rPr lang="pl-PL" sz="2800" dirty="0">
                <a:solidFill>
                  <a:srgbClr val="252525"/>
                </a:solidFill>
                <a:latin typeface="Arial"/>
              </a:rPr>
              <a:t>w osoczu 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&lt; 1% </a:t>
            </a:r>
            <a:r>
              <a:rPr lang="pl-PL" sz="2400" dirty="0">
                <a:solidFill>
                  <a:srgbClr val="252525"/>
                </a:solidFill>
                <a:latin typeface="Arial"/>
              </a:rPr>
              <a:t>normy</a:t>
            </a:r>
          </a:p>
          <a:p>
            <a:pPr marL="0" indent="0">
              <a:buNone/>
            </a:pP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- </a:t>
            </a:r>
            <a:r>
              <a:rPr lang="pl-PL" sz="2800" dirty="0" smtClean="0">
                <a:solidFill>
                  <a:srgbClr val="FF0000"/>
                </a:solidFill>
                <a:latin typeface="Arial"/>
              </a:rPr>
              <a:t>umiarkowana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- stężenie czynnika VIII w </a:t>
            </a:r>
            <a:r>
              <a:rPr lang="pl-PL" sz="2800" dirty="0">
                <a:solidFill>
                  <a:srgbClr val="252525"/>
                </a:solidFill>
                <a:latin typeface="Arial"/>
              </a:rPr>
              <a:t>osoczu 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1-5% </a:t>
            </a:r>
            <a:r>
              <a:rPr lang="pl-PL" sz="2400" dirty="0" smtClean="0">
                <a:solidFill>
                  <a:srgbClr val="252525"/>
                </a:solidFill>
                <a:latin typeface="Arial"/>
              </a:rPr>
              <a:t>normy</a:t>
            </a:r>
            <a:endParaRPr lang="pl-PL" sz="2400" dirty="0">
              <a:solidFill>
                <a:srgbClr val="252525"/>
              </a:solidFill>
              <a:latin typeface="Arial"/>
            </a:endParaRPr>
          </a:p>
          <a:p>
            <a:pPr marL="0" indent="0">
              <a:buNone/>
            </a:pP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- </a:t>
            </a:r>
            <a:r>
              <a:rPr lang="pl-PL" sz="2800" dirty="0" smtClean="0">
                <a:solidFill>
                  <a:srgbClr val="FF0000"/>
                </a:solidFill>
                <a:latin typeface="Arial"/>
              </a:rPr>
              <a:t>łagodna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- stężenie </a:t>
            </a:r>
            <a:r>
              <a:rPr lang="pl-PL" sz="2800" dirty="0">
                <a:solidFill>
                  <a:srgbClr val="252525"/>
                </a:solidFill>
                <a:latin typeface="Arial"/>
              </a:rPr>
              <a:t>czynnika VIII/IX w osoczu 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6-50% </a:t>
            </a:r>
            <a:r>
              <a:rPr lang="pl-PL" sz="2800" dirty="0">
                <a:solidFill>
                  <a:srgbClr val="252525"/>
                </a:solidFill>
                <a:latin typeface="Arial"/>
              </a:rPr>
              <a:t>normy</a:t>
            </a:r>
          </a:p>
          <a:p>
            <a:pPr marL="0" indent="0">
              <a:buNone/>
            </a:pPr>
            <a:r>
              <a:rPr lang="pl-PL" dirty="0" smtClean="0"/>
              <a:t>Chłopiec ma umiarkowaną postać hemofilii 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50045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Hemofilia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Hemofilia A -</a:t>
            </a:r>
            <a:r>
              <a:rPr lang="pl-PL" dirty="0" smtClean="0"/>
              <a:t>choroba sprzężona </a:t>
            </a:r>
            <a:r>
              <a:rPr lang="pl-PL" dirty="0"/>
              <a:t>z płcią. Geny, których mutacje wywołują choroby, znajdują się na chromosomie X. </a:t>
            </a:r>
            <a:r>
              <a:rPr lang="pl-PL" dirty="0" smtClean="0"/>
              <a:t>Hemofilia dziedziczona jest w </a:t>
            </a:r>
            <a:r>
              <a:rPr lang="pl-PL" dirty="0"/>
              <a:t>sposób recesywny, co oznacza, iż chorują jedynie osoby z pełną ekspresją recesywnego </a:t>
            </a:r>
            <a:r>
              <a:rPr lang="pl-PL" dirty="0" smtClean="0"/>
              <a:t>genu</a:t>
            </a:r>
          </a:p>
          <a:p>
            <a:r>
              <a:rPr lang="pl-PL" dirty="0" smtClean="0"/>
              <a:t>Dotyczy 1 na 5000 mężczyzn i 1 na 5 000 000 kobiet</a:t>
            </a:r>
          </a:p>
          <a:p>
            <a:r>
              <a:rPr lang="pl-PL" dirty="0" smtClean="0"/>
              <a:t>Cz. VIII występuje w surowicy jako VIII:C(proenzym-uczestniczy w krzepnięciu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</a:t>
            </a:r>
            <a:r>
              <a:rPr lang="pl-PL" dirty="0" err="1" smtClean="0"/>
              <a:t>VIII:Ag</a:t>
            </a:r>
            <a:r>
              <a:rPr lang="pl-PL" dirty="0" smtClean="0"/>
              <a:t>(antygen biorący udział w reakcjach </a:t>
            </a:r>
            <a:r>
              <a:rPr lang="pl-PL" dirty="0" err="1" smtClean="0"/>
              <a:t>imm</a:t>
            </a:r>
            <a:r>
              <a:rPr lang="pl-PL" dirty="0" smtClean="0"/>
              <a:t>.)</a:t>
            </a:r>
          </a:p>
          <a:p>
            <a:pPr marL="0" indent="0">
              <a:buNone/>
            </a:pPr>
            <a:r>
              <a:rPr lang="pl-PL" dirty="0" smtClean="0"/>
              <a:t>    </a:t>
            </a:r>
            <a:r>
              <a:rPr lang="pl-PL" dirty="0" err="1" smtClean="0"/>
              <a:t>VIII:vWF</a:t>
            </a:r>
            <a:r>
              <a:rPr lang="pl-PL" dirty="0" smtClean="0"/>
              <a:t>- czyli cz. von </a:t>
            </a:r>
            <a:r>
              <a:rPr lang="pl-PL" dirty="0" err="1" smtClean="0"/>
              <a:t>Willebranda</a:t>
            </a:r>
            <a:r>
              <a:rPr lang="pl-PL" dirty="0" smtClean="0"/>
              <a:t>    </a:t>
            </a:r>
          </a:p>
          <a:p>
            <a:pPr marL="0" indent="0">
              <a:buNone/>
            </a:pPr>
            <a:r>
              <a:rPr lang="pl-PL" dirty="0" smtClean="0"/>
              <a:t>Hemofilia B- brak/niedobór </a:t>
            </a:r>
            <a:r>
              <a:rPr lang="pl-PL" dirty="0" err="1" smtClean="0"/>
              <a:t>cz.IX</a:t>
            </a:r>
            <a:r>
              <a:rPr lang="pl-PL" dirty="0" smtClean="0"/>
              <a:t>- dziedziczenie z chromosomem X</a:t>
            </a:r>
          </a:p>
          <a:p>
            <a:pPr marL="0" indent="0">
              <a:buNone/>
            </a:pPr>
            <a:r>
              <a:rPr lang="pl-PL" dirty="0" smtClean="0"/>
              <a:t>Hemofilia C- brak/niedobór cz. </a:t>
            </a:r>
            <a:r>
              <a:rPr lang="pl-PL" dirty="0"/>
              <a:t>XI (czynnika Rosenthala), najczęściej w populacji Żydów </a:t>
            </a:r>
            <a:r>
              <a:rPr lang="pl-PL" dirty="0" err="1"/>
              <a:t>Aszkenazyjskich</a:t>
            </a:r>
            <a:r>
              <a:rPr lang="pl-PL" dirty="0"/>
              <a:t>, dziedziczenie autosomalne 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Laboratorium: </a:t>
            </a:r>
            <a:r>
              <a:rPr lang="pl-PL" dirty="0"/>
              <a:t>przedłużenie APTT, prawidłowe: PT, TT, stężenie fibrynogenu, liczba płytek </a:t>
            </a:r>
            <a:r>
              <a:rPr lang="pl-PL" dirty="0" smtClean="0"/>
              <a:t>krwi</a:t>
            </a:r>
          </a:p>
          <a:p>
            <a:pPr marL="0" indent="0">
              <a:buNone/>
            </a:pPr>
            <a:r>
              <a:rPr lang="pl-PL" dirty="0" smtClean="0"/>
              <a:t>APTT </a:t>
            </a:r>
            <a:r>
              <a:rPr lang="pl-PL" dirty="0"/>
              <a:t>może być prawidłowy w łagodnej hemofilii przy aktywności cz. VIII/cz. IX &gt;30% normy.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34383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27702"/>
            <a:ext cx="9180512" cy="728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6095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3068960"/>
            <a:ext cx="2381250" cy="1781175"/>
          </a:xfrm>
          <a:prstGeom prst="rect">
            <a:avLst/>
          </a:prstGeom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844824"/>
            <a:ext cx="4382112" cy="4010585"/>
          </a:xfrm>
        </p:spPr>
      </p:pic>
    </p:spTree>
    <p:extLst>
      <p:ext uri="{BB962C8B-B14F-4D97-AF65-F5344CB8AC3E}">
        <p14:creationId xmlns:p14="http://schemas.microsoft.com/office/powerpoint/2010/main" xmlns="" val="37127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Badanie </a:t>
            </a:r>
            <a:r>
              <a:rPr lang="pl-PL" dirty="0"/>
              <a:t>u</a:t>
            </a:r>
            <a:r>
              <a:rPr lang="pl-PL" dirty="0" smtClean="0"/>
              <a:t>kładu krzepnięcia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1600" dirty="0"/>
              <a:t>Czas APTT i PT należy badać tylko w świeżej próbce krwi, dlatego należy maksymalnie ograniczyć czas transportu i przechowywanie próbki.</a:t>
            </a:r>
          </a:p>
          <a:p>
            <a:r>
              <a:rPr lang="pl-PL" sz="1600" dirty="0"/>
              <a:t>Jeśli konieczne jest pobranie krwi do kilku probówek, to krew do badania układu krzepnięcia należy pobrać w drugiej lub trzeciej kolejności, aby uniknąć zanieczyszczenia tromboplastyną tkankową.</a:t>
            </a:r>
          </a:p>
          <a:p>
            <a:r>
              <a:rPr lang="pl-PL" sz="1600" dirty="0"/>
              <a:t>Bardzo istotne jest, aby podczas pobierania krwi nie stosować opaski uciskowej (</a:t>
            </a:r>
            <a:r>
              <a:rPr lang="pl-PL" sz="1600" dirty="0" err="1"/>
              <a:t>stazy</a:t>
            </a:r>
            <a:r>
              <a:rPr lang="pl-PL" sz="1600" dirty="0"/>
              <a:t>). Jeśli natomiast jest to konieczne, czas ucisku powinien być jak najkrótszy, a jego siła jak najmniejsza. Po wkłuciu należy natychmiast zwolnić opaskę, ponieważ dłuższy ucisk aktywuje układ krzepnięcia i fibrynolizę.</a:t>
            </a:r>
          </a:p>
          <a:p>
            <a:r>
              <a:rPr lang="pl-PL" sz="1600" dirty="0"/>
              <a:t>Krew do badań układu krzepnięcia należy pobrać do plastikowej probówki zawierającej 3,2% cytrynianu </a:t>
            </a:r>
            <a:r>
              <a:rPr lang="pl-PL" sz="1600" dirty="0" err="1"/>
              <a:t>trisodowego</a:t>
            </a:r>
            <a:r>
              <a:rPr lang="pl-PL" sz="1600" dirty="0"/>
              <a:t>, zachowując stosunek objętości 1:9 (1 objętość cytrynianu do 9 objętości krwi). Zbyt mała ilość antykoagulantu w stosunku do objętości krwi może spowodować wykrzepianie próbki krwi i uniemożliwić uzyskanie osocza, natomiast zbyt duża ilość antykoagulantu w stosunku do objętości krwi może wydłużać czas krzepnięcia, PT i APTT.</a:t>
            </a:r>
          </a:p>
          <a:p>
            <a:r>
              <a:rPr lang="pl-PL" sz="1600" dirty="0"/>
              <a:t>Po pobraniu krew należy dokładnie wymieszać z antykoagulantem poprzez 3–4-krotne delikatne przechylenie probówki. Gwałtowne wstrząsanie powoduje uszkodzenie błony krwinek, a tym samym uwolnienie czynników aktywujących układ krzepnięcia, ADP i tromboplastyny tkankowej. Próbka krwi nie może być spieniona.</a:t>
            </a:r>
          </a:p>
        </p:txBody>
      </p:sp>
    </p:spTree>
    <p:extLst>
      <p:ext uri="{BB962C8B-B14F-4D97-AF65-F5344CB8AC3E}">
        <p14:creationId xmlns:p14="http://schemas.microsoft.com/office/powerpoint/2010/main" xmlns="" val="2655151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rozmaz krwi obwodowej</a:t>
            </a:r>
          </a:p>
          <a:p>
            <a:r>
              <a:rPr lang="pl-PL" dirty="0"/>
              <a:t>liczba płytek</a:t>
            </a:r>
          </a:p>
          <a:p>
            <a:r>
              <a:rPr lang="pl-PL" dirty="0"/>
              <a:t>średnia objętość płytek (MPV)</a:t>
            </a:r>
          </a:p>
          <a:p>
            <a:r>
              <a:rPr lang="pl-PL" dirty="0"/>
              <a:t>czas krwawienia, czas krwawienia ex vivo (analizator PFA-100)</a:t>
            </a:r>
          </a:p>
          <a:p>
            <a:r>
              <a:rPr lang="pl-PL" dirty="0"/>
              <a:t>APTT</a:t>
            </a:r>
          </a:p>
          <a:p>
            <a:r>
              <a:rPr lang="pl-PL" dirty="0"/>
              <a:t>PT</a:t>
            </a:r>
          </a:p>
          <a:p>
            <a:r>
              <a:rPr lang="pl-PL" dirty="0"/>
              <a:t>czas </a:t>
            </a:r>
            <a:r>
              <a:rPr lang="pl-PL" dirty="0" err="1"/>
              <a:t>trombinowy</a:t>
            </a:r>
            <a:r>
              <a:rPr lang="pl-PL" dirty="0"/>
              <a:t> (TT)</a:t>
            </a:r>
          </a:p>
          <a:p>
            <a:r>
              <a:rPr lang="pl-PL" dirty="0"/>
              <a:t>fibrynogen</a:t>
            </a:r>
          </a:p>
        </p:txBody>
      </p:sp>
    </p:spTree>
    <p:extLst>
      <p:ext uri="{BB962C8B-B14F-4D97-AF65-F5344CB8AC3E}">
        <p14:creationId xmlns:p14="http://schemas.microsoft.com/office/powerpoint/2010/main" xmlns="" val="1791200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Przewlekłe nowotwory </a:t>
            </a:r>
            <a:r>
              <a:rPr lang="pl-PL" sz="3200" dirty="0" err="1" smtClean="0"/>
              <a:t>mieloproliferacyjne</a:t>
            </a:r>
            <a:r>
              <a:rPr lang="pl-PL" sz="3200" dirty="0" smtClean="0"/>
              <a:t>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56584"/>
          </a:xfrm>
        </p:spPr>
        <p:txBody>
          <a:bodyPr>
            <a:normAutofit/>
          </a:bodyPr>
          <a:lstStyle/>
          <a:p>
            <a:r>
              <a:rPr lang="pl-PL" sz="2800" dirty="0" smtClean="0"/>
              <a:t>Nabycie defektów molekularnych zmieniających cykl życiowy macierzystych komórek </a:t>
            </a:r>
            <a:r>
              <a:rPr lang="pl-PL" sz="2800" dirty="0" err="1" smtClean="0"/>
              <a:t>hemopoetycznych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1.Klonalny rozrost jednej lub więcej linii </a:t>
            </a:r>
            <a:r>
              <a:rPr lang="pl-PL" sz="2800" dirty="0" err="1" smtClean="0"/>
              <a:t>mieloidalnych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2. Zwiększona lepkość krwi</a:t>
            </a:r>
          </a:p>
          <a:p>
            <a:pPr marL="0" indent="0">
              <a:buNone/>
            </a:pPr>
            <a:r>
              <a:rPr lang="pl-PL" sz="2800" dirty="0" smtClean="0"/>
              <a:t>3.Powikłania zakrzepowo-zatorowe lub krwotoczne</a:t>
            </a:r>
          </a:p>
          <a:p>
            <a:pPr marL="0" indent="0">
              <a:buNone/>
            </a:pPr>
            <a:r>
              <a:rPr lang="pl-PL" sz="2800" dirty="0" smtClean="0"/>
              <a:t>4.Rozwój </a:t>
            </a:r>
            <a:r>
              <a:rPr lang="pl-PL" sz="2800" dirty="0" err="1" smtClean="0"/>
              <a:t>pozaszpikowych</a:t>
            </a:r>
            <a:r>
              <a:rPr lang="pl-PL" sz="2800" dirty="0" smtClean="0"/>
              <a:t> ognisk </a:t>
            </a:r>
            <a:r>
              <a:rPr lang="pl-PL" sz="2800" dirty="0" err="1" smtClean="0"/>
              <a:t>hemopoezy</a:t>
            </a:r>
            <a:r>
              <a:rPr lang="pl-PL" sz="2800" dirty="0" smtClean="0"/>
              <a:t>(śledziona, wątroba)</a:t>
            </a:r>
          </a:p>
          <a:p>
            <a:pPr marL="0" indent="0">
              <a:buNone/>
            </a:pPr>
            <a:r>
              <a:rPr lang="pl-PL" sz="2800" dirty="0" smtClean="0"/>
              <a:t>5.Możliwość zwłóknienia szpiku i transformacji w ostrą białaczkę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4027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APTT </a:t>
            </a:r>
            <a:r>
              <a:rPr lang="pl-PL" dirty="0" smtClean="0"/>
              <a:t>–czas częściowe </a:t>
            </a:r>
            <a:r>
              <a:rPr lang="pl-PL" dirty="0" err="1" smtClean="0"/>
              <a:t>trmboplastyny</a:t>
            </a:r>
            <a:r>
              <a:rPr lang="pl-PL" dirty="0" smtClean="0"/>
              <a:t> po aktywacji (zwany </a:t>
            </a:r>
            <a:r>
              <a:rPr lang="pl-PL" dirty="0"/>
              <a:t>też czasem </a:t>
            </a:r>
            <a:r>
              <a:rPr lang="pl-PL" dirty="0" err="1"/>
              <a:t>kaolinowo-kefalinowym</a:t>
            </a:r>
            <a:r>
              <a:rPr lang="pl-PL" dirty="0"/>
              <a:t>) jest wskaźnikiem osoczowych zaburzeń krzepnięcia. Normy tego parametru w zależności od wieku podano w tabeli 2. APTT zależy od zawartości w osoczu czynników krzepnięcia: II, V, VIII, IX, X, XI, XII i fibrynogenu. Na jego wartość nie wpływa liczba płytek krwi, poziom aktywności czynnika VII i XIII oraz aktywność </a:t>
            </a:r>
            <a:r>
              <a:rPr lang="pl-PL" dirty="0" err="1"/>
              <a:t>prokoagulacyjna</a:t>
            </a:r>
            <a:r>
              <a:rPr lang="pl-PL" dirty="0"/>
              <a:t> płytek krwi.</a:t>
            </a:r>
          </a:p>
        </p:txBody>
      </p:sp>
    </p:spTree>
    <p:extLst>
      <p:ext uri="{BB962C8B-B14F-4D97-AF65-F5344CB8AC3E}">
        <p14:creationId xmlns:p14="http://schemas.microsoft.com/office/powerpoint/2010/main" xmlns="" val="38760049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aPTT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/>
              <a:t>Parametr ten służy do różnicowania skaz naczyniowych i płytkowych od skaz osoczowych. Wydłużony APTT obserwuje się w hemofilii A, B i C, w niedoborach poszczególnych czynników krzepnięcia, w </a:t>
            </a:r>
            <a:r>
              <a:rPr lang="pl-PL" dirty="0" err="1"/>
              <a:t>vWD</a:t>
            </a:r>
            <a:r>
              <a:rPr lang="pl-PL" dirty="0"/>
              <a:t> oraz w obecności inhibitorów krzepnięcia, takich jak heparyna, krążące antykoagulanty, obecność przeciwciał skierowanych przeciwko czynnikom krzepnięcia (np. VIII, IX).</a:t>
            </a:r>
          </a:p>
          <a:p>
            <a:r>
              <a:rPr lang="pl-PL" dirty="0"/>
              <a:t>APTT ulega wydłużeniu, gdy aktywność czynników krzepnięcia w stosunku do normy osiąga wartość:4</a:t>
            </a:r>
          </a:p>
          <a:p>
            <a:endParaRPr lang="pl-PL" dirty="0"/>
          </a:p>
          <a:p>
            <a:r>
              <a:rPr lang="pl-PL" dirty="0"/>
              <a:t>czynnik XII – ≤20%</a:t>
            </a:r>
          </a:p>
          <a:p>
            <a:r>
              <a:rPr lang="pl-PL" dirty="0"/>
              <a:t>czynnik XI – ≤30%</a:t>
            </a:r>
          </a:p>
          <a:p>
            <a:r>
              <a:rPr lang="pl-PL" dirty="0"/>
              <a:t>czynnik X – ≤25%</a:t>
            </a:r>
          </a:p>
          <a:p>
            <a:r>
              <a:rPr lang="pl-PL" dirty="0"/>
              <a:t>czynnik IX – ≤20%</a:t>
            </a:r>
          </a:p>
          <a:p>
            <a:r>
              <a:rPr lang="pl-PL" dirty="0"/>
              <a:t>czynnik VIII – ≤35%</a:t>
            </a:r>
          </a:p>
          <a:p>
            <a:r>
              <a:rPr lang="pl-PL" dirty="0"/>
              <a:t>czynnik V – ≤40%</a:t>
            </a:r>
          </a:p>
          <a:p>
            <a:r>
              <a:rPr lang="pl-PL" dirty="0"/>
              <a:t>protrombina – ≤15%</a:t>
            </a:r>
          </a:p>
          <a:p>
            <a:r>
              <a:rPr lang="pl-PL" dirty="0"/>
              <a:t>fibrynogen – ≤60 mg/dl.</a:t>
            </a:r>
          </a:p>
        </p:txBody>
      </p:sp>
    </p:spTree>
    <p:extLst>
      <p:ext uri="{BB962C8B-B14F-4D97-AF65-F5344CB8AC3E}">
        <p14:creationId xmlns:p14="http://schemas.microsoft.com/office/powerpoint/2010/main" xmlns="" val="20318579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PT-INR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PT, zwany też czasem </a:t>
            </a:r>
            <a:r>
              <a:rPr lang="pl-PL" dirty="0" err="1"/>
              <a:t>tromboplastynowym</a:t>
            </a:r>
            <a:r>
              <a:rPr lang="pl-PL" dirty="0"/>
              <a:t>, zależy od zawartości i aktywności w osoczu protrombiny, czynników V, VII, X oraz fibrynogenu. Badanie to pozwala wykryć wrodzony lub nabyty niedobór wymienionych czynników. Oznaczenie PT służy także do monitorowania leczenia przeciwzakrzepowego antagonistami witaminy K.</a:t>
            </a:r>
          </a:p>
          <a:p>
            <a:r>
              <a:rPr lang="pl-PL" dirty="0"/>
              <a:t>Wynik pomiaru PT może być wyrażony jako odsetkowy wskaźnik protrombiny, chociaż najczęściej wyraża się go jako współczynnik </a:t>
            </a:r>
            <a:r>
              <a:rPr lang="pl-PL" dirty="0" err="1"/>
              <a:t>protrombinowy</a:t>
            </a:r>
            <a:r>
              <a:rPr lang="pl-PL" dirty="0"/>
              <a:t> oraz wyliczany z niego tzw. międzynarodowy współczynnik znormalizowany (międzynarodowy współczynnik czasu </a:t>
            </a:r>
            <a:r>
              <a:rPr lang="pl-PL" dirty="0" err="1"/>
              <a:t>protrombinowego</a:t>
            </a:r>
            <a:r>
              <a:rPr lang="pl-PL" dirty="0"/>
              <a:t>, [</a:t>
            </a:r>
            <a:r>
              <a:rPr lang="pl-PL" dirty="0" err="1"/>
              <a:t>international</a:t>
            </a:r>
            <a:r>
              <a:rPr lang="pl-PL" dirty="0"/>
              <a:t> </a:t>
            </a:r>
            <a:r>
              <a:rPr lang="pl-PL" dirty="0" err="1"/>
              <a:t>normalized</a:t>
            </a:r>
            <a:r>
              <a:rPr lang="pl-PL" dirty="0"/>
              <a:t> ratio – INR]). </a:t>
            </a:r>
            <a:endParaRPr lang="pl-PL" dirty="0" smtClean="0"/>
          </a:p>
          <a:p>
            <a:r>
              <a:rPr lang="pl-PL" dirty="0" smtClean="0"/>
              <a:t>Wartości </a:t>
            </a:r>
            <a:r>
              <a:rPr lang="pl-PL" dirty="0"/>
              <a:t>prawidłowe PT wynoszą 11–13 sekund, wskaźnika </a:t>
            </a:r>
            <a:r>
              <a:rPr lang="pl-PL" dirty="0" err="1"/>
              <a:t>protrombinowego</a:t>
            </a:r>
            <a:r>
              <a:rPr lang="pl-PL" dirty="0"/>
              <a:t> 80–120%, a INR 0,8–1,2.</a:t>
            </a:r>
          </a:p>
        </p:txBody>
      </p:sp>
    </p:spTree>
    <p:extLst>
      <p:ext uri="{BB962C8B-B14F-4D97-AF65-F5344CB8AC3E}">
        <p14:creationId xmlns:p14="http://schemas.microsoft.com/office/powerpoint/2010/main" xmlns="" val="39999689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Wzrost PT-INR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Zwiększona </a:t>
            </a:r>
            <a:r>
              <a:rPr lang="pl-PL" dirty="0"/>
              <a:t>wartość INR występuje we wrodzonych niedoborach czynników II, V, VII, </a:t>
            </a:r>
            <a:r>
              <a:rPr lang="pl-PL" dirty="0" smtClean="0"/>
              <a:t>X</a:t>
            </a:r>
          </a:p>
          <a:p>
            <a:r>
              <a:rPr lang="pl-PL" dirty="0" smtClean="0"/>
              <a:t> </a:t>
            </a:r>
            <a:r>
              <a:rPr lang="pl-PL" dirty="0"/>
              <a:t>w przewlekłych chorobach miąższu </a:t>
            </a:r>
            <a:r>
              <a:rPr lang="pl-PL" dirty="0" smtClean="0"/>
              <a:t>wątroby</a:t>
            </a:r>
          </a:p>
          <a:p>
            <a:r>
              <a:rPr lang="pl-PL" dirty="0" smtClean="0"/>
              <a:t> </a:t>
            </a:r>
            <a:r>
              <a:rPr lang="pl-PL" dirty="0"/>
              <a:t>w niedoborach witaminy </a:t>
            </a:r>
            <a:r>
              <a:rPr lang="pl-PL" dirty="0" smtClean="0"/>
              <a:t>K </a:t>
            </a:r>
          </a:p>
          <a:p>
            <a:r>
              <a:rPr lang="pl-PL" dirty="0" smtClean="0"/>
              <a:t>w </a:t>
            </a:r>
            <a:r>
              <a:rPr lang="pl-PL" dirty="0"/>
              <a:t>okresie leczenia </a:t>
            </a:r>
            <a:r>
              <a:rPr lang="pl-PL" dirty="0" smtClean="0"/>
              <a:t>doustnym antykoagulantami </a:t>
            </a:r>
            <a:r>
              <a:rPr lang="pl-PL" dirty="0"/>
              <a:t>oraz antagonistami witaminy K, DIC</a:t>
            </a:r>
          </a:p>
        </p:txBody>
      </p:sp>
    </p:spTree>
    <p:extLst>
      <p:ext uri="{BB962C8B-B14F-4D97-AF65-F5344CB8AC3E}">
        <p14:creationId xmlns:p14="http://schemas.microsoft.com/office/powerpoint/2010/main" xmlns="" val="5529107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Nieznaczne skrócenie PT nie ma znaczenia diagnostycznego i prawdopodobnie wynika ze zwiększonej aktywności czynnika VII.</a:t>
            </a:r>
          </a:p>
          <a:p>
            <a:r>
              <a:rPr lang="pl-PL" dirty="0"/>
              <a:t>Brak oczekiwanego wydłużenia PT (zwiększenia INR) w trakcie leczenia </a:t>
            </a:r>
            <a:r>
              <a:rPr lang="pl-PL" dirty="0" err="1"/>
              <a:t>acenokumarolem</a:t>
            </a:r>
            <a:r>
              <a:rPr lang="pl-PL" dirty="0"/>
              <a:t> lub </a:t>
            </a:r>
            <a:r>
              <a:rPr lang="pl-PL" dirty="0" err="1"/>
              <a:t>warfaryną</a:t>
            </a:r>
            <a:r>
              <a:rPr lang="pl-PL" dirty="0"/>
              <a:t> obserwujemy w przypadku diety bogatej w witaminę K lub podczas przyjmowania preparatów witaminowych.</a:t>
            </a:r>
          </a:p>
          <a:p>
            <a:r>
              <a:rPr lang="pl-PL" dirty="0"/>
              <a:t>Wartość INR jest także zwiększona w próbkach krwi </a:t>
            </a:r>
            <a:r>
              <a:rPr lang="pl-PL" dirty="0" err="1"/>
              <a:t>zhemolizowanej</a:t>
            </a:r>
            <a:r>
              <a:rPr lang="pl-PL" dirty="0"/>
              <a:t> i </a:t>
            </a:r>
            <a:r>
              <a:rPr lang="pl-PL" dirty="0" err="1"/>
              <a:t>lipemicznej</a:t>
            </a:r>
            <a:r>
              <a:rPr lang="pl-PL" dirty="0"/>
              <a:t>, a także w genetycznie uwarunkowanej oporności na doustne antykoagulanty.</a:t>
            </a:r>
          </a:p>
          <a:p>
            <a:r>
              <a:rPr lang="pl-PL" dirty="0"/>
              <a:t>Rzadką nieprawidłowością jest jednoczesne wydłużenie APTT i PT. Wydłużenie to obserwuje się zarówno we wrodzonym i nabytym niedoborze czynników II, V, X, w złożonym niedoborze czynników zależnych od witaminy K (II, VII, IX, X) oraz w </a:t>
            </a:r>
            <a:r>
              <a:rPr lang="pl-PL" dirty="0" err="1"/>
              <a:t>afibrynogenemii</a:t>
            </a:r>
            <a:r>
              <a:rPr lang="pl-PL" dirty="0"/>
              <a:t> </a:t>
            </a:r>
            <a:r>
              <a:rPr lang="pl-PL" dirty="0" smtClean="0"/>
              <a:t>. </a:t>
            </a:r>
            <a:r>
              <a:rPr lang="pl-PL" dirty="0"/>
              <a:t>W takich przypadkach badanie układu krzepnięcia należy rozszerzyć o </a:t>
            </a:r>
            <a:r>
              <a:rPr lang="pl-PL" dirty="0">
                <a:solidFill>
                  <a:srgbClr val="FF0000"/>
                </a:solidFill>
              </a:rPr>
              <a:t>oznaczenie stężenia czynników II, V, X i fibrynogenu.</a:t>
            </a:r>
          </a:p>
        </p:txBody>
      </p:sp>
    </p:spTree>
    <p:extLst>
      <p:ext uri="{BB962C8B-B14F-4D97-AF65-F5344CB8AC3E}">
        <p14:creationId xmlns:p14="http://schemas.microsoft.com/office/powerpoint/2010/main" xmlns="" val="8233473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Czas </a:t>
            </a:r>
            <a:r>
              <a:rPr lang="pl-PL" dirty="0" err="1" smtClean="0"/>
              <a:t>trombinowy</a:t>
            </a:r>
            <a:r>
              <a:rPr lang="pl-PL" dirty="0" smtClean="0"/>
              <a:t> - TT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TT ocenia wybiórczo finalny etap końcowej drogi krzepnięcia, czyli przejścia fibrynogenu w fibrynę. Zależy on od stężenia fibrynogenu, obecności nieprawidłowego fibrynogenu, aktywności antytrombin oraz procesów polimeryzacji i stabilizacji fibryny.</a:t>
            </a:r>
          </a:p>
          <a:p>
            <a:r>
              <a:rPr lang="pl-PL" dirty="0"/>
              <a:t>TT jest wydłużony w </a:t>
            </a:r>
            <a:r>
              <a:rPr lang="pl-PL" dirty="0" err="1"/>
              <a:t>hipofibrynogenemiach</a:t>
            </a:r>
            <a:r>
              <a:rPr lang="pl-PL" dirty="0"/>
              <a:t> i </a:t>
            </a:r>
            <a:r>
              <a:rPr lang="pl-PL" dirty="0" err="1"/>
              <a:t>dysfibrynogenemiach</a:t>
            </a:r>
            <a:r>
              <a:rPr lang="pl-PL" dirty="0"/>
              <a:t>, w przypadku obecności inhibitorów trombiny, w zaburzeniach polimeryzacji fibryny, w trakcie leczenia heparyną niefrakcjonowaną, w chorobach wątroby i DIC lub w przypadku zanieczyszczenia próbek osocza heparyną. Wartości prawidłowe TT to 16–21 </a:t>
            </a:r>
            <a:r>
              <a:rPr lang="pl-PL" dirty="0" smtClean="0"/>
              <a:t>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7230411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Fibrynogen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Prawidłowe stężenie fibrynogenu wynosi 1,8– 3,5 g/l</a:t>
            </a:r>
            <a:r>
              <a:rPr lang="pl-PL" dirty="0" smtClean="0"/>
              <a:t>.</a:t>
            </a:r>
          </a:p>
          <a:p>
            <a:r>
              <a:rPr lang="pl-PL" dirty="0" smtClean="0"/>
              <a:t> </a:t>
            </a:r>
            <a:r>
              <a:rPr lang="pl-PL" dirty="0"/>
              <a:t>Jego wartości zwiększają się w </a:t>
            </a:r>
            <a:r>
              <a:rPr lang="pl-PL" dirty="0" smtClean="0"/>
              <a:t>przebiegu: </a:t>
            </a:r>
          </a:p>
          <a:p>
            <a:pPr marL="0" indent="0">
              <a:buNone/>
            </a:pPr>
            <a:r>
              <a:rPr lang="pl-PL" dirty="0"/>
              <a:t>-</a:t>
            </a:r>
            <a:r>
              <a:rPr lang="pl-PL" dirty="0" smtClean="0"/>
              <a:t>chorób </a:t>
            </a:r>
            <a:r>
              <a:rPr lang="pl-PL" dirty="0"/>
              <a:t>nerek, w zespole hemolityczno-mocznicowym, </a:t>
            </a: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 smtClean="0"/>
              <a:t>-kolagenozach</a:t>
            </a:r>
            <a:r>
              <a:rPr lang="pl-PL" dirty="0"/>
              <a:t>, w nocnej napadowej </a:t>
            </a:r>
            <a:r>
              <a:rPr lang="pl-PL" dirty="0" smtClean="0"/>
              <a:t>hemoglobinurii</a:t>
            </a:r>
          </a:p>
          <a:p>
            <a:pPr marL="0" indent="0">
              <a:buNone/>
            </a:pPr>
            <a:r>
              <a:rPr lang="pl-PL" dirty="0" smtClean="0"/>
              <a:t>-w </a:t>
            </a:r>
            <a:r>
              <a:rPr lang="pl-PL" dirty="0"/>
              <a:t>chorobach nowotworowych i zakrzepowej plamicy </a:t>
            </a:r>
            <a:r>
              <a:rPr lang="pl-PL" dirty="0" smtClean="0"/>
              <a:t>małopłytkowej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r>
              <a:rPr lang="pl-PL" dirty="0"/>
              <a:t>Fibrynogen jest białkiem ostrej fazy, dlatego jego stężenie zwiększa się w stanach zapalnych (w przebiegu ostrej infekcji).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Stężenie </a:t>
            </a:r>
            <a:r>
              <a:rPr lang="pl-PL" dirty="0"/>
              <a:t>fibrynogenu jest fizjologicznie zwiększone podczas miesiączki i ciąży.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Zwiększone </a:t>
            </a:r>
            <a:r>
              <a:rPr lang="pl-PL" dirty="0"/>
              <a:t>stężenie obserwujemy także w otyłości, cukrzycy, nadciśnieniu tętniczym, w zawale mięśnia sercowego i zakrzepowej plamicy małopłytkowej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r>
              <a:rPr lang="pl-PL" dirty="0"/>
              <a:t>Zmniejszenie stężenia fibrynogenu występuje w chorobach wątroby, DIC, w skazach fibrynolitycznych oraz w trakcie leczenia fibrynolitycznego streptokinazą, </a:t>
            </a:r>
            <a:r>
              <a:rPr lang="pl-PL" dirty="0" err="1"/>
              <a:t>urokinazą</a:t>
            </a:r>
            <a:r>
              <a:rPr lang="pl-PL" dirty="0"/>
              <a:t> lub tkankowym inhibitorem plazminogenu (</a:t>
            </a:r>
            <a:r>
              <a:rPr lang="pl-PL" dirty="0" err="1"/>
              <a:t>tPA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4976706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l-PL" dirty="0" smtClean="0"/>
              <a:t>D-dimer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124744"/>
            <a:ext cx="8568952" cy="5616624"/>
          </a:xfrm>
        </p:spPr>
        <p:txBody>
          <a:bodyPr>
            <a:normAutofit fontScale="70000" lnSpcReduction="20000"/>
          </a:bodyPr>
          <a:lstStyle/>
          <a:p>
            <a:r>
              <a:rPr lang="pl-PL" sz="3400" dirty="0"/>
              <a:t>D-dimery to swoiste i najbardziej czułe wskaźniki stabilizowanej fibryny oporne na trawienie plazminą. Mają one właściwości </a:t>
            </a:r>
            <a:r>
              <a:rPr lang="pl-PL" sz="3400" dirty="0" err="1"/>
              <a:t>antykoagulacyjne</a:t>
            </a:r>
            <a:r>
              <a:rPr lang="pl-PL" sz="3400" dirty="0"/>
              <a:t>, a ich obecność świadczy o wtórnej aktywacji fibrynolizy. </a:t>
            </a:r>
            <a:endParaRPr lang="pl-PL" sz="3400" dirty="0" smtClean="0"/>
          </a:p>
          <a:p>
            <a:r>
              <a:rPr lang="pl-PL" sz="3400" dirty="0"/>
              <a:t>Zwiększone stężenie D-dimerów występuje zatem w: DIC, w zespołach zakrzepowo-zatorowych, po zabiegach operacyjnych, w przebiegu stanów zapalnych, w nowotworach, chorobach wątroby i nerek, w trakcie stosowania doustnej antykoncepcji, podczas ciąży, w trakcie leczenia </a:t>
            </a:r>
            <a:r>
              <a:rPr lang="pl-PL" sz="3400" dirty="0" err="1"/>
              <a:t>trombolitycznego</a:t>
            </a:r>
            <a:r>
              <a:rPr lang="pl-PL" sz="3400" dirty="0"/>
              <a:t> i we wtórnej fibrynolizie</a:t>
            </a:r>
            <a:r>
              <a:rPr lang="pl-PL" sz="3400" dirty="0" smtClean="0"/>
              <a:t>.</a:t>
            </a:r>
          </a:p>
          <a:p>
            <a:r>
              <a:rPr lang="pl-PL" sz="3400" dirty="0"/>
              <a:t>Test ten jest szczególnie przydatny do wykluczania żylnej choroby zakrzepowo-zatorowej dzięki dużej wartości predykcyjnej wyniku ujemnego. Natomiast ze względu na małą swoistość i wartość predykcyjną wyniku dodatniego nie pozwala na rozpoznanie zakrzepicy żył głębokich (DVT) lub zatorowości płucnej (PE). Rozpoznanie DVT i PE potwierdzają jedynie objawy klin</a:t>
            </a:r>
            <a:r>
              <a:rPr lang="pl-PL" dirty="0"/>
              <a:t>iczne, badania radiologiczne oraz zwiększona wartość D-dimerów.</a:t>
            </a:r>
          </a:p>
        </p:txBody>
      </p:sp>
    </p:spTree>
    <p:extLst>
      <p:ext uri="{BB962C8B-B14F-4D97-AF65-F5344CB8AC3E}">
        <p14:creationId xmlns:p14="http://schemas.microsoft.com/office/powerpoint/2010/main" xmlns="" val="5437747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l-PL" dirty="0" smtClean="0"/>
              <a:t>FDP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24744"/>
            <a:ext cx="8435280" cy="5544616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FDP- produkty </a:t>
            </a:r>
            <a:r>
              <a:rPr lang="pl-PL" dirty="0"/>
              <a:t>degradacji fibryny i fibrynogenu (FDP) </a:t>
            </a:r>
          </a:p>
          <a:p>
            <a:endParaRPr lang="pl-PL" dirty="0"/>
          </a:p>
          <a:p>
            <a:r>
              <a:rPr lang="pl-PL" dirty="0"/>
              <a:t>Wartości referencyjne, docelowe </a:t>
            </a:r>
            <a:r>
              <a:rPr lang="pl-PL"/>
              <a:t>lub </a:t>
            </a:r>
            <a:r>
              <a:rPr lang="pl-PL" smtClean="0"/>
              <a:t>decyzyjne &lt;1 </a:t>
            </a:r>
            <a:r>
              <a:rPr lang="pl-PL" dirty="0"/>
              <a:t>mg/l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↑ zakrzepica żylna, DIC, zabiegi chirurgiczne, krążenie pozaustrojowe, uszkodzenia trzustki, płuc, gruczołu krokowego lub </a:t>
            </a:r>
            <a:r>
              <a:rPr lang="pl-PL" dirty="0" smtClean="0"/>
              <a:t>macicy</a:t>
            </a:r>
          </a:p>
          <a:p>
            <a:r>
              <a:rPr lang="pl-PL" dirty="0"/>
              <a:t>Wzrost stężenia FDP oraz D-dimerów świadczy o </a:t>
            </a:r>
            <a:r>
              <a:rPr lang="pl-PL" dirty="0" err="1"/>
              <a:t>hiperfibrynolizie</a:t>
            </a:r>
            <a:r>
              <a:rPr lang="pl-PL" dirty="0"/>
              <a:t> wtórnej – w stanach przebiegających ze wzmożonym powstawaniem zakrzepów i nasileniem procesów fibrynolizy. O </a:t>
            </a:r>
            <a:r>
              <a:rPr lang="pl-PL" dirty="0" err="1"/>
              <a:t>hiperfibrynolizie</a:t>
            </a:r>
            <a:r>
              <a:rPr lang="pl-PL" dirty="0"/>
              <a:t> pierwotnej świadczy natomiast zwiększenie stężenia FDP, przy prawidłowym stężeniu </a:t>
            </a:r>
            <a:r>
              <a:rPr lang="pl-PL" dirty="0" err="1"/>
              <a:t>dimeru</a:t>
            </a:r>
            <a:r>
              <a:rPr lang="pl-PL" dirty="0"/>
              <a:t> D.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037320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Homeostaza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Prawidłowe krzepnięcie krwi uwarunkowane jest wieloma elementami </a:t>
            </a:r>
            <a:r>
              <a:rPr lang="pl-PL" dirty="0" smtClean="0"/>
              <a:t>składowymi</a:t>
            </a:r>
            <a:r>
              <a:rPr lang="pl-PL" dirty="0"/>
              <a:t>:</a:t>
            </a:r>
          </a:p>
          <a:p>
            <a:r>
              <a:rPr lang="pl-PL" dirty="0"/>
              <a:t>prawidłowa liczba i działanie płytek krwi,</a:t>
            </a:r>
          </a:p>
          <a:p>
            <a:r>
              <a:rPr lang="pl-PL" dirty="0"/>
              <a:t>obecność czynników krzepnięcia (białek krążących we krwi, które uaktywniają się w razie krwawienia</a:t>
            </a:r>
            <a:r>
              <a:rPr lang="pl-PL" dirty="0" smtClean="0"/>
              <a:t>)</a:t>
            </a:r>
            <a:endParaRPr lang="pl-PL" dirty="0"/>
          </a:p>
          <a:p>
            <a:r>
              <a:rPr lang="pl-PL" dirty="0"/>
              <a:t>prawidłowo zbudowane naczynia krwionośne.</a:t>
            </a:r>
          </a:p>
        </p:txBody>
      </p:sp>
    </p:spTree>
    <p:extLst>
      <p:ext uri="{BB962C8B-B14F-4D97-AF65-F5344CB8AC3E}">
        <p14:creationId xmlns:p14="http://schemas.microsoft.com/office/powerpoint/2010/main" xmlns="" val="36662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60648"/>
            <a:ext cx="6300192" cy="6264696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Chromosom </a:t>
            </a:r>
            <a:r>
              <a:rPr lang="pl-PL" dirty="0" err="1"/>
              <a:t>Philadelfia</a:t>
            </a:r>
            <a:r>
              <a:rPr lang="pl-PL" dirty="0"/>
              <a:t> - t(9;22) - stanowi stałą aberrację cytogenetyczną w </a:t>
            </a:r>
            <a:r>
              <a:rPr lang="pl-PL" dirty="0" err="1"/>
              <a:t>pbszTranslokacja</a:t>
            </a:r>
            <a:r>
              <a:rPr lang="pl-PL" dirty="0"/>
              <a:t> (9;22) prowadzi do przeniesienia z chromosomu 9 genu ABL w rejon genu </a:t>
            </a:r>
            <a:r>
              <a:rPr lang="pl-PL" dirty="0" smtClean="0"/>
              <a:t>BCL </a:t>
            </a:r>
            <a:r>
              <a:rPr lang="pl-PL" dirty="0"/>
              <a:t>na chromosomie 22; gen fuzyjny </a:t>
            </a:r>
            <a:r>
              <a:rPr lang="pl-PL" dirty="0" smtClean="0"/>
              <a:t>BCL/ABL </a:t>
            </a:r>
            <a:r>
              <a:rPr lang="pl-PL" dirty="0"/>
              <a:t>koduje kinazę tyrozyny o nieprawidłowej aktywności, co prowadzi </a:t>
            </a:r>
            <a:r>
              <a:rPr lang="pl-PL" dirty="0" smtClean="0"/>
              <a:t>do wzmożonej </a:t>
            </a:r>
            <a:r>
              <a:rPr lang="pl-PL" dirty="0"/>
              <a:t>proliferacji nowotworowej komórki </a:t>
            </a:r>
            <a:r>
              <a:rPr lang="pl-PL" dirty="0" smtClean="0"/>
              <a:t>macierzystej, zahamowania apoptozy, zaburzonej </a:t>
            </a:r>
            <a:r>
              <a:rPr lang="pl-PL" dirty="0"/>
              <a:t>funkcji </a:t>
            </a:r>
            <a:r>
              <a:rPr lang="pl-PL" dirty="0" err="1"/>
              <a:t>integryn</a:t>
            </a:r>
            <a:r>
              <a:rPr lang="pl-PL" dirty="0"/>
              <a:t>, powodując upośledzenie adhezji komórek białaczkowych do podścieliska szpiku</a:t>
            </a:r>
          </a:p>
        </p:txBody>
      </p:sp>
      <p:pic>
        <p:nvPicPr>
          <p:cNvPr id="4098" name="Picture 2" descr="https://upload.wikimedia.org/wikipedia/commons/thumb/c/c6/Schematic_of_the_Philadelphia_Chromosome.svg/300px-Schematic_of_the_Philadelphia_Chromosom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857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81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Przypadek kliniczny 4+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Do stomatologa zgłosiła się 50-letnia kobieta z powodu utrzymującego się krwawienia po ekstrakcji pierwszego zęba trzonowego wykonanej 3 dni wcześniej. Pacjentka unikała pokarmów twardych i gorących, stosowała w domu zimne okłady na okolicę dziąsła, ponieważ w przeszłości po ekstrakcji zęba również występowały u niej trudności z zatamowaniem krwawienia; mimo to krwawienie nie ustępowało. Stomatolog zaopatrzył zębodół szwami, założył gąbkę hemostatyczną i zalecił pacjentce udanie się do lekarza rodzinnego w celu wykonania badań układu krzepnięcia.</a:t>
            </a:r>
          </a:p>
        </p:txBody>
      </p:sp>
    </p:spTree>
    <p:extLst>
      <p:ext uri="{BB962C8B-B14F-4D97-AF65-F5344CB8AC3E}">
        <p14:creationId xmlns:p14="http://schemas.microsoft.com/office/powerpoint/2010/main" xmlns="" val="406955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Lekarz rodzinny ustalił, że pacjentka poza 2 epizodami przedłużonego krwawienia po ekstrakcji zęba skarżyła się również w przeszłości na przedłużone i obfite miesiączki – pozostawała z tego powodu od okresu pokwitania w stałej opiece ginekologa, który nie stwierdził nigdy odchyleń w badaniu ginekologicznym ani ultrasonograficznym, jak również w wynikach badań hormonalnych. </a:t>
            </a:r>
            <a:endParaRPr lang="pl-PL" dirty="0" smtClean="0"/>
          </a:p>
          <a:p>
            <a:r>
              <a:rPr lang="pl-PL" dirty="0" smtClean="0"/>
              <a:t>Przez </a:t>
            </a:r>
            <a:r>
              <a:rPr lang="pl-PL" dirty="0"/>
              <a:t>wiele lat pacjentkę leczono preparatami żelaza z powodu niedokrwistości. Pomimo przeprowadzenia diagnostyki ginekologicznej, próby leczenia hormonalnego oraz kilkakrotnie wykonywanego łyżeczkowania jamy macicy przyczyna krwotocznych miesiączek nie została ustalona. Ostatecznie, z uwagi na obniżoną jakość życia z powodu obfitych miesiączek oraz nawracających objawów niedokrwistości, pacjentce zaproponowano wycięcie macicy; operację tę wykonano, gdy miała 49 lat</a:t>
            </a:r>
            <a:r>
              <a:rPr lang="pl-PL" dirty="0" smtClean="0"/>
              <a:t>. </a:t>
            </a:r>
            <a:r>
              <a:rPr lang="pl-PL" dirty="0"/>
              <a:t>W czasie operacji krwawienie było nadmierne, dobę po zabiegu konieczne było wykonanie reoperacji z powodu krwotoku, w okresie pooperacyjnym podano łącznie 6 j. koncentratu krwinek czerwonych (</a:t>
            </a:r>
            <a:r>
              <a:rPr lang="pl-PL" dirty="0" err="1"/>
              <a:t>KKCz</a:t>
            </a:r>
            <a:r>
              <a:rPr lang="pl-PL" dirty="0" smtClean="0"/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8426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Lekarz rodzinny kilka lat wcześniej, podczas rutynowej kontroli w trakcie leczenia niedokrwistości, wykonał u pacjentki badania podstawowe układu krzepnięcia i uzyskał wyniki prawidłowe (płytki 280 000/µl; APTT 27 s [norma 26–36], PT 11 s [norma 8,5–12,7], aktywność fibrynogenu 3,2 g/l [norma 1,8–3,5]). Wyniki tych samych badań wykonanych przed </a:t>
            </a:r>
            <a:r>
              <a:rPr lang="pl-PL" dirty="0" err="1"/>
              <a:t>histerektomią</a:t>
            </a:r>
            <a:r>
              <a:rPr lang="pl-PL" dirty="0"/>
              <a:t> również były prawidłowe.</a:t>
            </a:r>
          </a:p>
        </p:txBody>
      </p:sp>
    </p:spTree>
    <p:extLst>
      <p:ext uri="{BB962C8B-B14F-4D97-AF65-F5344CB8AC3E}">
        <p14:creationId xmlns:p14="http://schemas.microsoft.com/office/powerpoint/2010/main" xmlns="" val="7280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Jaką przyczynę krwawień można podejrzewać u pacjentki? </a:t>
            </a:r>
          </a:p>
          <a:p>
            <a:r>
              <a:rPr lang="pl-PL" dirty="0"/>
              <a:t>A. zaburzenia hemostazy w przebiegu uszkodzenia wątroby wskutek wirusowego zapalenia wątroby typu C </a:t>
            </a:r>
          </a:p>
          <a:p>
            <a:r>
              <a:rPr lang="pl-PL" dirty="0"/>
              <a:t>B. nabytą hemofilię </a:t>
            </a:r>
          </a:p>
          <a:p>
            <a:r>
              <a:rPr lang="pl-PL" dirty="0"/>
              <a:t>C. nabytą skazę krwotoczną o typie naczyniowym </a:t>
            </a:r>
          </a:p>
          <a:p>
            <a:r>
              <a:rPr lang="pl-PL" dirty="0"/>
              <a:t>D. skazę krwotoczną uwarunkowaną genetycznie (wrodzoną)</a:t>
            </a:r>
          </a:p>
        </p:txBody>
      </p:sp>
    </p:spTree>
    <p:extLst>
      <p:ext uri="{BB962C8B-B14F-4D97-AF65-F5344CB8AC3E}">
        <p14:creationId xmlns:p14="http://schemas.microsoft.com/office/powerpoint/2010/main" xmlns="" val="6282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34834894"/>
              </p:ext>
            </p:extLst>
          </p:nvPr>
        </p:nvGraphicFramePr>
        <p:xfrm>
          <a:off x="1259632" y="1600196"/>
          <a:ext cx="6102345" cy="4997155"/>
        </p:xfrm>
        <a:graphic>
          <a:graphicData uri="http://schemas.openxmlformats.org/drawingml/2006/table">
            <a:tbl>
              <a:tblPr/>
              <a:tblGrid>
                <a:gridCol w="20341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41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41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3817">
                <a:tc gridSpan="3">
                  <a:txBody>
                    <a:bodyPr/>
                    <a:lstStyle/>
                    <a:p>
                      <a:pPr algn="l"/>
                      <a:r>
                        <a:rPr lang="pl-PL" sz="1200">
                          <a:solidFill>
                            <a:srgbClr val="FFFFFF"/>
                          </a:solidFill>
                          <a:effectLst/>
                        </a:rPr>
                        <a:t>Tabela 1</a:t>
                      </a:r>
                    </a:p>
                  </a:txBody>
                  <a:tcPr marL="61999" marR="61999" marT="31000" marB="31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2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 b="1">
                          <a:effectLst/>
                        </a:rPr>
                        <a:t>Badanie laboratoryjne</a:t>
                      </a:r>
                      <a:endParaRPr lang="pl-PL" sz="1200">
                        <a:effectLst/>
                      </a:endParaRP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 b="1">
                          <a:effectLst/>
                        </a:rPr>
                        <a:t>Wynik</a:t>
                      </a:r>
                      <a:endParaRPr lang="pl-PL" sz="1200">
                        <a:effectLst/>
                      </a:endParaRP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 b="1">
                          <a:effectLst/>
                        </a:rPr>
                        <a:t>Zakres wartości prawidłowych</a:t>
                      </a:r>
                      <a:endParaRPr lang="pl-PL" sz="1200">
                        <a:effectLst/>
                      </a:endParaRP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stężenie hemoglobiny (g/dl)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10,5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12–18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średnia objętość krwinki czerwonej (fl)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73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80–100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817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hematokryt (%)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34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37–52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817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liczba płytek krwi (/µl)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248 000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150–450 000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3817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stężenie ferrytyny (µg/l)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13–400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3817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APTT (s)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30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25–33,5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3817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PT (s)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9,8–12,1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aktywność fibrynogenu (g/l)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3,5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1,8–3,6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aktywność vWF (kofaktora ristocetyny; %)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55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50–150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aktywność czynnika VIII krzepnięcia (%)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110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50–150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aktywność czynnika XI krzepnięcia (%)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98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 dirty="0">
                          <a:effectLst/>
                        </a:rPr>
                        <a:t>50–150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029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Ponownie incydent krwawienia u stomatologa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655302" y="1600200"/>
          <a:ext cx="7833396" cy="4525962"/>
        </p:xfrm>
        <a:graphic>
          <a:graphicData uri="http://schemas.openxmlformats.org/drawingml/2006/table">
            <a:tbl>
              <a:tblPr/>
              <a:tblGrid>
                <a:gridCol w="2611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11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11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8151">
                <a:tc gridSpan="3">
                  <a:txBody>
                    <a:bodyPr/>
                    <a:lstStyle/>
                    <a:p>
                      <a:pPr algn="l"/>
                      <a:r>
                        <a:rPr lang="pl-PL" sz="1700" dirty="0">
                          <a:solidFill>
                            <a:srgbClr val="FFFFFF"/>
                          </a:solidFill>
                          <a:effectLst/>
                        </a:rPr>
                        <a:t>Tabela 2</a:t>
                      </a:r>
                    </a:p>
                  </a:txBody>
                  <a:tcPr marL="87038" marR="87038" marT="43519" marB="43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2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264"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Badanie laboratoryjne</a:t>
                      </a:r>
                      <a:endParaRPr lang="pl-PL" sz="1700">
                        <a:effectLst/>
                      </a:endParaRP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Wynik</a:t>
                      </a:r>
                      <a:endParaRPr lang="pl-PL" sz="1700">
                        <a:effectLst/>
                      </a:endParaRP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Zakres wartości prawidłowych</a:t>
                      </a:r>
                      <a:endParaRPr lang="pl-PL" sz="1700">
                        <a:effectLst/>
                      </a:endParaRP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9264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aktywność vWF (kofaktora ristocetyny) – VWF:RCo (%)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39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264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stężenie (antygen) vWF – VWF:Ag (%)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42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9264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aktywność czynnika VIII krzepnięcia (%)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80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VWF:RCo/VWF:Ag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0,9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 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92604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agregacja płytek pod wpływem kwasu arachidonowego, ADP, adrenaliny, kolagenu i ristocetyny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dirty="0">
                          <a:effectLst/>
                        </a:rPr>
                        <a:t>prawidłowa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dirty="0">
                          <a:effectLst/>
                        </a:rPr>
                        <a:t> 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99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/>
              <a:t>Zaplanowano wykonanie testu z </a:t>
            </a:r>
            <a:r>
              <a:rPr lang="pl-PL" sz="1800" dirty="0" err="1"/>
              <a:t>desmopresyną</a:t>
            </a:r>
            <a:r>
              <a:rPr lang="pl-PL" sz="1800" dirty="0"/>
              <a:t> w dawce 0,3 µg/kg </a:t>
            </a:r>
            <a:r>
              <a:rPr lang="pl-PL" sz="1800" dirty="0" err="1"/>
              <a:t>i.v</a:t>
            </a:r>
            <a:r>
              <a:rPr lang="pl-PL" sz="1800" dirty="0"/>
              <a:t>. w celu oceny odpowiedzi na lek i ustalenia sposobu postępowania na </a:t>
            </a:r>
            <a:r>
              <a:rPr lang="pl-PL" sz="2000" dirty="0"/>
              <a:t>wypadek poważnych krwawień lub zabiegów </a:t>
            </a:r>
            <a:r>
              <a:rPr lang="pl-PL" sz="2000" dirty="0" smtClean="0"/>
              <a:t>operacyjnych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578504" y="1600200"/>
          <a:ext cx="7986992" cy="4525964"/>
        </p:xfrm>
        <a:graphic>
          <a:graphicData uri="http://schemas.openxmlformats.org/drawingml/2006/table">
            <a:tbl>
              <a:tblPr/>
              <a:tblGrid>
                <a:gridCol w="1996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67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967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967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4977">
                <a:tc gridSpan="4">
                  <a:txBody>
                    <a:bodyPr/>
                    <a:lstStyle/>
                    <a:p>
                      <a:pPr algn="l"/>
                      <a:r>
                        <a:rPr lang="pl-PL" sz="1700">
                          <a:solidFill>
                            <a:srgbClr val="FFFFFF"/>
                          </a:solidFill>
                          <a:effectLst/>
                        </a:rPr>
                        <a:t>Tabela 3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2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7444"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Badanie laboratoryjne</a:t>
                      </a:r>
                      <a:endParaRPr lang="pl-PL" sz="1700">
                        <a:effectLst/>
                      </a:endParaRP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Wynik (przed podaniem desmopresyny)</a:t>
                      </a:r>
                      <a:endParaRPr lang="pl-PL" sz="1700">
                        <a:effectLst/>
                      </a:endParaRP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Wynik (40 min po podaniu 20 µg desmopresyny </a:t>
                      </a:r>
                      <a:r>
                        <a:rPr lang="pl-PL" sz="1700" b="1" i="1">
                          <a:effectLst/>
                        </a:rPr>
                        <a:t>i.v.</a:t>
                      </a:r>
                      <a:r>
                        <a:rPr lang="pl-PL" sz="1700" b="1">
                          <a:effectLst/>
                        </a:rPr>
                        <a:t>)</a:t>
                      </a:r>
                      <a:endParaRPr lang="pl-PL" sz="1700">
                        <a:effectLst/>
                      </a:endParaRP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Zakres wartości prawidłowych</a:t>
                      </a:r>
                      <a:endParaRPr lang="pl-PL" sz="1700">
                        <a:effectLst/>
                      </a:endParaRP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7444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aktywność vWF (kofaktora ristocetyny; %)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35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138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1211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stężenie (antygen) vWF (%)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38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159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1211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aktywność czynnika VIII krzepnięcia (%)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95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205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53677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agregacja płytek pod wpływem 0,5 µg/ml ristocetyny (test LD-RIPA; %)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3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 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dirty="0">
                          <a:effectLst/>
                        </a:rPr>
                        <a:t>&lt;30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35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Choroba von </a:t>
            </a:r>
            <a:r>
              <a:rPr lang="pl-PL" dirty="0" err="1" smtClean="0"/>
              <a:t>Willebranda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Na podstawie uzyskanych wyników badań oraz obrazu klinicznego ustalono u pacjentki rozpoznanie łagodnej postaci choroby von </a:t>
            </a:r>
            <a:r>
              <a:rPr lang="pl-PL" dirty="0" err="1" smtClean="0"/>
              <a:t>Willebranda</a:t>
            </a:r>
            <a:r>
              <a:rPr lang="pl-PL" dirty="0" smtClean="0"/>
              <a:t>.</a:t>
            </a:r>
          </a:p>
          <a:p>
            <a:r>
              <a:rPr lang="pl-PL" dirty="0"/>
              <a:t>W zależności od rodzaju mutacji genetycznej wyróżnia się następujące postacie choroby von </a:t>
            </a:r>
            <a:r>
              <a:rPr lang="pl-PL" dirty="0" err="1"/>
              <a:t>Willebranda</a:t>
            </a:r>
            <a:r>
              <a:rPr lang="pl-PL" dirty="0"/>
              <a:t>:</a:t>
            </a:r>
          </a:p>
          <a:p>
            <a:r>
              <a:rPr lang="pl-PL" dirty="0" smtClean="0"/>
              <a:t>typ </a:t>
            </a:r>
            <a:r>
              <a:rPr lang="pl-PL" dirty="0"/>
              <a:t>1 – najczęściej spotykana (do 75% wszystkich przypadków, dotyczy chorych z niewielkim niedoborem czynnika von </a:t>
            </a:r>
            <a:r>
              <a:rPr lang="pl-PL" dirty="0" err="1"/>
              <a:t>Willebranda</a:t>
            </a:r>
            <a:r>
              <a:rPr lang="pl-PL" dirty="0"/>
              <a:t>),</a:t>
            </a:r>
          </a:p>
          <a:p>
            <a:r>
              <a:rPr lang="pl-PL" dirty="0"/>
              <a:t>typ 2 – wraz z podtypami A, B, M, N,</a:t>
            </a:r>
          </a:p>
          <a:p>
            <a:r>
              <a:rPr lang="pl-PL" dirty="0"/>
              <a:t>typ 3 – przebiegająca z nasilonymi </a:t>
            </a:r>
            <a:r>
              <a:rPr lang="pl-PL" dirty="0" smtClean="0"/>
              <a:t>krwawieniami</a:t>
            </a:r>
          </a:p>
          <a:p>
            <a:pPr marL="0" indent="0">
              <a:buNone/>
            </a:pPr>
            <a:r>
              <a:rPr lang="pl-PL" dirty="0" smtClean="0"/>
              <a:t>W </a:t>
            </a:r>
            <a:r>
              <a:rPr lang="pl-PL" dirty="0"/>
              <a:t>organizmie czynnik von </a:t>
            </a:r>
            <a:r>
              <a:rPr lang="pl-PL" dirty="0" err="1"/>
              <a:t>Willebranda</a:t>
            </a:r>
            <a:r>
              <a:rPr lang="pl-PL" dirty="0"/>
              <a:t> (</a:t>
            </a:r>
            <a:r>
              <a:rPr lang="pl-PL" dirty="0" err="1"/>
              <a:t>vWF</a:t>
            </a:r>
            <a:r>
              <a:rPr lang="pl-PL" dirty="0"/>
              <a:t>)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produkowany </a:t>
            </a:r>
            <a:r>
              <a:rPr lang="pl-PL" dirty="0"/>
              <a:t>jest przez komórki śródbłonka i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Megakariocyty.</a:t>
            </a:r>
          </a:p>
          <a:p>
            <a:pPr marL="0" indent="0">
              <a:buNone/>
            </a:pPr>
            <a:r>
              <a:rPr lang="pl-PL" dirty="0" smtClean="0"/>
              <a:t>Umożliwia przyleganie płytek do naczynia i </a:t>
            </a:r>
          </a:p>
          <a:p>
            <a:pPr marL="0" indent="0">
              <a:buNone/>
            </a:pPr>
            <a:r>
              <a:rPr lang="pl-PL" dirty="0" smtClean="0"/>
              <a:t>odpowiada za </a:t>
            </a:r>
            <a:r>
              <a:rPr lang="pl-PL" dirty="0"/>
              <a:t>ochronę czynnika krzepnięcia </a:t>
            </a:r>
            <a:r>
              <a:rPr lang="pl-PL" dirty="0" smtClean="0"/>
              <a:t>VIII</a:t>
            </a:r>
          </a:p>
          <a:p>
            <a:pPr marL="0" indent="0">
              <a:buNone/>
            </a:pPr>
            <a:r>
              <a:rPr lang="pl-PL" dirty="0" smtClean="0"/>
              <a:t>(</a:t>
            </a:r>
            <a:r>
              <a:rPr lang="pl-PL" dirty="0" err="1" smtClean="0"/>
              <a:t>komplex</a:t>
            </a:r>
            <a:r>
              <a:rPr lang="pl-PL" dirty="0" smtClean="0"/>
              <a:t> </a:t>
            </a:r>
            <a:r>
              <a:rPr lang="pl-PL" dirty="0" err="1" smtClean="0"/>
              <a:t>VIII:vWF</a:t>
            </a:r>
            <a:r>
              <a:rPr lang="pl-PL" dirty="0" smtClean="0"/>
              <a:t>)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4678363"/>
            <a:ext cx="1905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9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Pacjent </a:t>
            </a:r>
            <a:r>
              <a:rPr lang="pl-PL" dirty="0"/>
              <a:t>65-letni, obciążony nadciśnieniem tętniczym, został przyjęty po raz pierwszy do Kliniki </a:t>
            </a:r>
            <a:r>
              <a:rPr lang="pl-PL" dirty="0" smtClean="0"/>
              <a:t>Hematologii </a:t>
            </a:r>
            <a:r>
              <a:rPr lang="pl-PL" dirty="0"/>
              <a:t>z powodu występujących od kilku miesięcy licznych nawracających, rozległych wylewów krwawych skóry i błon śluzowych jamy ustnej oraz guza tkanek miękkich szyi po stronie lewej niezwiązanego z przebytym urazem. </a:t>
            </a:r>
          </a:p>
        </p:txBody>
      </p:sp>
    </p:spTree>
    <p:extLst>
      <p:ext uri="{BB962C8B-B14F-4D97-AF65-F5344CB8AC3E}">
        <p14:creationId xmlns:p14="http://schemas.microsoft.com/office/powerpoint/2010/main" xmlns="" val="21128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pl-PL" sz="2200" dirty="0">
                <a:solidFill>
                  <a:prstClr val="black"/>
                </a:solidFill>
                <a:ea typeface="+mn-ea"/>
                <a:cs typeface="+mn-cs"/>
              </a:rPr>
              <a:t>W wykonanych badaniach układu krzepnięcia i morfologii krwi stwierdzono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200" dirty="0" smtClean="0">
                <a:solidFill>
                  <a:prstClr val="black"/>
                </a:solidFill>
              </a:rPr>
              <a:t>płytki </a:t>
            </a:r>
            <a:r>
              <a:rPr lang="pl-PL" sz="2200" dirty="0">
                <a:solidFill>
                  <a:prstClr val="black"/>
                </a:solidFill>
              </a:rPr>
              <a:t>krwi – 333 G/l (zakres: 130-400 G/l), </a:t>
            </a:r>
            <a:endParaRPr lang="pl-PL" sz="2200" dirty="0" smtClean="0">
              <a:solidFill>
                <a:prstClr val="black"/>
              </a:solidFill>
            </a:endParaRPr>
          </a:p>
          <a:p>
            <a:r>
              <a:rPr lang="pl-PL" sz="2200" dirty="0" smtClean="0">
                <a:solidFill>
                  <a:prstClr val="black"/>
                </a:solidFill>
              </a:rPr>
              <a:t>niedokrwistość </a:t>
            </a:r>
            <a:r>
              <a:rPr lang="pl-PL" sz="2200" dirty="0" err="1">
                <a:solidFill>
                  <a:prstClr val="black"/>
                </a:solidFill>
              </a:rPr>
              <a:t>normocytarną</a:t>
            </a:r>
            <a:r>
              <a:rPr lang="pl-PL" sz="2200" dirty="0">
                <a:solidFill>
                  <a:prstClr val="black"/>
                </a:solidFill>
              </a:rPr>
              <a:t>–11 g/dl (zakres: 14-18 g/dl), prawidłową leukocytozę, </a:t>
            </a:r>
            <a:endParaRPr lang="pl-PL" sz="2200" dirty="0" smtClean="0">
              <a:solidFill>
                <a:prstClr val="black"/>
              </a:solidFill>
            </a:endParaRPr>
          </a:p>
          <a:p>
            <a:r>
              <a:rPr lang="pl-PL" sz="2200" dirty="0" smtClean="0">
                <a:solidFill>
                  <a:prstClr val="black"/>
                </a:solidFill>
              </a:rPr>
              <a:t>izolowane </a:t>
            </a:r>
            <a:r>
              <a:rPr lang="pl-PL" sz="2200" dirty="0">
                <a:solidFill>
                  <a:prstClr val="black"/>
                </a:solidFill>
              </a:rPr>
              <a:t>wydłużenie czasu częściowej tromboplastyny po aktywacji (</a:t>
            </a:r>
            <a:r>
              <a:rPr lang="pl-PL" sz="2200" dirty="0" err="1">
                <a:solidFill>
                  <a:prstClr val="black"/>
                </a:solidFill>
              </a:rPr>
              <a:t>aPTT</a:t>
            </a:r>
            <a:r>
              <a:rPr lang="pl-PL" sz="2200" dirty="0">
                <a:solidFill>
                  <a:prstClr val="black"/>
                </a:solidFill>
              </a:rPr>
              <a:t>, </a:t>
            </a:r>
            <a:r>
              <a:rPr lang="pl-PL" sz="2200" dirty="0" err="1">
                <a:solidFill>
                  <a:prstClr val="black"/>
                </a:solidFill>
              </a:rPr>
              <a:t>activated</a:t>
            </a:r>
            <a:r>
              <a:rPr lang="pl-PL" sz="2200" dirty="0">
                <a:solidFill>
                  <a:prstClr val="black"/>
                </a:solidFill>
              </a:rPr>
              <a:t> </a:t>
            </a:r>
            <a:r>
              <a:rPr lang="pl-PL" sz="2200" dirty="0" err="1">
                <a:solidFill>
                  <a:prstClr val="black"/>
                </a:solidFill>
              </a:rPr>
              <a:t>partial</a:t>
            </a:r>
            <a:r>
              <a:rPr lang="pl-PL" sz="2200" dirty="0">
                <a:solidFill>
                  <a:prstClr val="black"/>
                </a:solidFill>
              </a:rPr>
              <a:t> </a:t>
            </a:r>
            <a:r>
              <a:rPr lang="pl-PL" sz="2200" dirty="0" err="1">
                <a:solidFill>
                  <a:prstClr val="black"/>
                </a:solidFill>
              </a:rPr>
              <a:t>thromboplastin</a:t>
            </a:r>
            <a:r>
              <a:rPr lang="pl-PL" sz="2200" dirty="0">
                <a:solidFill>
                  <a:prstClr val="black"/>
                </a:solidFill>
              </a:rPr>
              <a:t> </a:t>
            </a:r>
            <a:r>
              <a:rPr lang="pl-PL" sz="2200" dirty="0" err="1">
                <a:solidFill>
                  <a:prstClr val="black"/>
                </a:solidFill>
              </a:rPr>
              <a:t>time</a:t>
            </a:r>
            <a:r>
              <a:rPr lang="pl-PL" sz="2200" dirty="0">
                <a:solidFill>
                  <a:prstClr val="black"/>
                </a:solidFill>
              </a:rPr>
              <a:t>) – 93 s (zakres: 26-37 s) </a:t>
            </a:r>
            <a:endParaRPr lang="pl-PL" sz="2200" dirty="0" smtClean="0">
              <a:solidFill>
                <a:prstClr val="black"/>
              </a:solidFill>
            </a:endParaRPr>
          </a:p>
          <a:p>
            <a:r>
              <a:rPr lang="pl-PL" sz="2200" dirty="0" smtClean="0">
                <a:solidFill>
                  <a:prstClr val="black"/>
                </a:solidFill>
              </a:rPr>
              <a:t>Pozostałe </a:t>
            </a:r>
            <a:r>
              <a:rPr lang="pl-PL" sz="2200" dirty="0">
                <a:solidFill>
                  <a:prstClr val="black"/>
                </a:solidFill>
              </a:rPr>
              <a:t>parametry układu krzepnięcia mieściły się w zakresie wartości referencyjnych: PT –10 s (zakres: 10-15 s), </a:t>
            </a:r>
            <a:r>
              <a:rPr lang="pl-PL" sz="2200" dirty="0" smtClean="0">
                <a:solidFill>
                  <a:prstClr val="black"/>
                </a:solidFill>
              </a:rPr>
              <a:t>INR-1,03 </a:t>
            </a:r>
            <a:r>
              <a:rPr lang="pl-PL" sz="2200" dirty="0">
                <a:solidFill>
                  <a:prstClr val="black"/>
                </a:solidFill>
              </a:rPr>
              <a:t>fibrynogen – 4,2 g/l (zakres: 1,8-3,5 </a:t>
            </a:r>
            <a:r>
              <a:rPr lang="pl-PL" sz="2200" dirty="0" err="1">
                <a:solidFill>
                  <a:prstClr val="black"/>
                </a:solidFill>
              </a:rPr>
              <a:t>gA</a:t>
            </a:r>
            <a:r>
              <a:rPr lang="pl-PL" sz="2200" dirty="0">
                <a:solidFill>
                  <a:prstClr val="black"/>
                </a:solidFill>
              </a:rPr>
              <a:t>). </a:t>
            </a:r>
            <a:endParaRPr lang="pl-PL" sz="2200" dirty="0" smtClean="0">
              <a:solidFill>
                <a:prstClr val="black"/>
              </a:solidFill>
            </a:endParaRPr>
          </a:p>
          <a:p>
            <a:r>
              <a:rPr lang="pl-PL" sz="2200" dirty="0" smtClean="0">
                <a:solidFill>
                  <a:prstClr val="black"/>
                </a:solidFill>
              </a:rPr>
              <a:t>Przeprowadzono </a:t>
            </a:r>
            <a:r>
              <a:rPr lang="pl-PL" sz="2200" dirty="0">
                <a:solidFill>
                  <a:prstClr val="black"/>
                </a:solidFill>
              </a:rPr>
              <a:t>test korekcji </a:t>
            </a:r>
            <a:r>
              <a:rPr lang="pl-PL" sz="2200" dirty="0" err="1">
                <a:solidFill>
                  <a:prstClr val="black"/>
                </a:solidFill>
              </a:rPr>
              <a:t>aPTT</a:t>
            </a:r>
            <a:r>
              <a:rPr lang="pl-PL" sz="2200" dirty="0">
                <a:solidFill>
                  <a:prstClr val="black"/>
                </a:solidFill>
              </a:rPr>
              <a:t>, który dal wynik ujemny. </a:t>
            </a:r>
            <a:endParaRPr lang="pl-PL" sz="2200" dirty="0" smtClean="0">
              <a:solidFill>
                <a:prstClr val="black"/>
              </a:solidFill>
            </a:endParaRPr>
          </a:p>
          <a:p>
            <a:r>
              <a:rPr lang="pl-PL" sz="2200" dirty="0" smtClean="0">
                <a:solidFill>
                  <a:prstClr val="black"/>
                </a:solidFill>
              </a:rPr>
              <a:t>W </a:t>
            </a:r>
            <a:r>
              <a:rPr lang="pl-PL" sz="2200" dirty="0">
                <a:solidFill>
                  <a:prstClr val="black"/>
                </a:solidFill>
              </a:rPr>
              <a:t>badaniu ultrasonograficznym (USG) szyi uwidoczniono krwiak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808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Komórki </a:t>
            </a:r>
            <a:r>
              <a:rPr lang="pl-PL" dirty="0" err="1"/>
              <a:t>hematopoetyczne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07866"/>
            <a:ext cx="8115062" cy="543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96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Dwukrotnie wykonano badania potwierdzające rozpoznanie. Poziom czynnika VIII pozostawał nieoznaczalny, poniżej 0,25% (zakres: 70-150%), stwierdzono też obecność przeciwciał skierowanych przeciwko czynnikowi VIII w wysokim mianie powyżej 1000 </a:t>
            </a:r>
            <a:r>
              <a:rPr lang="pl-PL" dirty="0" err="1"/>
              <a:t>jB</a:t>
            </a:r>
            <a:r>
              <a:rPr lang="pl-PL" dirty="0"/>
              <a:t>. (nie dokonano dalszych rozcieńczeń</a:t>
            </a:r>
            <a:r>
              <a:rPr lang="pl-PL" dirty="0" smtClean="0"/>
              <a:t>).</a:t>
            </a:r>
          </a:p>
          <a:p>
            <a:r>
              <a:rPr lang="pl-PL" dirty="0" smtClean="0"/>
              <a:t>Wykluczono </a:t>
            </a:r>
            <a:r>
              <a:rPr lang="pl-PL" dirty="0"/>
              <a:t>chorobę nowotworową. </a:t>
            </a:r>
            <a:endParaRPr lang="pl-PL" dirty="0" smtClean="0"/>
          </a:p>
          <a:p>
            <a:r>
              <a:rPr lang="pl-PL" dirty="0" smtClean="0"/>
              <a:t>Nie </a:t>
            </a:r>
            <a:r>
              <a:rPr lang="pl-PL" dirty="0"/>
              <a:t>stwierdzono również towarzyszących chorób autoimmunologicznych ani zapalnych. </a:t>
            </a:r>
            <a:endParaRPr lang="pl-PL" dirty="0" smtClean="0"/>
          </a:p>
          <a:p>
            <a:r>
              <a:rPr lang="pl-PL" dirty="0" smtClean="0"/>
              <a:t>Przez </a:t>
            </a:r>
            <a:r>
              <a:rPr lang="pl-PL" dirty="0"/>
              <a:t>cały okres hospitalizacji mimo miernie nasilonej skazy krwotocznej występowała niedokrwistość </a:t>
            </a:r>
            <a:r>
              <a:rPr lang="pl-PL" dirty="0" err="1"/>
              <a:t>normocytarna</a:t>
            </a:r>
            <a:r>
              <a:rPr lang="pl-PL" dirty="0"/>
              <a:t>, bez </a:t>
            </a:r>
            <a:r>
              <a:rPr lang="pl-PL" dirty="0" err="1"/>
              <a:t>sideropenii</a:t>
            </a:r>
            <a:r>
              <a:rPr lang="pl-PL" dirty="0"/>
              <a:t> czy niedoboru witaminy B12 i kwasu foliowego</a:t>
            </a:r>
            <a:r>
              <a:rPr lang="pl-PL" dirty="0" smtClean="0"/>
              <a:t>.</a:t>
            </a:r>
          </a:p>
          <a:p>
            <a:r>
              <a:rPr lang="pl-PL" dirty="0" smtClean="0"/>
              <a:t> </a:t>
            </a:r>
            <a:r>
              <a:rPr lang="pl-PL" dirty="0"/>
              <a:t>Wykonano biopsję szpiku kostnego, ale nie stwierdzono istotnych odchyleń w mielogramie. </a:t>
            </a:r>
            <a:endParaRPr lang="pl-PL" dirty="0" smtClean="0"/>
          </a:p>
          <a:p>
            <a:r>
              <a:rPr lang="pl-PL" dirty="0" smtClean="0"/>
              <a:t>Rozpoznano </a:t>
            </a:r>
            <a:r>
              <a:rPr lang="pl-PL" dirty="0"/>
              <a:t>pierwotną nabytą hemofilię A.</a:t>
            </a:r>
          </a:p>
        </p:txBody>
      </p:sp>
    </p:spTree>
    <p:extLst>
      <p:ext uri="{BB962C8B-B14F-4D97-AF65-F5344CB8AC3E}">
        <p14:creationId xmlns:p14="http://schemas.microsoft.com/office/powerpoint/2010/main" xmlns="" val="289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Podczas procesu diagnostycznego prowadzono terapię hamującą krwawienia: przez pierwsze 3 dni stosowano rekombinowany koncentrat aktywowanego czynnika VII (</a:t>
            </a:r>
            <a:r>
              <a:rPr lang="pl-PL" dirty="0" err="1"/>
              <a:t>rFVIIa</a:t>
            </a:r>
            <a:r>
              <a:rPr lang="pl-PL" dirty="0"/>
              <a:t>, </a:t>
            </a:r>
            <a:r>
              <a:rPr lang="pl-PL" dirty="0" err="1"/>
              <a:t>recombinant</a:t>
            </a:r>
            <a:r>
              <a:rPr lang="pl-PL" dirty="0"/>
              <a:t> </a:t>
            </a:r>
            <a:r>
              <a:rPr lang="pl-PL" dirty="0" err="1"/>
              <a:t>activated</a:t>
            </a:r>
            <a:r>
              <a:rPr lang="pl-PL" dirty="0"/>
              <a:t> </a:t>
            </a:r>
            <a:r>
              <a:rPr lang="pl-PL" dirty="0" err="1"/>
              <a:t>factor</a:t>
            </a:r>
            <a:r>
              <a:rPr lang="pl-PL" dirty="0"/>
              <a:t> VII) w dawce 270 </a:t>
            </a:r>
            <a:r>
              <a:rPr lang="pl-PL" dirty="0" err="1"/>
              <a:t>μg</a:t>
            </a:r>
            <a:r>
              <a:rPr lang="pl-PL" dirty="0"/>
              <a:t>/kg mc./</a:t>
            </a:r>
            <a:r>
              <a:rPr lang="pl-PL" dirty="0" smtClean="0"/>
              <a:t>dobę</a:t>
            </a:r>
          </a:p>
          <a:p>
            <a:r>
              <a:rPr lang="pl-PL" dirty="0" smtClean="0"/>
              <a:t>Przez </a:t>
            </a:r>
            <a:r>
              <a:rPr lang="pl-PL" dirty="0"/>
              <a:t>tydzień kontynuowano leczenie koncentratem aktywowanych czynników krzepnięcia zespołu protrombiny (</a:t>
            </a:r>
            <a:r>
              <a:rPr lang="pl-PL" dirty="0" err="1"/>
              <a:t>aPCC</a:t>
            </a:r>
            <a:r>
              <a:rPr lang="pl-PL" dirty="0"/>
              <a:t>, </a:t>
            </a:r>
            <a:r>
              <a:rPr lang="pl-PL" dirty="0" err="1"/>
              <a:t>activated</a:t>
            </a:r>
            <a:r>
              <a:rPr lang="pl-PL" dirty="0"/>
              <a:t> </a:t>
            </a:r>
            <a:r>
              <a:rPr lang="pl-PL" dirty="0" err="1"/>
              <a:t>prothrombin</a:t>
            </a:r>
            <a:r>
              <a:rPr lang="pl-PL" dirty="0"/>
              <a:t> </a:t>
            </a:r>
            <a:r>
              <a:rPr lang="pl-PL" dirty="0" err="1"/>
              <a:t>complex</a:t>
            </a:r>
            <a:r>
              <a:rPr lang="pl-PL" dirty="0"/>
              <a:t> </a:t>
            </a:r>
            <a:r>
              <a:rPr lang="pl-PL" dirty="0" err="1"/>
              <a:t>concentrate</a:t>
            </a:r>
            <a:r>
              <a:rPr lang="pl-PL" dirty="0"/>
              <a:t>) w dawce 150 </a:t>
            </a:r>
            <a:r>
              <a:rPr lang="pl-PL" dirty="0" err="1"/>
              <a:t>jm</a:t>
            </a:r>
            <a:r>
              <a:rPr lang="pl-PL" dirty="0"/>
              <a:t>./kg/dobę aż do ustąpienia skazy skórno-śluzówkowej i regresji krwiaka szyi. </a:t>
            </a:r>
            <a:endParaRPr lang="pl-PL" dirty="0" smtClean="0"/>
          </a:p>
          <a:p>
            <a:r>
              <a:rPr lang="pl-PL" dirty="0" smtClean="0"/>
              <a:t>Po </a:t>
            </a:r>
            <a:r>
              <a:rPr lang="pl-PL" dirty="0"/>
              <a:t>potwierdzeniu rozpoznania wdrożono również leczenie immunosupresyjne (</a:t>
            </a:r>
            <a:r>
              <a:rPr lang="pl-PL" dirty="0" err="1"/>
              <a:t>Prednison</a:t>
            </a:r>
            <a:r>
              <a:rPr lang="pl-PL" dirty="0"/>
              <a:t> 1 mg/kg doustnie), aby wyeliminować inhibitor czynnika VIII. </a:t>
            </a:r>
            <a:endParaRPr lang="pl-PL" dirty="0" smtClean="0"/>
          </a:p>
          <a:p>
            <a:r>
              <a:rPr lang="pl-PL" dirty="0" smtClean="0"/>
              <a:t>Uzyskano </a:t>
            </a:r>
            <a:r>
              <a:rPr lang="pl-PL" dirty="0"/>
              <a:t>redukcję miana inhibitora do wartości 840 </a:t>
            </a:r>
            <a:r>
              <a:rPr lang="pl-PL" dirty="0" err="1"/>
              <a:t>jB</a:t>
            </a:r>
            <a:r>
              <a:rPr lang="pl-PL" dirty="0"/>
              <a:t>./ml</a:t>
            </a:r>
            <a:r>
              <a:rPr lang="pl-PL" dirty="0" smtClean="0"/>
              <a:t>.</a:t>
            </a:r>
          </a:p>
          <a:p>
            <a:r>
              <a:rPr lang="pl-PL" dirty="0" smtClean="0"/>
              <a:t> </a:t>
            </a:r>
            <a:r>
              <a:rPr lang="pl-PL" dirty="0"/>
              <a:t>Chorego z poprawą wypisano do domu z zaleceniem kontynuacji leczenia immunosupresyjnego w warunkach ambulatoryjnych. </a:t>
            </a:r>
          </a:p>
        </p:txBody>
      </p:sp>
    </p:spTree>
    <p:extLst>
      <p:ext uri="{BB962C8B-B14F-4D97-AF65-F5344CB8AC3E}">
        <p14:creationId xmlns:p14="http://schemas.microsoft.com/office/powerpoint/2010/main" xmlns="" val="15462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Nabyta hemofilia może być chorobą idiopatyczną, pierwotną, której nie towarzyszy inny stan chorobowy. </a:t>
            </a:r>
            <a:endParaRPr lang="pl-PL" dirty="0" smtClean="0"/>
          </a:p>
          <a:p>
            <a:r>
              <a:rPr lang="pl-PL" dirty="0" smtClean="0"/>
              <a:t>NH </a:t>
            </a:r>
            <a:r>
              <a:rPr lang="pl-PL" dirty="0"/>
              <a:t>jest skazą krwotoczną, z którą współwystępuje inny proces, najczęściej autoimmunologiczny [toczeń układowy (</a:t>
            </a:r>
            <a:r>
              <a:rPr lang="pl-PL" dirty="0">
                <a:solidFill>
                  <a:srgbClr val="FF0000"/>
                </a:solidFill>
              </a:rPr>
              <a:t>SLE,</a:t>
            </a:r>
            <a:r>
              <a:rPr lang="pl-PL" dirty="0"/>
              <a:t> </a:t>
            </a:r>
            <a:r>
              <a:rPr lang="pl-PL" dirty="0" err="1" smtClean="0"/>
              <a:t>systemic</a:t>
            </a:r>
            <a:r>
              <a:rPr lang="pl-PL" dirty="0" smtClean="0"/>
              <a:t> </a:t>
            </a:r>
            <a:r>
              <a:rPr lang="pl-PL" dirty="0" err="1"/>
              <a:t>lupus</a:t>
            </a:r>
            <a:r>
              <a:rPr lang="pl-PL" dirty="0"/>
              <a:t> </a:t>
            </a:r>
            <a:r>
              <a:rPr lang="pl-PL" dirty="0" err="1"/>
              <a:t>erythematosus</a:t>
            </a:r>
            <a:r>
              <a:rPr lang="pl-PL" dirty="0"/>
              <a:t>), reumatoidalne zapalenie stawów (</a:t>
            </a:r>
            <a:r>
              <a:rPr lang="pl-PL" dirty="0">
                <a:solidFill>
                  <a:srgbClr val="FF0000"/>
                </a:solidFill>
              </a:rPr>
              <a:t>RZS</a:t>
            </a:r>
            <a:r>
              <a:rPr lang="pl-PL" dirty="0"/>
              <a:t>), zespól </a:t>
            </a:r>
            <a:r>
              <a:rPr lang="pl-PL" dirty="0" err="1"/>
              <a:t>Sjögrena</a:t>
            </a:r>
            <a:r>
              <a:rPr lang="pl-PL" dirty="0"/>
              <a:t>], nowotworowy [</a:t>
            </a:r>
            <a:r>
              <a:rPr lang="pl-PL" dirty="0">
                <a:solidFill>
                  <a:srgbClr val="FF0000"/>
                </a:solidFill>
              </a:rPr>
              <a:t>rak płuca, prostaty, </a:t>
            </a:r>
            <a:r>
              <a:rPr lang="pl-PL" dirty="0" err="1">
                <a:solidFill>
                  <a:srgbClr val="FF0000"/>
                </a:solidFill>
              </a:rPr>
              <a:t>chloniak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/>
              <a:t>nieziarniczy</a:t>
            </a:r>
            <a:r>
              <a:rPr lang="pl-PL" dirty="0"/>
              <a:t> (NHL, non-</a:t>
            </a:r>
            <a:r>
              <a:rPr lang="pl-PL" dirty="0" err="1"/>
              <a:t>Hodgkin</a:t>
            </a:r>
            <a:r>
              <a:rPr lang="pl-PL" dirty="0"/>
              <a:t> </a:t>
            </a:r>
            <a:r>
              <a:rPr lang="pl-PL" dirty="0" err="1"/>
              <a:t>lymphoma</a:t>
            </a:r>
            <a:r>
              <a:rPr lang="pl-PL" dirty="0"/>
              <a:t>), szpiczak mnogi (</a:t>
            </a:r>
            <a:r>
              <a:rPr lang="pl-PL" dirty="0">
                <a:solidFill>
                  <a:srgbClr val="FF0000"/>
                </a:solidFill>
              </a:rPr>
              <a:t>MM</a:t>
            </a:r>
            <a:r>
              <a:rPr lang="pl-PL" dirty="0"/>
              <a:t>, </a:t>
            </a:r>
            <a:r>
              <a:rPr lang="pl-PL" dirty="0" err="1"/>
              <a:t>myeloma</a:t>
            </a:r>
            <a:r>
              <a:rPr lang="pl-PL" dirty="0"/>
              <a:t> </a:t>
            </a:r>
            <a:r>
              <a:rPr lang="pl-PL" dirty="0" err="1"/>
              <a:t>multiplex</a:t>
            </a:r>
            <a:r>
              <a:rPr lang="pl-PL" dirty="0"/>
              <a:t>), nowotwory </a:t>
            </a:r>
            <a:r>
              <a:rPr lang="pl-PL" dirty="0" err="1"/>
              <a:t>mieloproliferacyjne</a:t>
            </a:r>
            <a:r>
              <a:rPr lang="pl-PL" dirty="0"/>
              <a:t> (MPN, </a:t>
            </a:r>
            <a:r>
              <a:rPr lang="pl-PL" dirty="0" err="1"/>
              <a:t>myeloproliferative</a:t>
            </a:r>
            <a:r>
              <a:rPr lang="pl-PL" dirty="0"/>
              <a:t> </a:t>
            </a:r>
            <a:r>
              <a:rPr lang="pl-PL" dirty="0" err="1"/>
              <a:t>neoplasms</a:t>
            </a:r>
            <a:r>
              <a:rPr lang="pl-PL" dirty="0"/>
              <a:t>)], związany z wcześniejszą farmakoterapią. Wtórną postać NH rozpoznaje się też u kobiet w ciąży oraz w pierwszych tygodniach połogu.</a:t>
            </a:r>
          </a:p>
        </p:txBody>
      </p:sp>
    </p:spTree>
    <p:extLst>
      <p:ext uri="{BB962C8B-B14F-4D97-AF65-F5344CB8AC3E}">
        <p14:creationId xmlns:p14="http://schemas.microsoft.com/office/powerpoint/2010/main" xmlns="" val="396727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Hemofilia nabyta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921" y="1459423"/>
            <a:ext cx="3771662" cy="24482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59423"/>
            <a:ext cx="3031778" cy="45559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21" y="4132181"/>
            <a:ext cx="3771662" cy="25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67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4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25144"/>
          </a:xfrm>
        </p:spPr>
        <p:txBody>
          <a:bodyPr/>
          <a:lstStyle/>
          <a:p>
            <a:r>
              <a:rPr lang="pl-PL" dirty="0" smtClean="0"/>
              <a:t>Mężczyzna 60-letni zgłosił się do lekarza skarżąc się na postępujące zmęczenie i duszność przy wysiłku, zauważył też bolesność i fioletowe zabarwienie palców kiedy pracował na zewnątrz w zimnie- objawy te ustępowały po wejściu do ogrzanego pomieszczenia</a:t>
            </a:r>
          </a:p>
          <a:p>
            <a:r>
              <a:rPr lang="pl-PL" dirty="0" smtClean="0"/>
              <a:t>Wątroba i śledziona pacjenta nie były powiększone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85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-243408"/>
            <a:ext cx="8856984" cy="1080120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50753234"/>
              </p:ext>
            </p:extLst>
          </p:nvPr>
        </p:nvGraphicFramePr>
        <p:xfrm>
          <a:off x="467544" y="116633"/>
          <a:ext cx="8229600" cy="6818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888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r>
                        <a:rPr lang="pl-PL" dirty="0" smtClean="0"/>
                        <a:t>parametr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wartość, jednostka zwyczajowa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przedział referencyjny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wartość, 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przedział referencyjny</a:t>
                      </a:r>
                    </a:p>
                    <a:p>
                      <a:r>
                        <a:rPr lang="pl-PL" sz="1600" dirty="0" smtClean="0"/>
                        <a:t>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WBC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43 x 10³/ul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4,0-10,0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43 x 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4-10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3999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Liczba neutrofilii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1,5 x 10³/ul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1,8-7,7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1,5x10⁹/l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1,8-7,7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Liczba limfocytów</a:t>
                      </a:r>
                    </a:p>
                    <a:p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41,5 x 10³/ul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1,0-4,8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41,5x10⁹/l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1,0-4,8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RBC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2,7 x 10⁶/ul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4,5-5,7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2,7 x 10₁₂/l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4,5-5,7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7,7  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14-17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4,8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8,7-10,5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23 %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40-50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0,23 l/l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0,40-0,50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Liczba płytek krwi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160 x10³/ul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140-400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160x10⁹/l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140-400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MCV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85,4 </a:t>
                      </a:r>
                      <a:r>
                        <a:rPr lang="pl-PL" dirty="0" err="1" smtClean="0"/>
                        <a:t>fl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80-98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Taka</a:t>
                      </a:r>
                      <a:r>
                        <a:rPr lang="pl-PL" baseline="0" dirty="0" smtClean="0"/>
                        <a:t>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Retikulocyty</a:t>
                      </a:r>
                      <a:r>
                        <a:rPr lang="pl-PL" dirty="0" smtClean="0"/>
                        <a:t> 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11 %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0,5-1,5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0,11 l/l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0,005-0,015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Bilirubina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baseline="0" dirty="0" err="1" smtClean="0"/>
                        <a:t>całk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3,2 mg/dl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0,2-1,3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54,7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3,4-22,2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Bilirubina </a:t>
                      </a:r>
                      <a:r>
                        <a:rPr lang="pl-PL" dirty="0" err="1" smtClean="0"/>
                        <a:t>pośr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2,0 mg/dl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&lt; 0,3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34,2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&lt; 5,1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LDH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394 U/I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110-210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6,7 </a:t>
                      </a:r>
                      <a:r>
                        <a:rPr lang="pl-PL" dirty="0" err="1" smtClean="0"/>
                        <a:t>ukat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1,9-3,6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haptoglobina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pl-PL" baseline="0" dirty="0" smtClean="0">
                          <a:solidFill>
                            <a:srgbClr val="FF0000"/>
                          </a:solidFill>
                        </a:rPr>
                        <a:t> 7 mg/dl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27-220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&lt; 0,07</a:t>
                      </a:r>
                      <a:r>
                        <a:rPr lang="pl-PL" baseline="0" dirty="0" smtClean="0"/>
                        <a:t> g/l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0,27-2,2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31256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268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pl-PL" dirty="0" smtClean="0"/>
              <a:t>Badania dodatkowe: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14543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 smtClean="0"/>
              <a:t>1. Rozmaz krwi obwodowej:</a:t>
            </a:r>
          </a:p>
          <a:p>
            <a:pPr>
              <a:buFontTx/>
              <a:buChar char="-"/>
            </a:pPr>
            <a:r>
              <a:rPr lang="pl-PL" dirty="0" smtClean="0"/>
              <a:t>Zwiększony % limfocytów</a:t>
            </a:r>
          </a:p>
          <a:p>
            <a:pPr>
              <a:buFontTx/>
              <a:buChar char="-"/>
            </a:pPr>
            <a:r>
              <a:rPr lang="pl-PL" dirty="0" smtClean="0"/>
              <a:t>Skupiska </a:t>
            </a:r>
            <a:r>
              <a:rPr lang="pl-PL" dirty="0" err="1" smtClean="0"/>
              <a:t>aglutynatów</a:t>
            </a:r>
            <a:r>
              <a:rPr lang="pl-PL" dirty="0" smtClean="0"/>
              <a:t> erytrocytów</a:t>
            </a:r>
          </a:p>
          <a:p>
            <a:pPr>
              <a:buFontTx/>
              <a:buChar char="-"/>
            </a:pPr>
            <a:r>
              <a:rPr lang="pl-PL" dirty="0" smtClean="0"/>
              <a:t>Obecne sferocyty, anizocytoza, poikilocytoza</a:t>
            </a:r>
          </a:p>
          <a:p>
            <a:pPr>
              <a:buFontTx/>
              <a:buChar char="-"/>
            </a:pPr>
            <a:r>
              <a:rPr lang="pl-PL" dirty="0" smtClean="0"/>
              <a:t>Wzmożona </a:t>
            </a:r>
            <a:r>
              <a:rPr lang="pl-PL" dirty="0" err="1" smtClean="0"/>
              <a:t>polichromatofilia</a:t>
            </a:r>
            <a:r>
              <a:rPr lang="pl-PL" dirty="0" smtClean="0"/>
              <a:t> erytrocytów</a:t>
            </a:r>
          </a:p>
          <a:p>
            <a:pPr marL="0" indent="0">
              <a:buNone/>
            </a:pPr>
            <a:r>
              <a:rPr lang="pl-PL" dirty="0" smtClean="0"/>
              <a:t>2. Wykonano oznaczenie grupy krwi </a:t>
            </a:r>
          </a:p>
          <a:p>
            <a:pPr>
              <a:buFontTx/>
              <a:buChar char="-"/>
            </a:pPr>
            <a:r>
              <a:rPr lang="pl-PL" dirty="0" smtClean="0"/>
              <a:t>Badanie krwinek własnych z surowicą pacjenta było dodatnie (</a:t>
            </a:r>
            <a:r>
              <a:rPr lang="pl-PL" dirty="0" err="1" smtClean="0"/>
              <a:t>autoaglutynacja</a:t>
            </a:r>
            <a:r>
              <a:rPr lang="pl-PL" dirty="0" smtClean="0"/>
              <a:t>), </a:t>
            </a:r>
          </a:p>
          <a:p>
            <a:pPr>
              <a:buFontTx/>
              <a:buChar char="-"/>
            </a:pPr>
            <a:r>
              <a:rPr lang="pl-PL" dirty="0" smtClean="0"/>
              <a:t>ujemne było badanie w kierunku przeciwciał odpornościowych </a:t>
            </a:r>
            <a:r>
              <a:rPr lang="pl-PL" dirty="0" err="1" smtClean="0"/>
              <a:t>IgG</a:t>
            </a:r>
            <a:r>
              <a:rPr lang="pl-PL" dirty="0" smtClean="0"/>
              <a:t>+ </a:t>
            </a:r>
            <a:r>
              <a:rPr lang="pl-PL" dirty="0" err="1" smtClean="0"/>
              <a:t>skł</a:t>
            </a:r>
            <a:r>
              <a:rPr lang="pl-PL" dirty="0" smtClean="0"/>
              <a:t>. </a:t>
            </a:r>
            <a:r>
              <a:rPr lang="pl-PL" dirty="0"/>
              <a:t>d</a:t>
            </a:r>
            <a:r>
              <a:rPr lang="pl-PL" dirty="0" smtClean="0"/>
              <a:t>opełniacza ( badanie w 37⁰C)</a:t>
            </a:r>
          </a:p>
          <a:p>
            <a:pPr>
              <a:buFontTx/>
              <a:buChar char="-"/>
            </a:pPr>
            <a:r>
              <a:rPr lang="pl-PL" dirty="0" smtClean="0"/>
              <a:t>Test BTA + dodatni – obecne autoprzeciwciała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8493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459432"/>
            <a:ext cx="8229600" cy="11430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pl-PL" dirty="0" smtClean="0"/>
              <a:t>Zlecono  oznaczenie swoistości autoprzeciwciał i miano tych przeciwciał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W laboratorium zauważono w próbce pobranej krwi pacjenta  </a:t>
            </a:r>
            <a:r>
              <a:rPr lang="pl-PL" dirty="0" err="1" smtClean="0"/>
              <a:t>autoaglutynację</a:t>
            </a:r>
            <a:r>
              <a:rPr lang="pl-PL" dirty="0" smtClean="0"/>
              <a:t> i normalizację po ogrzaniu </a:t>
            </a:r>
            <a:r>
              <a:rPr lang="pl-PL" dirty="0"/>
              <a:t>do </a:t>
            </a:r>
            <a:r>
              <a:rPr lang="pl-PL" dirty="0" smtClean="0"/>
              <a:t>37</a:t>
            </a:r>
            <a:r>
              <a:rPr lang="pl-PL" dirty="0"/>
              <a:t>⁰</a:t>
            </a:r>
            <a:r>
              <a:rPr lang="pl-PL" dirty="0" smtClean="0"/>
              <a:t>C</a:t>
            </a:r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718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Choroba zimnych aglutynin</a:t>
            </a:r>
            <a:br>
              <a:rPr lang="pl-PL" sz="2400" dirty="0" smtClean="0">
                <a:solidFill>
                  <a:srgbClr val="FF0000"/>
                </a:solidFill>
              </a:rPr>
            </a:br>
            <a:r>
              <a:rPr lang="pl-PL" sz="2400" dirty="0" smtClean="0">
                <a:solidFill>
                  <a:srgbClr val="FF0000"/>
                </a:solidFill>
              </a:rPr>
              <a:t>( niedokrwistość </a:t>
            </a:r>
            <a:r>
              <a:rPr lang="pl-PL" sz="2400" dirty="0" err="1" smtClean="0">
                <a:solidFill>
                  <a:srgbClr val="FF0000"/>
                </a:solidFill>
              </a:rPr>
              <a:t>autoimmunohemolityczna</a:t>
            </a:r>
            <a:r>
              <a:rPr lang="pl-PL" sz="2400" dirty="0" smtClean="0">
                <a:solidFill>
                  <a:srgbClr val="FF0000"/>
                </a:solidFill>
              </a:rPr>
              <a:t> z p/c typu zimnego)</a:t>
            </a:r>
            <a:endParaRPr lang="pl-PL" sz="24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Obecne zimne przeciwciała klasy </a:t>
            </a:r>
            <a:r>
              <a:rPr lang="pl-PL" dirty="0" err="1" smtClean="0"/>
              <a:t>IgM</a:t>
            </a:r>
            <a:r>
              <a:rPr lang="pl-PL" dirty="0" smtClean="0"/>
              <a:t>, które wiążą się z własnymi krwinkami w niskiej </a:t>
            </a:r>
            <a:r>
              <a:rPr lang="pl-PL" dirty="0"/>
              <a:t>temperaturze 0-4⁰</a:t>
            </a:r>
            <a:r>
              <a:rPr lang="pl-PL" dirty="0" smtClean="0"/>
              <a:t>C</a:t>
            </a:r>
          </a:p>
          <a:p>
            <a:r>
              <a:rPr lang="pl-PL" dirty="0" smtClean="0"/>
              <a:t>Miano p/c : 32, mają niską amplitudę cieplną, rzadko aglutynują </a:t>
            </a:r>
            <a:r>
              <a:rPr lang="pl-PL" dirty="0"/>
              <a:t>erytrocyty powyżej 25⁰</a:t>
            </a:r>
            <a:r>
              <a:rPr lang="pl-PL" dirty="0" smtClean="0"/>
              <a:t>C, ale zdarza się że zimne </a:t>
            </a:r>
            <a:r>
              <a:rPr lang="pl-PL" dirty="0" err="1" smtClean="0"/>
              <a:t>autop</a:t>
            </a:r>
            <a:r>
              <a:rPr lang="pl-PL" dirty="0" smtClean="0"/>
              <a:t>/c mają wyższą </a:t>
            </a:r>
            <a:r>
              <a:rPr lang="pl-PL" dirty="0"/>
              <a:t>amplitudę reakcji &gt;30⁰</a:t>
            </a:r>
            <a:r>
              <a:rPr lang="pl-PL" dirty="0" smtClean="0"/>
              <a:t>C i powodują wtedy niedokrwistość </a:t>
            </a:r>
            <a:r>
              <a:rPr lang="pl-PL" dirty="0" err="1" smtClean="0"/>
              <a:t>hemolityczną-CHZA</a:t>
            </a:r>
            <a:endParaRPr lang="pl-PL" dirty="0" smtClean="0"/>
          </a:p>
          <a:p>
            <a:r>
              <a:rPr lang="pl-PL" dirty="0" smtClean="0"/>
              <a:t>Aglutynacja w pobranej próbce krwi może dawać fałszywe wyniki morfologii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119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296144"/>
          </a:xfrm>
        </p:spPr>
        <p:txBody>
          <a:bodyPr>
            <a:noAutofit/>
          </a:bodyPr>
          <a:lstStyle/>
          <a:p>
            <a:r>
              <a:rPr lang="pl-PL" sz="2400" dirty="0"/>
              <a:t>Przeciwciała typu zimnego mają największą aktywność w temperaturze 4 stopni Celsjusza, stąd właśnie wzięła się ich nazwa. Są to immunoglobuliny najczęściej klasy </a:t>
            </a:r>
            <a:r>
              <a:rPr lang="pl-PL" sz="2400" dirty="0" err="1"/>
              <a:t>IgM</a:t>
            </a:r>
            <a:r>
              <a:rPr lang="pl-PL" sz="2400" dirty="0"/>
              <a:t> lub </a:t>
            </a:r>
            <a:r>
              <a:rPr lang="pl-PL" sz="2400" dirty="0" err="1"/>
              <a:t>IgA</a:t>
            </a:r>
            <a:r>
              <a:rPr lang="pl-PL" sz="2400" dirty="0"/>
              <a:t> </a:t>
            </a:r>
            <a:r>
              <a:rPr lang="pl-PL" sz="2400" dirty="0" smtClean="0"/>
              <a:t>, </a:t>
            </a:r>
            <a:r>
              <a:rPr lang="pl-PL" sz="2400" dirty="0"/>
              <a:t>które skierowane są przeciwko własnym krwinkom czerwonym organizmu. Łącząc się z krwinkami czerwonymi, powodują jednocześnie pobudzenie dopełniacza i niszczenie </a:t>
            </a:r>
            <a:r>
              <a:rPr lang="pl-PL" sz="2400" dirty="0" smtClean="0"/>
              <a:t>krwinek czerwonych</a:t>
            </a: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251520" y="2924944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Przyczyn występowania </a:t>
            </a:r>
            <a:r>
              <a:rPr lang="pl-PL" sz="2400" dirty="0" smtClean="0"/>
              <a:t>zimnych </a:t>
            </a:r>
            <a:r>
              <a:rPr lang="pl-PL" sz="2400" dirty="0"/>
              <a:t>aglutynin, czyli autoprzeciwciał typu zimnego jest </a:t>
            </a:r>
            <a:r>
              <a:rPr lang="pl-PL" sz="2400" dirty="0" smtClean="0"/>
              <a:t>wiele”: infekcje </a:t>
            </a:r>
            <a:r>
              <a:rPr lang="pl-PL" sz="2400" dirty="0" err="1" smtClean="0"/>
              <a:t>Mycoplasma</a:t>
            </a:r>
            <a:r>
              <a:rPr lang="pl-PL" sz="2400" dirty="0" smtClean="0"/>
              <a:t> </a:t>
            </a:r>
            <a:r>
              <a:rPr lang="pl-PL" sz="2400" dirty="0" err="1"/>
              <a:t>pneumoniae</a:t>
            </a:r>
            <a:r>
              <a:rPr lang="pl-PL" sz="2400" dirty="0"/>
              <a:t>, </a:t>
            </a:r>
            <a:r>
              <a:rPr lang="pl-PL" sz="2400" dirty="0" smtClean="0"/>
              <a:t>infekcje </a:t>
            </a:r>
            <a:r>
              <a:rPr lang="pl-PL" sz="2400" dirty="0"/>
              <a:t>wirusami EBV, CMV, </a:t>
            </a:r>
            <a:r>
              <a:rPr lang="pl-PL" sz="2400" dirty="0" smtClean="0"/>
              <a:t>wirusem </a:t>
            </a:r>
            <a:r>
              <a:rPr lang="pl-PL" sz="2400" dirty="0"/>
              <a:t>ospy wietrznej i półpaśca, a także </a:t>
            </a:r>
            <a:r>
              <a:rPr lang="pl-PL" sz="2400" dirty="0" smtClean="0"/>
              <a:t>przewlekła białaczka limfatyczna </a:t>
            </a:r>
            <a:r>
              <a:rPr lang="pl-PL" sz="2400" dirty="0"/>
              <a:t>oraz </a:t>
            </a:r>
            <a:r>
              <a:rPr lang="pl-PL" sz="2400" dirty="0" err="1"/>
              <a:t>chłoniaki</a:t>
            </a:r>
            <a:r>
              <a:rPr lang="pl-PL" sz="2400" dirty="0"/>
              <a:t> złośliwe.</a:t>
            </a:r>
          </a:p>
        </p:txBody>
      </p:sp>
    </p:spTree>
    <p:extLst>
      <p:ext uri="{BB962C8B-B14F-4D97-AF65-F5344CB8AC3E}">
        <p14:creationId xmlns:p14="http://schemas.microsoft.com/office/powerpoint/2010/main" xmlns="" val="29857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</TotalTime>
  <Words>8278</Words>
  <Application>Microsoft Office PowerPoint</Application>
  <PresentationFormat>Pokaz na ekranie (4:3)</PresentationFormat>
  <Paragraphs>1200</Paragraphs>
  <Slides>162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162</vt:i4>
      </vt:variant>
    </vt:vector>
  </HeadingPairs>
  <TitlesOfParts>
    <vt:vector size="163" baseType="lpstr">
      <vt:lpstr>Motyw pakietu Office</vt:lpstr>
      <vt:lpstr>Diagnostyka chorób układu krwiotwórczego i zaburzeń hemostazy </vt:lpstr>
      <vt:lpstr>Podział niedokrwistości</vt:lpstr>
      <vt:lpstr>Slajd 3</vt:lpstr>
      <vt:lpstr>Slajd 4</vt:lpstr>
      <vt:lpstr>Choroby układu krwiotwórczego</vt:lpstr>
      <vt:lpstr>Choroby układu krwiotwórczego c.d.</vt:lpstr>
      <vt:lpstr>Przewlekłe nowotwory mieloproliferacyjne </vt:lpstr>
      <vt:lpstr>Slajd 8</vt:lpstr>
      <vt:lpstr>Komórki hematopoetyczne</vt:lpstr>
      <vt:lpstr>Slajd 10</vt:lpstr>
      <vt:lpstr>Komórki macierzyste</vt:lpstr>
      <vt:lpstr>Komórki progenitorowe –CFU( colony forming units)</vt:lpstr>
      <vt:lpstr>Slajd 13</vt:lpstr>
      <vt:lpstr>Erytropoeza</vt:lpstr>
      <vt:lpstr>Limfopoeza</vt:lpstr>
      <vt:lpstr>Powstawanie monocytów</vt:lpstr>
      <vt:lpstr>Slajd 17</vt:lpstr>
      <vt:lpstr>Obraz krwi obwodowej</vt:lpstr>
      <vt:lpstr>Przypadek kliniczny nr 1</vt:lpstr>
      <vt:lpstr>Obraz „bawolego języka”</vt:lpstr>
      <vt:lpstr>Wyniki wstępnych badań laboratoryjnych:</vt:lpstr>
      <vt:lpstr>Ocena rozmazu krwi obwodowej:</vt:lpstr>
      <vt:lpstr>Schistocyty- fragmentocyty</vt:lpstr>
      <vt:lpstr>Agregacja rybosomalnego RNA w cytoplazmie(1) , pozostałości DNA (2),  pozostałość wrzeciona podziałowego(3), agregaty ferrytyny, lizosomów, rybosomów(4)</vt:lpstr>
      <vt:lpstr>Slajd 25</vt:lpstr>
      <vt:lpstr>Slajd 26</vt:lpstr>
      <vt:lpstr>Erytroblasty megaloblastyczne są większe od prawidłowych i mają większy indeks cytoplazma-jądro</vt:lpstr>
      <vt:lpstr>Morfologia leukocytów:</vt:lpstr>
      <vt:lpstr>Konsekwencje niedokrwistości megaloblastycznej</vt:lpstr>
      <vt:lpstr>Slajd 30</vt:lpstr>
      <vt:lpstr>Slajd 31</vt:lpstr>
      <vt:lpstr>Slajd 32</vt:lpstr>
      <vt:lpstr>Przeprowadzono dodatkowe badania:</vt:lpstr>
      <vt:lpstr>Slajd 34</vt:lpstr>
      <vt:lpstr>Slajd 35</vt:lpstr>
      <vt:lpstr>Badanie szpiku</vt:lpstr>
      <vt:lpstr>Slajd 37</vt:lpstr>
      <vt:lpstr>Slajd 38</vt:lpstr>
      <vt:lpstr>Niedokrwistość megaloblastyczna</vt:lpstr>
      <vt:lpstr>Slajd 40</vt:lpstr>
      <vt:lpstr>Choroba Addisona-Biermera:</vt:lpstr>
      <vt:lpstr>Choroba Addisona-Biermera:</vt:lpstr>
      <vt:lpstr>Slajd 43</vt:lpstr>
      <vt:lpstr>Poziomy stężenia kobalaminy, folianów w niedokrwistości megaloblastycznej:</vt:lpstr>
      <vt:lpstr>Przypadek kliniczny nr 2</vt:lpstr>
      <vt:lpstr>Wyniki wstępnych badań laboratoryjnych</vt:lpstr>
      <vt:lpstr>Dodatkowe badania laboratoryjne:</vt:lpstr>
      <vt:lpstr>Slajd 48</vt:lpstr>
      <vt:lpstr>Slajd 49</vt:lpstr>
      <vt:lpstr> Badania układu czerwonokrwinkowego:  </vt:lpstr>
      <vt:lpstr>Inne badania laboratoryjne: </vt:lpstr>
      <vt:lpstr>Slajd 52</vt:lpstr>
      <vt:lpstr>Slajd 53</vt:lpstr>
      <vt:lpstr>Slajd 54</vt:lpstr>
      <vt:lpstr>Powikłania Czerwienicy Prawdziwej</vt:lpstr>
      <vt:lpstr>Przypadek kliniczny nr 3</vt:lpstr>
      <vt:lpstr>Wyniki wstępnych badań laboratoryjnych:</vt:lpstr>
      <vt:lpstr>APTT</vt:lpstr>
      <vt:lpstr>Slajd 59</vt:lpstr>
      <vt:lpstr>Przeprowadzono dodatkowe badania:</vt:lpstr>
      <vt:lpstr>Test korekcji osocza-wykonanie</vt:lpstr>
      <vt:lpstr>Test korekcji osocza- analiza</vt:lpstr>
      <vt:lpstr>Slajd 63</vt:lpstr>
      <vt:lpstr>Aktywność cz VIII 4% i prawidłowa aktywność cz von Wilebrandta→ hemofilia A</vt:lpstr>
      <vt:lpstr>Hemofilia</vt:lpstr>
      <vt:lpstr>Slajd 66</vt:lpstr>
      <vt:lpstr>Slajd 67</vt:lpstr>
      <vt:lpstr>Badanie układu krzepnięcia</vt:lpstr>
      <vt:lpstr>cd</vt:lpstr>
      <vt:lpstr>Slajd 70</vt:lpstr>
      <vt:lpstr>aPTT</vt:lpstr>
      <vt:lpstr>PT-INR</vt:lpstr>
      <vt:lpstr>Wzrost PT-INR</vt:lpstr>
      <vt:lpstr>Slajd 74</vt:lpstr>
      <vt:lpstr>Czas trombinowy - TT</vt:lpstr>
      <vt:lpstr>Fibrynogen</vt:lpstr>
      <vt:lpstr>D-dimer</vt:lpstr>
      <vt:lpstr>FDP</vt:lpstr>
      <vt:lpstr>Homeostaza </vt:lpstr>
      <vt:lpstr>Przypadek kliniczny 4+</vt:lpstr>
      <vt:lpstr>cd</vt:lpstr>
      <vt:lpstr>Slajd 82</vt:lpstr>
      <vt:lpstr>Slajd 83</vt:lpstr>
      <vt:lpstr>Slajd 84</vt:lpstr>
      <vt:lpstr>Ponownie incydent krwawienia u stomatologa</vt:lpstr>
      <vt:lpstr>Zaplanowano wykonanie testu z desmopresyną w dawce 0,3 µg/kg i.v. w celu oceny odpowiedzi na lek i ustalenia sposobu postępowania na wypadek poważnych krwawień lub zabiegów operacyjnych</vt:lpstr>
      <vt:lpstr>Choroba von Willebranda</vt:lpstr>
      <vt:lpstr>Slajd 88</vt:lpstr>
      <vt:lpstr>W wykonanych badaniach układu krzepnięcia i morfologii krwi stwierdzono</vt:lpstr>
      <vt:lpstr>Slajd 90</vt:lpstr>
      <vt:lpstr>Slajd 91</vt:lpstr>
      <vt:lpstr>Slajd 92</vt:lpstr>
      <vt:lpstr>Hemofilia nabyta</vt:lpstr>
      <vt:lpstr>Przypadek kliniczny nr 4</vt:lpstr>
      <vt:lpstr>Slajd 95</vt:lpstr>
      <vt:lpstr>Badania dodatkowe:</vt:lpstr>
      <vt:lpstr>Slajd 97</vt:lpstr>
      <vt:lpstr>Choroba zimnych aglutynin ( niedokrwistość autoimmunohemolityczna z p/c typu zimnego)</vt:lpstr>
      <vt:lpstr>Przeciwciała typu zimnego mają największą aktywność w temperaturze 4 stopni Celsjusza, stąd właśnie wzięła się ich nazwa. Są to immunoglobuliny najczęściej klasy IgM lub IgA , które skierowane są przeciwko własnym krwinkom czerwonym organizmu. Łącząc się z krwinkami czerwonymi, powodują jednocześnie pobudzenie dopełniacza i niszczenie krwinek czerwonych</vt:lpstr>
      <vt:lpstr>Slajd 100</vt:lpstr>
      <vt:lpstr>Choroba zimnych aglutynin</vt:lpstr>
      <vt:lpstr>Slajd 102</vt:lpstr>
      <vt:lpstr>Przypadek kliniczny nr 5</vt:lpstr>
      <vt:lpstr>Slajd 104</vt:lpstr>
      <vt:lpstr>Rozmaz krwi obwodowej:</vt:lpstr>
      <vt:lpstr>Cienie Gumprechta</vt:lpstr>
      <vt:lpstr>Biopsja szpiku </vt:lpstr>
      <vt:lpstr>Slajd 108</vt:lpstr>
      <vt:lpstr>Przewlekła białaczka limfocytowa CLL</vt:lpstr>
      <vt:lpstr>Przypadek kliniczny nr 6</vt:lpstr>
      <vt:lpstr>Wyniki badań laboratoryjnych</vt:lpstr>
      <vt:lpstr>Slajd 112</vt:lpstr>
      <vt:lpstr>Slajd 113</vt:lpstr>
      <vt:lpstr>Choroba hemolityczna noworodków</vt:lpstr>
      <vt:lpstr>Przypadek kliniczny nr 7</vt:lpstr>
      <vt:lpstr>Wstępne wyniki badań morfologii:</vt:lpstr>
      <vt:lpstr>Slajd 117</vt:lpstr>
      <vt:lpstr>Slajd 118</vt:lpstr>
      <vt:lpstr>Slajd 119</vt:lpstr>
      <vt:lpstr>Slajd 120</vt:lpstr>
      <vt:lpstr>Slajd 121</vt:lpstr>
      <vt:lpstr>Rulonizacja erytrocytów </vt:lpstr>
      <vt:lpstr>Obraz szpiku pacjenta</vt:lpstr>
      <vt:lpstr>Plazmocyty  u zdrowego człowieka występują jedynie w węzłach chłonnych, śledzionie oraz szpiku kostnym, nie powinny natomiast występować we krwi</vt:lpstr>
      <vt:lpstr>Podejrzenie MM</vt:lpstr>
      <vt:lpstr> Szpiczak mnogi</vt:lpstr>
      <vt:lpstr>Slajd 127</vt:lpstr>
      <vt:lpstr>Slajd 128</vt:lpstr>
      <vt:lpstr>Rozpoznanie szpiczaka</vt:lpstr>
      <vt:lpstr>Slajd 130</vt:lpstr>
      <vt:lpstr>Szpiczak mnogi- Rtg czaszki, MRI kręgosłupa</vt:lpstr>
      <vt:lpstr>Slajd 132</vt:lpstr>
      <vt:lpstr>Przypadek kliniczny nr 8</vt:lpstr>
      <vt:lpstr>Slajd 134</vt:lpstr>
      <vt:lpstr>Slajd 135</vt:lpstr>
      <vt:lpstr>Slajd 136</vt:lpstr>
      <vt:lpstr>Slajd 137</vt:lpstr>
      <vt:lpstr>Slajd 138</vt:lpstr>
      <vt:lpstr>Slajd 139</vt:lpstr>
      <vt:lpstr>Slajd 140</vt:lpstr>
      <vt:lpstr>Slajd 141</vt:lpstr>
      <vt:lpstr>Slajd 142</vt:lpstr>
      <vt:lpstr>Wysypka pęcherzykowa w początkowym okresie schistosomatozy, pojawiająca się na skórze w miejscu wniknięcia cerkarii</vt:lpstr>
      <vt:lpstr>Przypadek kliniczny nr 9</vt:lpstr>
      <vt:lpstr>Slajd 145</vt:lpstr>
      <vt:lpstr>Slajd 146</vt:lpstr>
      <vt:lpstr>Slajd 147</vt:lpstr>
      <vt:lpstr>Atypowe limfocyty-mononukleary</vt:lpstr>
      <vt:lpstr>      Dodatkowe badania laboratoryjne:       </vt:lpstr>
      <vt:lpstr>Mononukleoza zakaźna -choroba pocałunków</vt:lpstr>
      <vt:lpstr>Slajd 151</vt:lpstr>
      <vt:lpstr>Migdały w mononukleozie zakaźnej</vt:lpstr>
      <vt:lpstr>Przypadek kliniczny nr 10</vt:lpstr>
      <vt:lpstr>Slajd 154</vt:lpstr>
      <vt:lpstr>Slajd 155</vt:lpstr>
      <vt:lpstr>Stwierdzono w badaniach laboratoryjnych:</vt:lpstr>
      <vt:lpstr>Slajd 157</vt:lpstr>
      <vt:lpstr>Slajd 158</vt:lpstr>
      <vt:lpstr>Slajd 159</vt:lpstr>
      <vt:lpstr>Slajd 160</vt:lpstr>
      <vt:lpstr>Objawy kliniczne DIC</vt:lpstr>
      <vt:lpstr>Diagnostyka laboratoryjna DIC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Diagnostyka chorób układu krwiotwórczego</dc:title>
  <dc:creator>Michał</dc:creator>
  <cp:lastModifiedBy>Marta</cp:lastModifiedBy>
  <cp:revision>196</cp:revision>
  <dcterms:created xsi:type="dcterms:W3CDTF">2015-09-22T11:09:43Z</dcterms:created>
  <dcterms:modified xsi:type="dcterms:W3CDTF">2020-03-31T08:18:18Z</dcterms:modified>
</cp:coreProperties>
</file>