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79"/>
  </p:notesMasterIdLst>
  <p:sldIdLst>
    <p:sldId id="300" r:id="rId2"/>
    <p:sldId id="325" r:id="rId3"/>
    <p:sldId id="329" r:id="rId4"/>
    <p:sldId id="345" r:id="rId5"/>
    <p:sldId id="326" r:id="rId6"/>
    <p:sldId id="327" r:id="rId7"/>
    <p:sldId id="306" r:id="rId8"/>
    <p:sldId id="307" r:id="rId9"/>
    <p:sldId id="330" r:id="rId10"/>
    <p:sldId id="331" r:id="rId11"/>
    <p:sldId id="333" r:id="rId12"/>
    <p:sldId id="332" r:id="rId13"/>
    <p:sldId id="343" r:id="rId14"/>
    <p:sldId id="346" r:id="rId15"/>
    <p:sldId id="312" r:id="rId16"/>
    <p:sldId id="313" r:id="rId17"/>
    <p:sldId id="317" r:id="rId18"/>
    <p:sldId id="337" r:id="rId19"/>
    <p:sldId id="338" r:id="rId20"/>
    <p:sldId id="342" r:id="rId21"/>
    <p:sldId id="257" r:id="rId22"/>
    <p:sldId id="258" r:id="rId23"/>
    <p:sldId id="259" r:id="rId24"/>
    <p:sldId id="260" r:id="rId25"/>
    <p:sldId id="334" r:id="rId26"/>
    <p:sldId id="341" r:id="rId27"/>
    <p:sldId id="264" r:id="rId28"/>
    <p:sldId id="261" r:id="rId29"/>
    <p:sldId id="265" r:id="rId30"/>
    <p:sldId id="266" r:id="rId31"/>
    <p:sldId id="267" r:id="rId32"/>
    <p:sldId id="268" r:id="rId33"/>
    <p:sldId id="269" r:id="rId34"/>
    <p:sldId id="270" r:id="rId35"/>
    <p:sldId id="319" r:id="rId36"/>
    <p:sldId id="271" r:id="rId37"/>
    <p:sldId id="273" r:id="rId38"/>
    <p:sldId id="320" r:id="rId39"/>
    <p:sldId id="274" r:id="rId40"/>
    <p:sldId id="275" r:id="rId41"/>
    <p:sldId id="276" r:id="rId42"/>
    <p:sldId id="277" r:id="rId43"/>
    <p:sldId id="335"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2" r:id="rId58"/>
    <p:sldId id="339" r:id="rId59"/>
    <p:sldId id="291" r:id="rId60"/>
    <p:sldId id="293" r:id="rId61"/>
    <p:sldId id="309" r:id="rId62"/>
    <p:sldId id="315" r:id="rId63"/>
    <p:sldId id="310" r:id="rId64"/>
    <p:sldId id="311" r:id="rId65"/>
    <p:sldId id="316" r:id="rId66"/>
    <p:sldId id="347" r:id="rId67"/>
    <p:sldId id="294" r:id="rId68"/>
    <p:sldId id="295" r:id="rId69"/>
    <p:sldId id="296" r:id="rId70"/>
    <p:sldId id="297" r:id="rId71"/>
    <p:sldId id="340" r:id="rId72"/>
    <p:sldId id="298" r:id="rId73"/>
    <p:sldId id="321" r:id="rId74"/>
    <p:sldId id="344" r:id="rId75"/>
    <p:sldId id="322" r:id="rId76"/>
    <p:sldId id="323" r:id="rId77"/>
    <p:sldId id="324" r:id="rId7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341" autoAdjust="0"/>
  </p:normalViewPr>
  <p:slideViewPr>
    <p:cSldViewPr>
      <p:cViewPr varScale="1">
        <p:scale>
          <a:sx n="75" d="100"/>
          <a:sy n="75" d="100"/>
        </p:scale>
        <p:origin x="-126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BB2148-3629-4CD9-B731-61CAD4074D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033B6B59-722E-46A5-B07A-D7113CB41287}">
      <dgm:prSet/>
      <dgm:spPr/>
      <dgm:t>
        <a:bodyPr/>
        <a:lstStyle/>
        <a:p>
          <a:pPr rtl="0"/>
          <a:r>
            <a:rPr lang="pl-PL" b="1" u="sng" dirty="0"/>
            <a:t>Poziom kreatyniny u zdrowych ludzi:</a:t>
          </a:r>
          <a:endParaRPr lang="pl-PL" dirty="0"/>
        </a:p>
      </dgm:t>
    </dgm:pt>
    <dgm:pt modelId="{5F88024F-D456-4B29-8440-3E6AE0CC2C3A}" type="parTrans" cxnId="{E83EAE20-6C5A-455C-A27C-F46E1BC033D7}">
      <dgm:prSet/>
      <dgm:spPr/>
      <dgm:t>
        <a:bodyPr/>
        <a:lstStyle/>
        <a:p>
          <a:endParaRPr lang="pl-PL"/>
        </a:p>
      </dgm:t>
    </dgm:pt>
    <dgm:pt modelId="{2C50B3F8-0957-4391-AA8A-B6C074A52C3F}" type="sibTrans" cxnId="{E83EAE20-6C5A-455C-A27C-F46E1BC033D7}">
      <dgm:prSet/>
      <dgm:spPr/>
      <dgm:t>
        <a:bodyPr/>
        <a:lstStyle/>
        <a:p>
          <a:endParaRPr lang="pl-PL"/>
        </a:p>
      </dgm:t>
    </dgm:pt>
    <dgm:pt modelId="{BDC51573-82E0-4200-91FF-57CC36750C12}">
      <dgm:prSet/>
      <dgm:spPr/>
      <dgm:t>
        <a:bodyPr/>
        <a:lstStyle/>
        <a:p>
          <a:pPr rtl="0"/>
          <a:r>
            <a:rPr lang="pl-PL" dirty="0"/>
            <a:t>mężczyźni </a:t>
          </a:r>
        </a:p>
        <a:p>
          <a:pPr rtl="0"/>
          <a:r>
            <a:rPr lang="pl-PL" dirty="0"/>
            <a:t>0,97 do 1,37 mg/dl  </a:t>
          </a:r>
        </a:p>
      </dgm:t>
    </dgm:pt>
    <dgm:pt modelId="{CF753AFF-B23E-4D29-95B0-AE22A86ED7FB}" type="parTrans" cxnId="{2D22C155-1FAD-4F5D-8D59-C34D2B01DAAA}">
      <dgm:prSet/>
      <dgm:spPr/>
      <dgm:t>
        <a:bodyPr/>
        <a:lstStyle/>
        <a:p>
          <a:endParaRPr lang="pl-PL"/>
        </a:p>
      </dgm:t>
    </dgm:pt>
    <dgm:pt modelId="{DDC9A1D2-67C7-4B71-8C28-6D5A5669329E}" type="sibTrans" cxnId="{2D22C155-1FAD-4F5D-8D59-C34D2B01DAAA}">
      <dgm:prSet/>
      <dgm:spPr/>
      <dgm:t>
        <a:bodyPr/>
        <a:lstStyle/>
        <a:p>
          <a:endParaRPr lang="pl-PL"/>
        </a:p>
      </dgm:t>
    </dgm:pt>
    <dgm:pt modelId="{715B42F5-9025-4683-A08F-4161FC84E47B}">
      <dgm:prSet/>
      <dgm:spPr/>
      <dgm:t>
        <a:bodyPr/>
        <a:lstStyle/>
        <a:p>
          <a:pPr rtl="0"/>
          <a:r>
            <a:rPr lang="pl-PL" dirty="0"/>
            <a:t>kobiety </a:t>
          </a:r>
        </a:p>
        <a:p>
          <a:pPr rtl="0"/>
          <a:r>
            <a:rPr lang="pl-PL" dirty="0"/>
            <a:t>0,88 do 1,28 mg/dl </a:t>
          </a:r>
        </a:p>
      </dgm:t>
    </dgm:pt>
    <dgm:pt modelId="{3E752A0F-E10E-4391-98CA-1C82AC113C72}" type="parTrans" cxnId="{D71A0C11-8C5A-495A-9D5D-18787512BA1F}">
      <dgm:prSet/>
      <dgm:spPr/>
      <dgm:t>
        <a:bodyPr/>
        <a:lstStyle/>
        <a:p>
          <a:endParaRPr lang="pl-PL"/>
        </a:p>
      </dgm:t>
    </dgm:pt>
    <dgm:pt modelId="{8AA7E303-2236-44AA-AB71-CDD85EFFD0C2}" type="sibTrans" cxnId="{D71A0C11-8C5A-495A-9D5D-18787512BA1F}">
      <dgm:prSet/>
      <dgm:spPr/>
      <dgm:t>
        <a:bodyPr/>
        <a:lstStyle/>
        <a:p>
          <a:endParaRPr lang="pl-PL"/>
        </a:p>
      </dgm:t>
    </dgm:pt>
    <dgm:pt modelId="{D5101730-A1D1-4C9C-88AA-26462811707E}" type="pres">
      <dgm:prSet presAssocID="{7DBB2148-3629-4CD9-B731-61CAD4074D81}" presName="hierChild1" presStyleCnt="0">
        <dgm:presLayoutVars>
          <dgm:orgChart val="1"/>
          <dgm:chPref val="1"/>
          <dgm:dir/>
          <dgm:animOne val="branch"/>
          <dgm:animLvl val="lvl"/>
          <dgm:resizeHandles/>
        </dgm:presLayoutVars>
      </dgm:prSet>
      <dgm:spPr/>
      <dgm:t>
        <a:bodyPr/>
        <a:lstStyle/>
        <a:p>
          <a:endParaRPr lang="pl-PL"/>
        </a:p>
      </dgm:t>
    </dgm:pt>
    <dgm:pt modelId="{F0C46544-0190-4E3D-8E1B-F7150A062E23}" type="pres">
      <dgm:prSet presAssocID="{033B6B59-722E-46A5-B07A-D7113CB41287}" presName="hierRoot1" presStyleCnt="0">
        <dgm:presLayoutVars>
          <dgm:hierBranch val="init"/>
        </dgm:presLayoutVars>
      </dgm:prSet>
      <dgm:spPr/>
    </dgm:pt>
    <dgm:pt modelId="{03803D65-001F-4330-BC0F-026B84BE791D}" type="pres">
      <dgm:prSet presAssocID="{033B6B59-722E-46A5-B07A-D7113CB41287}" presName="rootComposite1" presStyleCnt="0"/>
      <dgm:spPr/>
    </dgm:pt>
    <dgm:pt modelId="{E1B85587-A030-4F0A-8D5D-B3A9FB88F789}" type="pres">
      <dgm:prSet presAssocID="{033B6B59-722E-46A5-B07A-D7113CB41287}" presName="rootText1" presStyleLbl="node0" presStyleIdx="0" presStyleCnt="1" custAng="0" custScaleX="258476" custLinFactNeighborX="-9069" custLinFactNeighborY="-60387">
        <dgm:presLayoutVars>
          <dgm:chPref val="3"/>
        </dgm:presLayoutVars>
      </dgm:prSet>
      <dgm:spPr/>
      <dgm:t>
        <a:bodyPr/>
        <a:lstStyle/>
        <a:p>
          <a:endParaRPr lang="pl-PL"/>
        </a:p>
      </dgm:t>
    </dgm:pt>
    <dgm:pt modelId="{8F88E443-C50F-4C38-8F78-991790D58F21}" type="pres">
      <dgm:prSet presAssocID="{033B6B59-722E-46A5-B07A-D7113CB41287}" presName="rootConnector1" presStyleLbl="node1" presStyleIdx="0" presStyleCnt="0"/>
      <dgm:spPr/>
      <dgm:t>
        <a:bodyPr/>
        <a:lstStyle/>
        <a:p>
          <a:endParaRPr lang="pl-PL"/>
        </a:p>
      </dgm:t>
    </dgm:pt>
    <dgm:pt modelId="{F4C0ED86-1EF1-457E-985D-06FF8AEEA924}" type="pres">
      <dgm:prSet presAssocID="{033B6B59-722E-46A5-B07A-D7113CB41287}" presName="hierChild2" presStyleCnt="0"/>
      <dgm:spPr/>
    </dgm:pt>
    <dgm:pt modelId="{CFAFF46C-69ED-499D-B533-8C7848CCFD7A}" type="pres">
      <dgm:prSet presAssocID="{CF753AFF-B23E-4D29-95B0-AE22A86ED7FB}" presName="Name37" presStyleLbl="parChTrans1D2" presStyleIdx="0" presStyleCnt="2"/>
      <dgm:spPr/>
      <dgm:t>
        <a:bodyPr/>
        <a:lstStyle/>
        <a:p>
          <a:endParaRPr lang="pl-PL"/>
        </a:p>
      </dgm:t>
    </dgm:pt>
    <dgm:pt modelId="{B1C8905C-C7BA-4147-BA68-33B1F9BF9A92}" type="pres">
      <dgm:prSet presAssocID="{BDC51573-82E0-4200-91FF-57CC36750C12}" presName="hierRoot2" presStyleCnt="0">
        <dgm:presLayoutVars>
          <dgm:hierBranch val="init"/>
        </dgm:presLayoutVars>
      </dgm:prSet>
      <dgm:spPr/>
    </dgm:pt>
    <dgm:pt modelId="{B947A4F2-A447-4FCB-AFAC-6039D5C2FA83}" type="pres">
      <dgm:prSet presAssocID="{BDC51573-82E0-4200-91FF-57CC36750C12}" presName="rootComposite" presStyleCnt="0"/>
      <dgm:spPr/>
    </dgm:pt>
    <dgm:pt modelId="{A8A70885-8968-4E18-B054-3F237F67921B}" type="pres">
      <dgm:prSet presAssocID="{BDC51573-82E0-4200-91FF-57CC36750C12}" presName="rootText" presStyleLbl="node2" presStyleIdx="0" presStyleCnt="2" custScaleX="244293">
        <dgm:presLayoutVars>
          <dgm:chPref val="3"/>
        </dgm:presLayoutVars>
      </dgm:prSet>
      <dgm:spPr/>
      <dgm:t>
        <a:bodyPr/>
        <a:lstStyle/>
        <a:p>
          <a:endParaRPr lang="pl-PL"/>
        </a:p>
      </dgm:t>
    </dgm:pt>
    <dgm:pt modelId="{9B682321-45FC-45CF-B692-32729B871507}" type="pres">
      <dgm:prSet presAssocID="{BDC51573-82E0-4200-91FF-57CC36750C12}" presName="rootConnector" presStyleLbl="node2" presStyleIdx="0" presStyleCnt="2"/>
      <dgm:spPr/>
      <dgm:t>
        <a:bodyPr/>
        <a:lstStyle/>
        <a:p>
          <a:endParaRPr lang="pl-PL"/>
        </a:p>
      </dgm:t>
    </dgm:pt>
    <dgm:pt modelId="{764BDE62-8093-4C64-A4F2-D497BF037A12}" type="pres">
      <dgm:prSet presAssocID="{BDC51573-82E0-4200-91FF-57CC36750C12}" presName="hierChild4" presStyleCnt="0"/>
      <dgm:spPr/>
    </dgm:pt>
    <dgm:pt modelId="{38594C22-31AA-4899-B2F1-B8211C362D51}" type="pres">
      <dgm:prSet presAssocID="{BDC51573-82E0-4200-91FF-57CC36750C12}" presName="hierChild5" presStyleCnt="0"/>
      <dgm:spPr/>
    </dgm:pt>
    <dgm:pt modelId="{DDFBA59C-9EF7-432B-A095-17E86750AC5A}" type="pres">
      <dgm:prSet presAssocID="{3E752A0F-E10E-4391-98CA-1C82AC113C72}" presName="Name37" presStyleLbl="parChTrans1D2" presStyleIdx="1" presStyleCnt="2"/>
      <dgm:spPr/>
      <dgm:t>
        <a:bodyPr/>
        <a:lstStyle/>
        <a:p>
          <a:endParaRPr lang="pl-PL"/>
        </a:p>
      </dgm:t>
    </dgm:pt>
    <dgm:pt modelId="{AE2C93EB-44F9-4B21-82FC-B89437D00D38}" type="pres">
      <dgm:prSet presAssocID="{715B42F5-9025-4683-A08F-4161FC84E47B}" presName="hierRoot2" presStyleCnt="0">
        <dgm:presLayoutVars>
          <dgm:hierBranch val="init"/>
        </dgm:presLayoutVars>
      </dgm:prSet>
      <dgm:spPr/>
    </dgm:pt>
    <dgm:pt modelId="{1711D6C8-9335-4F11-B4AE-9AF6BDD06ABF}" type="pres">
      <dgm:prSet presAssocID="{715B42F5-9025-4683-A08F-4161FC84E47B}" presName="rootComposite" presStyleCnt="0"/>
      <dgm:spPr/>
    </dgm:pt>
    <dgm:pt modelId="{2CC6D3C7-A3AA-400F-8F53-0581043ADC51}" type="pres">
      <dgm:prSet presAssocID="{715B42F5-9025-4683-A08F-4161FC84E47B}" presName="rootText" presStyleLbl="node2" presStyleIdx="1" presStyleCnt="2" custScaleX="237306">
        <dgm:presLayoutVars>
          <dgm:chPref val="3"/>
        </dgm:presLayoutVars>
      </dgm:prSet>
      <dgm:spPr/>
      <dgm:t>
        <a:bodyPr/>
        <a:lstStyle/>
        <a:p>
          <a:endParaRPr lang="pl-PL"/>
        </a:p>
      </dgm:t>
    </dgm:pt>
    <dgm:pt modelId="{53A6D58E-C7D3-4BEA-806E-D3E5C29F10A4}" type="pres">
      <dgm:prSet presAssocID="{715B42F5-9025-4683-A08F-4161FC84E47B}" presName="rootConnector" presStyleLbl="node2" presStyleIdx="1" presStyleCnt="2"/>
      <dgm:spPr/>
      <dgm:t>
        <a:bodyPr/>
        <a:lstStyle/>
        <a:p>
          <a:endParaRPr lang="pl-PL"/>
        </a:p>
      </dgm:t>
    </dgm:pt>
    <dgm:pt modelId="{119B3115-0A85-49F1-A051-27C03C718C08}" type="pres">
      <dgm:prSet presAssocID="{715B42F5-9025-4683-A08F-4161FC84E47B}" presName="hierChild4" presStyleCnt="0"/>
      <dgm:spPr/>
    </dgm:pt>
    <dgm:pt modelId="{4AD0961F-0939-4C0E-B01B-536D787E8409}" type="pres">
      <dgm:prSet presAssocID="{715B42F5-9025-4683-A08F-4161FC84E47B}" presName="hierChild5" presStyleCnt="0"/>
      <dgm:spPr/>
    </dgm:pt>
    <dgm:pt modelId="{828DC270-4179-4330-859D-9AA3169A19DD}" type="pres">
      <dgm:prSet presAssocID="{033B6B59-722E-46A5-B07A-D7113CB41287}" presName="hierChild3" presStyleCnt="0"/>
      <dgm:spPr/>
    </dgm:pt>
  </dgm:ptLst>
  <dgm:cxnLst>
    <dgm:cxn modelId="{CFFEA543-5D74-4629-8066-378276BB29CA}" type="presOf" srcId="{715B42F5-9025-4683-A08F-4161FC84E47B}" destId="{2CC6D3C7-A3AA-400F-8F53-0581043ADC51}" srcOrd="0" destOrd="0" presId="urn:microsoft.com/office/officeart/2005/8/layout/orgChart1"/>
    <dgm:cxn modelId="{7A068B57-9C9B-4CE2-8361-D06679BFAD03}" type="presOf" srcId="{033B6B59-722E-46A5-B07A-D7113CB41287}" destId="{8F88E443-C50F-4C38-8F78-991790D58F21}" srcOrd="1" destOrd="0" presId="urn:microsoft.com/office/officeart/2005/8/layout/orgChart1"/>
    <dgm:cxn modelId="{3AC5D866-6E5C-4D04-A3C4-45B69CD2229B}" type="presOf" srcId="{715B42F5-9025-4683-A08F-4161FC84E47B}" destId="{53A6D58E-C7D3-4BEA-806E-D3E5C29F10A4}" srcOrd="1" destOrd="0" presId="urn:microsoft.com/office/officeart/2005/8/layout/orgChart1"/>
    <dgm:cxn modelId="{7A767BF1-C05D-4FF4-B51C-14D91DBB7D0D}" type="presOf" srcId="{033B6B59-722E-46A5-B07A-D7113CB41287}" destId="{E1B85587-A030-4F0A-8D5D-B3A9FB88F789}" srcOrd="0" destOrd="0" presId="urn:microsoft.com/office/officeart/2005/8/layout/orgChart1"/>
    <dgm:cxn modelId="{D73ADE4F-4CA2-4F14-97B6-EDE59CAE6BE2}" type="presOf" srcId="{7DBB2148-3629-4CD9-B731-61CAD4074D81}" destId="{D5101730-A1D1-4C9C-88AA-26462811707E}" srcOrd="0" destOrd="0" presId="urn:microsoft.com/office/officeart/2005/8/layout/orgChart1"/>
    <dgm:cxn modelId="{55034E7A-EA72-4DB4-B3CC-49C68F6C7D98}" type="presOf" srcId="{BDC51573-82E0-4200-91FF-57CC36750C12}" destId="{A8A70885-8968-4E18-B054-3F237F67921B}" srcOrd="0" destOrd="0" presId="urn:microsoft.com/office/officeart/2005/8/layout/orgChart1"/>
    <dgm:cxn modelId="{2D22C155-1FAD-4F5D-8D59-C34D2B01DAAA}" srcId="{033B6B59-722E-46A5-B07A-D7113CB41287}" destId="{BDC51573-82E0-4200-91FF-57CC36750C12}" srcOrd="0" destOrd="0" parTransId="{CF753AFF-B23E-4D29-95B0-AE22A86ED7FB}" sibTransId="{DDC9A1D2-67C7-4B71-8C28-6D5A5669329E}"/>
    <dgm:cxn modelId="{BB389A16-79C8-4F33-84DE-35BBDB63A7FC}" type="presOf" srcId="{BDC51573-82E0-4200-91FF-57CC36750C12}" destId="{9B682321-45FC-45CF-B692-32729B871507}" srcOrd="1" destOrd="0" presId="urn:microsoft.com/office/officeart/2005/8/layout/orgChart1"/>
    <dgm:cxn modelId="{D71A0C11-8C5A-495A-9D5D-18787512BA1F}" srcId="{033B6B59-722E-46A5-B07A-D7113CB41287}" destId="{715B42F5-9025-4683-A08F-4161FC84E47B}" srcOrd="1" destOrd="0" parTransId="{3E752A0F-E10E-4391-98CA-1C82AC113C72}" sibTransId="{8AA7E303-2236-44AA-AB71-CDD85EFFD0C2}"/>
    <dgm:cxn modelId="{B8F516CA-EF07-4491-8823-D46F55861594}" type="presOf" srcId="{3E752A0F-E10E-4391-98CA-1C82AC113C72}" destId="{DDFBA59C-9EF7-432B-A095-17E86750AC5A}" srcOrd="0" destOrd="0" presId="urn:microsoft.com/office/officeart/2005/8/layout/orgChart1"/>
    <dgm:cxn modelId="{D5F44619-15DA-4ECD-8209-229C87AC02D8}" type="presOf" srcId="{CF753AFF-B23E-4D29-95B0-AE22A86ED7FB}" destId="{CFAFF46C-69ED-499D-B533-8C7848CCFD7A}" srcOrd="0" destOrd="0" presId="urn:microsoft.com/office/officeart/2005/8/layout/orgChart1"/>
    <dgm:cxn modelId="{E83EAE20-6C5A-455C-A27C-F46E1BC033D7}" srcId="{7DBB2148-3629-4CD9-B731-61CAD4074D81}" destId="{033B6B59-722E-46A5-B07A-D7113CB41287}" srcOrd="0" destOrd="0" parTransId="{5F88024F-D456-4B29-8440-3E6AE0CC2C3A}" sibTransId="{2C50B3F8-0957-4391-AA8A-B6C074A52C3F}"/>
    <dgm:cxn modelId="{2D919F0E-EA0D-4637-993C-CFA6EF711E0B}" type="presParOf" srcId="{D5101730-A1D1-4C9C-88AA-26462811707E}" destId="{F0C46544-0190-4E3D-8E1B-F7150A062E23}" srcOrd="0" destOrd="0" presId="urn:microsoft.com/office/officeart/2005/8/layout/orgChart1"/>
    <dgm:cxn modelId="{58DEA510-E22E-4C1E-88E1-2EAE334AA414}" type="presParOf" srcId="{F0C46544-0190-4E3D-8E1B-F7150A062E23}" destId="{03803D65-001F-4330-BC0F-026B84BE791D}" srcOrd="0" destOrd="0" presId="urn:microsoft.com/office/officeart/2005/8/layout/orgChart1"/>
    <dgm:cxn modelId="{7C4C409A-D119-4009-8B3A-2F19CF28918B}" type="presParOf" srcId="{03803D65-001F-4330-BC0F-026B84BE791D}" destId="{E1B85587-A030-4F0A-8D5D-B3A9FB88F789}" srcOrd="0" destOrd="0" presId="urn:microsoft.com/office/officeart/2005/8/layout/orgChart1"/>
    <dgm:cxn modelId="{9E55B363-8D65-4828-BC6E-1E0B182EEBE3}" type="presParOf" srcId="{03803D65-001F-4330-BC0F-026B84BE791D}" destId="{8F88E443-C50F-4C38-8F78-991790D58F21}" srcOrd="1" destOrd="0" presId="urn:microsoft.com/office/officeart/2005/8/layout/orgChart1"/>
    <dgm:cxn modelId="{5C2AB29C-AB4A-4CE9-9092-99B1CE3E16CE}" type="presParOf" srcId="{F0C46544-0190-4E3D-8E1B-F7150A062E23}" destId="{F4C0ED86-1EF1-457E-985D-06FF8AEEA924}" srcOrd="1" destOrd="0" presId="urn:microsoft.com/office/officeart/2005/8/layout/orgChart1"/>
    <dgm:cxn modelId="{0E8BA059-65E8-4A38-A952-2AD95107DCB2}" type="presParOf" srcId="{F4C0ED86-1EF1-457E-985D-06FF8AEEA924}" destId="{CFAFF46C-69ED-499D-B533-8C7848CCFD7A}" srcOrd="0" destOrd="0" presId="urn:microsoft.com/office/officeart/2005/8/layout/orgChart1"/>
    <dgm:cxn modelId="{D9A811BF-B3A7-4014-A6AE-2AFA757CD1FC}" type="presParOf" srcId="{F4C0ED86-1EF1-457E-985D-06FF8AEEA924}" destId="{B1C8905C-C7BA-4147-BA68-33B1F9BF9A92}" srcOrd="1" destOrd="0" presId="urn:microsoft.com/office/officeart/2005/8/layout/orgChart1"/>
    <dgm:cxn modelId="{F74F8CB5-392D-45CB-9DE9-B6242236FC65}" type="presParOf" srcId="{B1C8905C-C7BA-4147-BA68-33B1F9BF9A92}" destId="{B947A4F2-A447-4FCB-AFAC-6039D5C2FA83}" srcOrd="0" destOrd="0" presId="urn:microsoft.com/office/officeart/2005/8/layout/orgChart1"/>
    <dgm:cxn modelId="{B387B3B0-B3D1-4B9A-A85B-5003A7D37379}" type="presParOf" srcId="{B947A4F2-A447-4FCB-AFAC-6039D5C2FA83}" destId="{A8A70885-8968-4E18-B054-3F237F67921B}" srcOrd="0" destOrd="0" presId="urn:microsoft.com/office/officeart/2005/8/layout/orgChart1"/>
    <dgm:cxn modelId="{D00446EF-D923-49D2-9A69-1D3B33623486}" type="presParOf" srcId="{B947A4F2-A447-4FCB-AFAC-6039D5C2FA83}" destId="{9B682321-45FC-45CF-B692-32729B871507}" srcOrd="1" destOrd="0" presId="urn:microsoft.com/office/officeart/2005/8/layout/orgChart1"/>
    <dgm:cxn modelId="{8782B10D-8FA7-4227-A29A-4382804C7415}" type="presParOf" srcId="{B1C8905C-C7BA-4147-BA68-33B1F9BF9A92}" destId="{764BDE62-8093-4C64-A4F2-D497BF037A12}" srcOrd="1" destOrd="0" presId="urn:microsoft.com/office/officeart/2005/8/layout/orgChart1"/>
    <dgm:cxn modelId="{0E8D9354-7E46-4FB8-B0BC-1722C305C448}" type="presParOf" srcId="{B1C8905C-C7BA-4147-BA68-33B1F9BF9A92}" destId="{38594C22-31AA-4899-B2F1-B8211C362D51}" srcOrd="2" destOrd="0" presId="urn:microsoft.com/office/officeart/2005/8/layout/orgChart1"/>
    <dgm:cxn modelId="{82A3177F-24C9-4B7E-ABE2-E4E55331B98E}" type="presParOf" srcId="{F4C0ED86-1EF1-457E-985D-06FF8AEEA924}" destId="{DDFBA59C-9EF7-432B-A095-17E86750AC5A}" srcOrd="2" destOrd="0" presId="urn:microsoft.com/office/officeart/2005/8/layout/orgChart1"/>
    <dgm:cxn modelId="{2E336DEB-9279-4927-9A4D-95DC7FF6C854}" type="presParOf" srcId="{F4C0ED86-1EF1-457E-985D-06FF8AEEA924}" destId="{AE2C93EB-44F9-4B21-82FC-B89437D00D38}" srcOrd="3" destOrd="0" presId="urn:microsoft.com/office/officeart/2005/8/layout/orgChart1"/>
    <dgm:cxn modelId="{0CC5D342-2DDD-43DF-8B91-62B322B327BD}" type="presParOf" srcId="{AE2C93EB-44F9-4B21-82FC-B89437D00D38}" destId="{1711D6C8-9335-4F11-B4AE-9AF6BDD06ABF}" srcOrd="0" destOrd="0" presId="urn:microsoft.com/office/officeart/2005/8/layout/orgChart1"/>
    <dgm:cxn modelId="{953AD5B4-63FC-42AA-AAB2-8D7C66E16D97}" type="presParOf" srcId="{1711D6C8-9335-4F11-B4AE-9AF6BDD06ABF}" destId="{2CC6D3C7-A3AA-400F-8F53-0581043ADC51}" srcOrd="0" destOrd="0" presId="urn:microsoft.com/office/officeart/2005/8/layout/orgChart1"/>
    <dgm:cxn modelId="{B0629E41-F371-4F75-888C-443ACC0FA7B0}" type="presParOf" srcId="{1711D6C8-9335-4F11-B4AE-9AF6BDD06ABF}" destId="{53A6D58E-C7D3-4BEA-806E-D3E5C29F10A4}" srcOrd="1" destOrd="0" presId="urn:microsoft.com/office/officeart/2005/8/layout/orgChart1"/>
    <dgm:cxn modelId="{A3E35A9A-BC37-41FD-A167-458D6B3453E2}" type="presParOf" srcId="{AE2C93EB-44F9-4B21-82FC-B89437D00D38}" destId="{119B3115-0A85-49F1-A051-27C03C718C08}" srcOrd="1" destOrd="0" presId="urn:microsoft.com/office/officeart/2005/8/layout/orgChart1"/>
    <dgm:cxn modelId="{B8B727CE-635B-4E5C-AE95-38CA46BCEDBA}" type="presParOf" srcId="{AE2C93EB-44F9-4B21-82FC-B89437D00D38}" destId="{4AD0961F-0939-4C0E-B01B-536D787E8409}" srcOrd="2" destOrd="0" presId="urn:microsoft.com/office/officeart/2005/8/layout/orgChart1"/>
    <dgm:cxn modelId="{4CD6AEFB-91ED-44F8-9D26-5F12CC47698A}" type="presParOf" srcId="{F0C46544-0190-4E3D-8E1B-F7150A062E23}" destId="{828DC270-4179-4330-859D-9AA3169A19D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7FC10-755B-466E-94A4-55B61165933C}" type="datetimeFigureOut">
              <a:rPr lang="pl-PL" smtClean="0"/>
              <a:pPr/>
              <a:t>2020-03-31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4028F-C2DE-4AB7-A448-E59A1912CEBA}" type="slidenum">
              <a:rPr lang="pl-PL" smtClean="0"/>
              <a:pPr/>
              <a:t>‹#›</a:t>
            </a:fld>
            <a:endParaRPr lang="pl-PL"/>
          </a:p>
        </p:txBody>
      </p:sp>
    </p:spTree>
    <p:extLst>
      <p:ext uri="{BB962C8B-B14F-4D97-AF65-F5344CB8AC3E}">
        <p14:creationId xmlns:p14="http://schemas.microsoft.com/office/powerpoint/2010/main" xmlns="" val="67432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32771"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34820"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E661BD-CBCE-4260-B60D-B35A22A56181}" type="slidenum">
              <a:rPr lang="pl-PL" smtClean="0"/>
              <a:pPr fontAlgn="base">
                <a:spcBef>
                  <a:spcPct val="0"/>
                </a:spcBef>
                <a:spcAft>
                  <a:spcPct val="0"/>
                </a:spcAft>
                <a:defRPr/>
              </a:pPr>
              <a:t>17</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ymbol zastępczy obrazu slajdu 1"/>
          <p:cNvSpPr>
            <a:spLocks noGrp="1" noRot="1" noChangeAspect="1" noTextEdit="1"/>
          </p:cNvSpPr>
          <p:nvPr>
            <p:ph type="sldImg"/>
          </p:nvPr>
        </p:nvSpPr>
        <p:spPr bwMode="auto">
          <a:noFill/>
          <a:ln>
            <a:solidFill>
              <a:srgbClr val="000000"/>
            </a:solidFill>
            <a:miter lim="800000"/>
            <a:headEnd/>
            <a:tailEnd/>
          </a:ln>
        </p:spPr>
      </p:sp>
      <p:sp>
        <p:nvSpPr>
          <p:cNvPr id="2969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p>
        </p:txBody>
      </p:sp>
      <p:sp>
        <p:nvSpPr>
          <p:cNvPr id="31748" name="Symbol zastępczy numeru slajd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9275AC-2E20-4E7E-8C29-AE751B9709BE}" type="slidenum">
              <a:rPr lang="pl-PL" smtClean="0"/>
              <a:pPr fontAlgn="base">
                <a:spcBef>
                  <a:spcPct val="0"/>
                </a:spcBef>
                <a:spcAft>
                  <a:spcPct val="0"/>
                </a:spcAft>
                <a:defRPr/>
              </a:pPr>
              <a:t>65</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0" name="Trójkąt prostokątny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ytuł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17" name="Podtytuł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a:t>Kliknij, aby edytować styl wzorca podtytułu</a:t>
            </a:r>
            <a:endParaRPr kumimoji="0" lang="en-US"/>
          </a:p>
        </p:txBody>
      </p:sp>
      <p:grpSp>
        <p:nvGrpSpPr>
          <p:cNvPr id="2" name="Grupa 1"/>
          <p:cNvGrpSpPr/>
          <p:nvPr/>
        </p:nvGrpSpPr>
        <p:grpSpPr>
          <a:xfrm>
            <a:off x="-3765" y="4953000"/>
            <a:ext cx="9147765" cy="1912088"/>
            <a:chOff x="-3765" y="4832896"/>
            <a:chExt cx="9147765" cy="2032192"/>
          </a:xfrm>
        </p:grpSpPr>
        <p:sp>
          <p:nvSpPr>
            <p:cNvPr id="7" name="Dowolny kształt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Dowolny kształt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Łącznik prosty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ymbol zastępczy daty 29"/>
          <p:cNvSpPr>
            <a:spLocks noGrp="1"/>
          </p:cNvSpPr>
          <p:nvPr>
            <p:ph type="dt" sz="half" idx="10"/>
          </p:nvPr>
        </p:nvSpPr>
        <p:spPr/>
        <p:txBody>
          <a:bodyPr/>
          <a:lstStyle>
            <a:lvl1pPr>
              <a:defRPr>
                <a:solidFill>
                  <a:srgbClr val="FFFFFF"/>
                </a:solidFill>
              </a:defRPr>
            </a:lvl1pPr>
            <a:extLst/>
          </a:lstStyle>
          <a:p>
            <a:fld id="{66221E02-25CB-4963-84BC-0813985E7D90}" type="datetimeFigureOut">
              <a:rPr lang="pl-PL" smtClean="0"/>
              <a:pPr/>
              <a:t>2020-03-31</a:t>
            </a:fld>
            <a:endParaRPr lang="pl-PL"/>
          </a:p>
        </p:txBody>
      </p:sp>
      <p:sp>
        <p:nvSpPr>
          <p:cNvPr id="19" name="Symbol zastępczy stopki 18"/>
          <p:cNvSpPr>
            <a:spLocks noGrp="1"/>
          </p:cNvSpPr>
          <p:nvPr>
            <p:ph type="ftr" sz="quarter" idx="11"/>
          </p:nvPr>
        </p:nvSpPr>
        <p:spPr/>
        <p:txBody>
          <a:bodyPr/>
          <a:lstStyle>
            <a:lvl1pPr>
              <a:defRPr>
                <a:solidFill>
                  <a:schemeClr val="accent1">
                    <a:tint val="20000"/>
                  </a:schemeClr>
                </a:solidFill>
              </a:defRPr>
            </a:lvl1pPr>
            <a:extLst/>
          </a:lstStyle>
          <a:p>
            <a:endParaRPr lang="pl-PL"/>
          </a:p>
        </p:txBody>
      </p:sp>
      <p:sp>
        <p:nvSpPr>
          <p:cNvPr id="27" name="Symbol zastępczy numeru slajdu 26"/>
          <p:cNvSpPr>
            <a:spLocks noGrp="1"/>
          </p:cNvSpPr>
          <p:nvPr>
            <p:ph type="sldNum" sz="quarter" idx="12"/>
          </p:nvPr>
        </p:nvSpPr>
        <p:spPr/>
        <p:txBody>
          <a:bodyPr/>
          <a:lstStyle>
            <a:lvl1pPr>
              <a:defRPr>
                <a:solidFill>
                  <a:srgbClr val="FFFFFF"/>
                </a:solidFill>
              </a:defRPr>
            </a:lvl1pPr>
            <a:extLst/>
          </a:lstStyle>
          <a:p>
            <a:fld id="{589B7C76-EFF2-4CD8-A475-4750F11B4BC6}"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1481329"/>
            <a:ext cx="8229600" cy="4386071"/>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844013" y="274640"/>
            <a:ext cx="1777470" cy="5592761"/>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274641"/>
            <a:ext cx="6324600" cy="5592760"/>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7" name="Tytuł 6"/>
          <p:cNvSpPr>
            <a:spLocks noGrp="1"/>
          </p:cNvSpPr>
          <p:nvPr>
            <p:ph type="title"/>
          </p:nvPr>
        </p:nvSpPr>
        <p:spPr/>
        <p:txBody>
          <a:bodyPr rtlCol="0"/>
          <a:lstStyle/>
          <a:p>
            <a:r>
              <a:rPr kumimoji="0" lang="pl-PL"/>
              <a:t>Kliknij, aby edytować styl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
        <p:nvSpPr>
          <p:cNvPr id="7" name="Pag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Pag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Ref idx="1002">
        <a:schemeClr val="bg1"/>
      </p:bgRef>
    </p:bg>
    <p:spTree>
      <p:nvGrpSpPr>
        <p:cNvPr id="1" name=""/>
        <p:cNvGrpSpPr/>
        <p:nvPr/>
      </p:nvGrpSpPr>
      <p:grpSpPr>
        <a:xfrm>
          <a:off x="0" y="0"/>
          <a:ext cx="0" cy="0"/>
          <a:chOff x="0" y="0"/>
          <a:chExt cx="0" cy="0"/>
        </a:xfrm>
      </p:grpSpPr>
      <p:sp>
        <p:nvSpPr>
          <p:cNvPr id="3" name="Symbol zastępczy zawartośc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
        <p:nvSpPr>
          <p:cNvPr id="8" name="Tytuł 7"/>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extLst/>
          </a:lstStyle>
          <a:p>
            <a:r>
              <a:rPr kumimoji="0" lang="pl-PL"/>
              <a:t>Kliknij, aby edytować styl</a:t>
            </a:r>
            <a:endParaRPr kumimoji="0" lang="en-US"/>
          </a:p>
        </p:txBody>
      </p:sp>
      <p:sp>
        <p:nvSpPr>
          <p:cNvPr id="3" name="Symbol zastępczy tekstu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Ref idx="1002">
        <a:schemeClr val="bg1"/>
      </p:bgRef>
    </p:bg>
    <p:spTree>
      <p:nvGrpSpPr>
        <p:cNvPr id="1" name=""/>
        <p:cNvGrpSpPr/>
        <p:nvPr/>
      </p:nvGrpSpPr>
      <p:grpSpPr>
        <a:xfrm>
          <a:off x="0" y="0"/>
          <a:ext cx="0" cy="0"/>
          <a:chOff x="0" y="0"/>
          <a:chExt cx="0" cy="0"/>
        </a:xfrm>
      </p:grpSpPr>
      <p:sp>
        <p:nvSpPr>
          <p:cNvPr id="3" name="Symbol zastępczy daty 2"/>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
        <p:nvSpPr>
          <p:cNvPr id="6" name="Tytuł 5"/>
          <p:cNvSpPr>
            <a:spLocks noGrp="1"/>
          </p:cNvSpPr>
          <p:nvPr>
            <p:ph type="title"/>
          </p:nvPr>
        </p:nvSpPr>
        <p:spPr/>
        <p:txBody>
          <a:bodyPr rtlCol="0"/>
          <a:lstStyle/>
          <a:p>
            <a:r>
              <a:rPr kumimoji="0" lang="pl-PL"/>
              <a:t>Kliknij, aby edytować styl</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2020-03-31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3">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pl-PL"/>
              <a:t>Kliknij, aby edytować styl</a:t>
            </a:r>
            <a:endParaRPr kumimoji="0" lang="en-US"/>
          </a:p>
        </p:txBody>
      </p:sp>
      <p:sp>
        <p:nvSpPr>
          <p:cNvPr id="3" name="Symbol zastępczy tekstu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6727032" y="6407944"/>
            <a:ext cx="1920240" cy="365760"/>
          </a:xfrm>
        </p:spPr>
        <p:txBody>
          <a:bodyPr/>
          <a:lstStyle/>
          <a:p>
            <a:fld id="{66221E02-25CB-4963-84BC-0813985E7D90}" type="datetimeFigureOut">
              <a:rPr lang="pl-PL" smtClean="0"/>
              <a:pPr/>
              <a:t>2020-03-31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pl-PL"/>
              <a:t>Kliknij, aby edytować style wzorca tekstu</a:t>
            </a:r>
          </a:p>
        </p:txBody>
      </p:sp>
      <p:sp>
        <p:nvSpPr>
          <p:cNvPr id="3" name="Symbol zastępczy obrazu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pl-PL"/>
              <a:t>Kliknij ikonę, aby dodać obraz</a:t>
            </a:r>
            <a:endParaRPr kumimoji="0" lang="en-US" dirty="0"/>
          </a:p>
        </p:txBody>
      </p:sp>
      <p:sp>
        <p:nvSpPr>
          <p:cNvPr id="5" name="Symbol zastępczy daty 4"/>
          <p:cNvSpPr>
            <a:spLocks noGrp="1"/>
          </p:cNvSpPr>
          <p:nvPr>
            <p:ph type="dt" sz="half" idx="10"/>
          </p:nvPr>
        </p:nvSpPr>
        <p:spPr/>
        <p:txBody>
          <a:bodyPr/>
          <a:lstStyle>
            <a:lvl1pPr>
              <a:defRPr>
                <a:solidFill>
                  <a:schemeClr val="tx1"/>
                </a:solidFill>
              </a:defRPr>
            </a:lvl1pPr>
            <a:extLst/>
          </a:lstStyle>
          <a:p>
            <a:fld id="{66221E02-25CB-4963-84BC-0813985E7D90}" type="datetimeFigureOut">
              <a:rPr lang="pl-PL" smtClean="0"/>
              <a:pPr/>
              <a:t>2020-03-31</a:t>
            </a:fld>
            <a:endParaRPr lang="pl-PL"/>
          </a:p>
        </p:txBody>
      </p:sp>
      <p:sp>
        <p:nvSpPr>
          <p:cNvPr id="6" name="Symbol zastępczy stop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pl-PL"/>
          </a:p>
        </p:txBody>
      </p:sp>
      <p:sp>
        <p:nvSpPr>
          <p:cNvPr id="7" name="Symbol zastępczy numeru slajdu 6"/>
          <p:cNvSpPr>
            <a:spLocks noGrp="1"/>
          </p:cNvSpPr>
          <p:nvPr>
            <p:ph type="sldNum" sz="quarter" idx="12"/>
          </p:nvPr>
        </p:nvSpPr>
        <p:spPr/>
        <p:txBody>
          <a:bodyPr/>
          <a:lstStyle>
            <a:lvl1pPr>
              <a:defRPr>
                <a:solidFill>
                  <a:schemeClr val="tx1"/>
                </a:solidFill>
              </a:defRPr>
            </a:lvl1pPr>
            <a:extLst/>
          </a:lstStyle>
          <a:p>
            <a:fld id="{589B7C76-EFF2-4CD8-A475-4750F11B4BC6}" type="slidenum">
              <a:rPr lang="pl-PL" smtClean="0"/>
              <a:pPr/>
              <a:t>‹#›</a:t>
            </a:fld>
            <a:endParaRPr lang="pl-PL"/>
          </a:p>
        </p:txBody>
      </p:sp>
      <p:sp>
        <p:nvSpPr>
          <p:cNvPr id="2" name="Tytuł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pl-PL"/>
              <a:t>Kliknij, aby edytować styl</a:t>
            </a:r>
            <a:endParaRPr kumimoji="0" lang="en-US"/>
          </a:p>
        </p:txBody>
      </p:sp>
      <p:sp>
        <p:nvSpPr>
          <p:cNvPr id="8" name="Dowolny kształt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Trójkąt prostokątny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Łącznik prosty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Pag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Pag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Dowolny kształt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Dowolny kształt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Trójkąt prostokątny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Łącznik prosty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ymbol zastępczy tytułu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221E02-25CB-4963-84BC-0813985E7D90}" type="datetimeFigureOut">
              <a:rPr lang="pl-PL" smtClean="0"/>
              <a:pPr/>
              <a:t>2020-03-31</a:t>
            </a:fld>
            <a:endParaRPr lang="pl-PL"/>
          </a:p>
        </p:txBody>
      </p:sp>
      <p:sp>
        <p:nvSpPr>
          <p:cNvPr id="22" name="Symbol zastępczy stop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pl-PL"/>
          </a:p>
        </p:txBody>
      </p:sp>
      <p:sp>
        <p:nvSpPr>
          <p:cNvPr id="18" name="Symbol zastępczy numeru slajd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89B7C76-EFF2-4CD8-A475-4750F11B4BC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Choroby układu moczowego</a:t>
            </a:r>
          </a:p>
        </p:txBody>
      </p:sp>
      <p:pic>
        <p:nvPicPr>
          <p:cNvPr id="2050" name="Picture 2" descr="C:\Users\Dom\Desktop\nerka.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481138"/>
            <a:ext cx="5822831" cy="470858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1.ZUM</a:t>
            </a:r>
          </a:p>
          <a:p>
            <a:r>
              <a:rPr lang="pl-PL" dirty="0"/>
              <a:t>2.Ostre uszkodzenia nerek</a:t>
            </a:r>
          </a:p>
          <a:p>
            <a:r>
              <a:rPr lang="pl-PL" dirty="0"/>
              <a:t>3.Przewlekłe choroby nerek</a:t>
            </a:r>
          </a:p>
          <a:p>
            <a:r>
              <a:rPr lang="pl-PL" dirty="0"/>
              <a:t>Różnice-przebieg kliniczny, objawy, powikłania, diagnostyka, leczenie </a:t>
            </a:r>
          </a:p>
          <a:p>
            <a:r>
              <a:rPr lang="pl-PL" dirty="0"/>
              <a:t>4.Nowotwory</a:t>
            </a:r>
          </a:p>
          <a:p>
            <a:r>
              <a:rPr lang="pl-PL" dirty="0"/>
              <a:t>5.Kamica</a:t>
            </a:r>
          </a:p>
        </p:txBody>
      </p:sp>
      <p:sp>
        <p:nvSpPr>
          <p:cNvPr id="3" name="Tytuł 2"/>
          <p:cNvSpPr>
            <a:spLocks noGrp="1"/>
          </p:cNvSpPr>
          <p:nvPr>
            <p:ph type="title"/>
          </p:nvPr>
        </p:nvSpPr>
        <p:spPr/>
        <p:txBody>
          <a:bodyPr>
            <a:normAutofit fontScale="90000"/>
          </a:bodyPr>
          <a:lstStyle/>
          <a:p>
            <a:r>
              <a:rPr lang="pl-PL" dirty="0"/>
              <a:t>Choroby nerek i dróg moczowych</a:t>
            </a:r>
          </a:p>
        </p:txBody>
      </p:sp>
    </p:spTree>
    <p:extLst>
      <p:ext uri="{BB962C8B-B14F-4D97-AF65-F5344CB8AC3E}">
        <p14:creationId xmlns:p14="http://schemas.microsoft.com/office/powerpoint/2010/main" xmlns="" val="393230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980728"/>
            <a:ext cx="8229600" cy="5026563"/>
          </a:xfrm>
        </p:spPr>
        <p:txBody>
          <a:bodyPr>
            <a:normAutofit/>
          </a:bodyPr>
          <a:lstStyle/>
          <a:p>
            <a:endParaRPr lang="pl-PL" sz="1800" dirty="0">
              <a:latin typeface="Arial" panose="020B0604020202020204" pitchFamily="34" charset="0"/>
              <a:cs typeface="Arial" panose="020B0604020202020204" pitchFamily="34" charset="0"/>
            </a:endParaRPr>
          </a:p>
          <a:p>
            <a:endParaRPr lang="pl-PL" sz="1800" dirty="0">
              <a:latin typeface="Arial" panose="020B0604020202020204" pitchFamily="34" charset="0"/>
              <a:cs typeface="Arial" panose="020B0604020202020204" pitchFamily="34" charset="0"/>
            </a:endParaRPr>
          </a:p>
          <a:p>
            <a:r>
              <a:rPr lang="pl-PL" sz="1800" dirty="0">
                <a:latin typeface="Arial" panose="020B0604020202020204" pitchFamily="34" charset="0"/>
                <a:cs typeface="Arial" panose="020B0604020202020204" pitchFamily="34" charset="0"/>
              </a:rPr>
              <a:t>Oznaczanie substancji wydzielanych przez nerki: mocznik, kwas moczowy, kreatynina, aminokwasy, kreatyna, amoniak</a:t>
            </a:r>
          </a:p>
          <a:p>
            <a:r>
              <a:rPr lang="pl-PL" sz="1800" dirty="0">
                <a:latin typeface="Arial" panose="020B0604020202020204" pitchFamily="34" charset="0"/>
                <a:cs typeface="Arial" panose="020B0604020202020204" pitchFamily="34" charset="0"/>
              </a:rPr>
              <a:t>Mocznik-3/4 N białkowego, powstaje w wątrobie. Wydalanie-90% nerki, 10%-pot i kał. BUN-ilość N zawarta w moczniku(BUN=mocznikx0,46mg/dl</a:t>
            </a:r>
          </a:p>
          <a:p>
            <a:r>
              <a:rPr lang="pl-PL" sz="1800" dirty="0">
                <a:latin typeface="Arial" panose="020B0604020202020204" pitchFamily="34" charset="0"/>
                <a:cs typeface="Arial" panose="020B0604020202020204" pitchFamily="34" charset="0"/>
              </a:rPr>
              <a:t>Kreatynina(1-2% kreatyny mięśniowej/dobę  degraduje się do kreatyniny). Jest wydzielana tylko przez nerki! Wartość w monitorowaniu cz. nerek gdy duża część nefronów ulegnie uszkodzeniu i </a:t>
            </a:r>
            <a:r>
              <a:rPr lang="pl-PL" sz="1800" dirty="0" err="1">
                <a:latin typeface="Arial" panose="020B0604020202020204" pitchFamily="34" charset="0"/>
                <a:cs typeface="Arial" panose="020B0604020202020204" pitchFamily="34" charset="0"/>
              </a:rPr>
              <a:t>eGFR</a:t>
            </a:r>
            <a:r>
              <a:rPr lang="pl-PL" sz="1800" dirty="0">
                <a:latin typeface="Arial" panose="020B0604020202020204" pitchFamily="34" charset="0"/>
                <a:cs typeface="Arial" panose="020B0604020202020204" pitchFamily="34" charset="0"/>
              </a:rPr>
              <a:t>&lt;50ml/min/1,73m2</a:t>
            </a:r>
          </a:p>
          <a:p>
            <a:r>
              <a:rPr lang="pl-PL" sz="1800" dirty="0">
                <a:latin typeface="Arial" panose="020B0604020202020204" pitchFamily="34" charset="0"/>
                <a:cs typeface="Arial" panose="020B0604020202020204" pitchFamily="34" charset="0"/>
              </a:rPr>
              <a:t>Kwas moczowy- produkt oksydacji puryn(rozpad komórkowy). 70% eliminacja przez nerki, 30% </a:t>
            </a:r>
            <a:r>
              <a:rPr lang="pl-PL" sz="1800" dirty="0" err="1">
                <a:latin typeface="Arial" panose="020B0604020202020204" pitchFamily="34" charset="0"/>
                <a:cs typeface="Arial" panose="020B0604020202020204" pitchFamily="34" charset="0"/>
              </a:rPr>
              <a:t>p.pokarmowy</a:t>
            </a:r>
            <a:r>
              <a:rPr lang="pl-PL" sz="1800" dirty="0">
                <a:latin typeface="Arial" panose="020B0604020202020204" pitchFamily="34" charset="0"/>
                <a:cs typeface="Arial" panose="020B0604020202020204" pitchFamily="34" charset="0"/>
              </a:rPr>
              <a:t>. Tylko 10% w kw. moczowego z moczu pierwotnego ulega wydaleniu z moczem.</a:t>
            </a:r>
          </a:p>
          <a:p>
            <a:r>
              <a:rPr lang="pl-PL" sz="1800" dirty="0">
                <a:latin typeface="Arial" panose="020B0604020202020204" pitchFamily="34" charset="0"/>
                <a:cs typeface="Arial" panose="020B0604020202020204" pitchFamily="34" charset="0"/>
              </a:rPr>
              <a:t>Amoniak- powstaje z aminokwasów w procesie </a:t>
            </a:r>
            <a:r>
              <a:rPr lang="pl-PL" sz="1800" dirty="0" err="1">
                <a:latin typeface="Arial" panose="020B0604020202020204" pitchFamily="34" charset="0"/>
                <a:cs typeface="Arial" panose="020B0604020202020204" pitchFamily="34" charset="0"/>
              </a:rPr>
              <a:t>dezaminacji</a:t>
            </a:r>
            <a:r>
              <a:rPr lang="pl-PL" sz="1800" dirty="0">
                <a:latin typeface="Arial" panose="020B0604020202020204" pitchFamily="34" charset="0"/>
                <a:cs typeface="Arial" panose="020B0604020202020204" pitchFamily="34" charset="0"/>
              </a:rPr>
              <a:t> (wątroba, trawienie pokarmów, bakterie jelitowe ,w </a:t>
            </a:r>
            <a:r>
              <a:rPr lang="pl-PL" sz="1800" dirty="0" err="1">
                <a:latin typeface="Arial" panose="020B0604020202020204" pitchFamily="34" charset="0"/>
                <a:cs typeface="Arial" panose="020B0604020202020204" pitchFamily="34" charset="0"/>
              </a:rPr>
              <a:t>m.szkieletowych</a:t>
            </a:r>
            <a:r>
              <a:rPr lang="pl-PL" sz="1800" dirty="0">
                <a:latin typeface="Arial" panose="020B0604020202020204" pitchFamily="34" charset="0"/>
                <a:cs typeface="Arial" panose="020B0604020202020204" pitchFamily="34" charset="0"/>
              </a:rPr>
              <a:t> podczas wysiłku)</a:t>
            </a:r>
          </a:p>
          <a:p>
            <a:pPr marL="109728" indent="0">
              <a:buNone/>
            </a:pPr>
            <a:r>
              <a:rPr lang="pl-PL" sz="1800" dirty="0">
                <a:latin typeface="Arial" panose="020B0604020202020204" pitchFamily="34" charset="0"/>
                <a:cs typeface="Arial" panose="020B0604020202020204" pitchFamily="34" charset="0"/>
              </a:rPr>
              <a:t>    Jest metabolizowany w wątrobie (cykl mocznikowy) </a:t>
            </a:r>
          </a:p>
          <a:p>
            <a:pPr marL="109728" indent="0">
              <a:buNone/>
            </a:pPr>
            <a:r>
              <a:rPr lang="pl-PL" sz="1800" dirty="0" err="1">
                <a:latin typeface="Arial" panose="020B0604020202020204" pitchFamily="34" charset="0"/>
                <a:cs typeface="Arial" panose="020B0604020202020204" pitchFamily="34" charset="0"/>
              </a:rPr>
              <a:t>Mikroalbuminuria</a:t>
            </a:r>
            <a:r>
              <a:rPr lang="pl-PL" sz="1800" dirty="0">
                <a:latin typeface="Arial" panose="020B0604020202020204" pitchFamily="34" charset="0"/>
                <a:cs typeface="Arial" panose="020B0604020202020204" pitchFamily="34" charset="0"/>
              </a:rPr>
              <a:t> i wskaźnik ACR- „utajone” uszkodzenie nerek</a:t>
            </a:r>
          </a:p>
          <a:p>
            <a:pPr marL="109728" indent="0">
              <a:buNone/>
            </a:pPr>
            <a:endParaRPr lang="pl-PL" sz="1800" dirty="0">
              <a:latin typeface="Arial" panose="020B0604020202020204" pitchFamily="34" charset="0"/>
              <a:cs typeface="Arial" panose="020B0604020202020204" pitchFamily="34" charset="0"/>
            </a:endParaRPr>
          </a:p>
        </p:txBody>
      </p:sp>
      <p:sp>
        <p:nvSpPr>
          <p:cNvPr id="3" name="Tytuł 2"/>
          <p:cNvSpPr>
            <a:spLocks noGrp="1"/>
          </p:cNvSpPr>
          <p:nvPr>
            <p:ph type="title"/>
          </p:nvPr>
        </p:nvSpPr>
        <p:spPr>
          <a:xfrm>
            <a:off x="467544" y="188640"/>
            <a:ext cx="8229600" cy="1008112"/>
          </a:xfrm>
        </p:spPr>
        <p:txBody>
          <a:bodyPr>
            <a:normAutofit/>
          </a:bodyPr>
          <a:lstStyle/>
          <a:p>
            <a:r>
              <a:rPr lang="pl-PL" sz="3200" dirty="0">
                <a:latin typeface="Arial" panose="020B0604020202020204" pitchFamily="34" charset="0"/>
                <a:cs typeface="Arial" panose="020B0604020202020204" pitchFamily="34" charset="0"/>
              </a:rPr>
              <a:t>Diagnostyka laboratoryjna funkcji nerek</a:t>
            </a:r>
          </a:p>
        </p:txBody>
      </p:sp>
    </p:spTree>
    <p:extLst>
      <p:ext uri="{BB962C8B-B14F-4D97-AF65-F5344CB8AC3E}">
        <p14:creationId xmlns:p14="http://schemas.microsoft.com/office/powerpoint/2010/main" xmlns="" val="3735897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pPr marL="109728"/>
            <a:r>
              <a:rPr lang="pl-PL" dirty="0"/>
              <a:t>          </a:t>
            </a:r>
            <a:r>
              <a:rPr lang="pl-PL" sz="3100" dirty="0"/>
              <a:t>Parametry nerkowe</a:t>
            </a:r>
            <a:r>
              <a:rPr lang="pl-PL" dirty="0"/>
              <a:t/>
            </a:r>
            <a:br>
              <a:rPr lang="pl-PL" dirty="0"/>
            </a:br>
            <a:r>
              <a:rPr lang="pl-PL" sz="1800" dirty="0" err="1">
                <a:latin typeface="Arial" panose="020B0604020202020204" pitchFamily="34" charset="0"/>
                <a:cs typeface="Arial" panose="020B0604020202020204" pitchFamily="34" charset="0"/>
              </a:rPr>
              <a:t>Mikroalbuminuria</a:t>
            </a:r>
            <a:r>
              <a:rPr lang="pl-PL" sz="1800" dirty="0">
                <a:latin typeface="Arial" panose="020B0604020202020204" pitchFamily="34" charset="0"/>
                <a:cs typeface="Arial" panose="020B0604020202020204" pitchFamily="34" charset="0"/>
              </a:rPr>
              <a:t> i wskaźnik ACR- „utajone” uszkodzenie nerek(DB, HA)</a:t>
            </a:r>
            <a:r>
              <a:rPr lang="pl-PL" sz="4400" dirty="0">
                <a:latin typeface="Arial" panose="020B0604020202020204" pitchFamily="34" charset="0"/>
                <a:cs typeface="Arial" panose="020B0604020202020204" pitchFamily="34" charset="0"/>
              </a:rPr>
              <a:t/>
            </a:r>
            <a:br>
              <a:rPr lang="pl-PL" sz="4400" dirty="0">
                <a:latin typeface="Arial" panose="020B0604020202020204" pitchFamily="34" charset="0"/>
                <a:cs typeface="Arial" panose="020B0604020202020204" pitchFamily="34" charset="0"/>
              </a:rPr>
            </a:br>
            <a:endParaRPr lang="pl-PL"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3685" y="1340768"/>
            <a:ext cx="8679307" cy="50405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55613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1438598932"/>
              </p:ext>
            </p:extLst>
          </p:nvPr>
        </p:nvGraphicFramePr>
        <p:xfrm>
          <a:off x="1280160" y="1770539"/>
          <a:ext cx="6583680" cy="3063240"/>
        </p:xfrm>
        <a:graphic>
          <a:graphicData uri="http://schemas.openxmlformats.org/drawingml/2006/table">
            <a:tbl>
              <a:tblPr/>
              <a:tblGrid>
                <a:gridCol w="1097280">
                  <a:extLst>
                    <a:ext uri="{9D8B030D-6E8A-4147-A177-3AD203B41FA5}">
                      <a16:colId xmlns:a16="http://schemas.microsoft.com/office/drawing/2014/main" xmlns="" val="4263442823"/>
                    </a:ext>
                  </a:extLst>
                </a:gridCol>
                <a:gridCol w="1097280">
                  <a:extLst>
                    <a:ext uri="{9D8B030D-6E8A-4147-A177-3AD203B41FA5}">
                      <a16:colId xmlns:a16="http://schemas.microsoft.com/office/drawing/2014/main" xmlns="" val="1272230650"/>
                    </a:ext>
                  </a:extLst>
                </a:gridCol>
                <a:gridCol w="1097280">
                  <a:extLst>
                    <a:ext uri="{9D8B030D-6E8A-4147-A177-3AD203B41FA5}">
                      <a16:colId xmlns:a16="http://schemas.microsoft.com/office/drawing/2014/main" xmlns="" val="2411121233"/>
                    </a:ext>
                  </a:extLst>
                </a:gridCol>
                <a:gridCol w="1097280">
                  <a:extLst>
                    <a:ext uri="{9D8B030D-6E8A-4147-A177-3AD203B41FA5}">
                      <a16:colId xmlns:a16="http://schemas.microsoft.com/office/drawing/2014/main" xmlns="" val="3153956339"/>
                    </a:ext>
                  </a:extLst>
                </a:gridCol>
                <a:gridCol w="1097280">
                  <a:extLst>
                    <a:ext uri="{9D8B030D-6E8A-4147-A177-3AD203B41FA5}">
                      <a16:colId xmlns:a16="http://schemas.microsoft.com/office/drawing/2014/main" xmlns="" val="2507395024"/>
                    </a:ext>
                  </a:extLst>
                </a:gridCol>
                <a:gridCol w="1097280">
                  <a:extLst>
                    <a:ext uri="{9D8B030D-6E8A-4147-A177-3AD203B41FA5}">
                      <a16:colId xmlns:a16="http://schemas.microsoft.com/office/drawing/2014/main" xmlns="" val="807092532"/>
                    </a:ext>
                  </a:extLst>
                </a:gridCol>
              </a:tblGrid>
              <a:tr h="0">
                <a:tc rowSpan="2">
                  <a:txBody>
                    <a:bodyPr/>
                    <a:lstStyle/>
                    <a:p>
                      <a:pPr fontAlgn="t"/>
                      <a:r>
                        <a:rPr lang="pl-PL" sz="1600" dirty="0">
                          <a:effectLst/>
                        </a:rPr>
                        <a:t> </a:t>
                      </a:r>
                    </a:p>
                  </a:txBody>
                  <a:tcPr marL="47625" marR="47625" marT="47625" marB="47625">
                    <a:lnL>
                      <a:noFill/>
                    </a:lnL>
                    <a:lnR>
                      <a:noFill/>
                    </a:lnR>
                    <a:lnT>
                      <a:noFill/>
                    </a:lnT>
                    <a:lnB>
                      <a:noFill/>
                    </a:lnB>
                    <a:solidFill>
                      <a:srgbClr val="FFFFFF"/>
                    </a:solidFill>
                  </a:tcPr>
                </a:tc>
                <a:tc rowSpan="2">
                  <a:txBody>
                    <a:bodyPr/>
                    <a:lstStyle/>
                    <a:p>
                      <a:pPr fontAlgn="t"/>
                      <a:r>
                        <a:rPr lang="pl-PL" sz="1600" b="1" dirty="0">
                          <a:effectLst/>
                        </a:rPr>
                        <a:t>Dobowa zbiórka</a:t>
                      </a:r>
                      <a:br>
                        <a:rPr lang="pl-PL" sz="1600" b="1" dirty="0">
                          <a:effectLst/>
                        </a:rPr>
                      </a:br>
                      <a:r>
                        <a:rPr lang="pl-PL" sz="1600" b="1" dirty="0">
                          <a:effectLst/>
                        </a:rPr>
                        <a:t>moczu (mg/24 h)</a:t>
                      </a:r>
                      <a:endParaRPr lang="pl-PL" sz="1600" dirty="0">
                        <a:effectLst/>
                      </a:endParaRPr>
                    </a:p>
                  </a:txBody>
                  <a:tcPr marL="47625" marR="47625" marT="47625" marB="47625">
                    <a:lnL>
                      <a:noFill/>
                    </a:lnL>
                    <a:lnR>
                      <a:noFill/>
                    </a:lnR>
                    <a:lnT>
                      <a:noFill/>
                    </a:lnT>
                    <a:lnB>
                      <a:noFill/>
                    </a:lnB>
                    <a:solidFill>
                      <a:srgbClr val="FFFFFF"/>
                    </a:solidFill>
                  </a:tcPr>
                </a:tc>
                <a:tc rowSpan="2">
                  <a:txBody>
                    <a:bodyPr/>
                    <a:lstStyle/>
                    <a:p>
                      <a:pPr fontAlgn="t"/>
                      <a:r>
                        <a:rPr lang="pl-PL" sz="1600" b="1" dirty="0">
                          <a:effectLst/>
                        </a:rPr>
                        <a:t>Nocna zbiórka</a:t>
                      </a:r>
                      <a:br>
                        <a:rPr lang="pl-PL" sz="1600" b="1" dirty="0">
                          <a:effectLst/>
                        </a:rPr>
                      </a:br>
                      <a:r>
                        <a:rPr lang="pl-PL" sz="1600" b="1" dirty="0">
                          <a:effectLst/>
                        </a:rPr>
                        <a:t>moczu (µg/min)</a:t>
                      </a:r>
                      <a:endParaRPr lang="pl-PL" sz="1600" dirty="0">
                        <a:effectLst/>
                      </a:endParaRPr>
                    </a:p>
                  </a:txBody>
                  <a:tcPr marL="47625" marR="47625" marT="47625" marB="47625">
                    <a:lnL>
                      <a:noFill/>
                    </a:lnL>
                    <a:lnR>
                      <a:noFill/>
                    </a:lnR>
                    <a:lnT>
                      <a:noFill/>
                    </a:lnT>
                    <a:lnB>
                      <a:noFill/>
                    </a:lnB>
                    <a:solidFill>
                      <a:srgbClr val="FFFFFF"/>
                    </a:solidFill>
                  </a:tcPr>
                </a:tc>
                <a:tc gridSpan="3">
                  <a:txBody>
                    <a:bodyPr/>
                    <a:lstStyle/>
                    <a:p>
                      <a:pPr fontAlgn="t"/>
                      <a:r>
                        <a:rPr lang="pl-PL" sz="1600" b="1">
                          <a:effectLst/>
                        </a:rPr>
                        <a:t>Pojedyncza porcja moczu</a:t>
                      </a:r>
                      <a:endParaRPr lang="pl-PL" sz="1600">
                        <a:effectLst/>
                      </a:endParaRPr>
                    </a:p>
                  </a:txBody>
                  <a:tcPr marL="47625" marR="47625" marT="47625" marB="47625">
                    <a:lnL>
                      <a:noFill/>
                    </a:lnL>
                    <a:lnR>
                      <a:noFill/>
                    </a:lnR>
                    <a:lnT>
                      <a:noFill/>
                    </a:lnT>
                    <a:lnB>
                      <a:noFill/>
                    </a:lnB>
                    <a:solidFill>
                      <a:srgbClr val="FFFFFF"/>
                    </a:solidFill>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xmlns="" val="3031642737"/>
                  </a:ext>
                </a:extLst>
              </a:tr>
              <a:tr h="0">
                <a:tc vMerge="1">
                  <a:txBody>
                    <a:bodyPr/>
                    <a:lstStyle/>
                    <a:p>
                      <a:endParaRPr lang="pl-PL"/>
                    </a:p>
                  </a:txBody>
                  <a:tcPr/>
                </a:tc>
                <a:tc vMerge="1">
                  <a:txBody>
                    <a:bodyPr/>
                    <a:lstStyle/>
                    <a:p>
                      <a:endParaRPr lang="pl-PL"/>
                    </a:p>
                  </a:txBody>
                  <a:tcPr/>
                </a:tc>
                <a:tc vMerge="1">
                  <a:txBody>
                    <a:bodyPr/>
                    <a:lstStyle/>
                    <a:p>
                      <a:endParaRPr lang="pl-PL"/>
                    </a:p>
                  </a:txBody>
                  <a:tcPr/>
                </a:tc>
                <a:tc>
                  <a:txBody>
                    <a:bodyPr/>
                    <a:lstStyle/>
                    <a:p>
                      <a:pPr fontAlgn="t"/>
                      <a:r>
                        <a:rPr lang="pl-PL" sz="1600" b="1" dirty="0">
                          <a:effectLst/>
                        </a:rPr>
                        <a:t>albumina</a:t>
                      </a:r>
                      <a:br>
                        <a:rPr lang="pl-PL" sz="1600" b="1" dirty="0">
                          <a:effectLst/>
                        </a:rPr>
                      </a:br>
                      <a:r>
                        <a:rPr lang="pl-PL" sz="1600" b="1" dirty="0">
                          <a:effectLst/>
                        </a:rPr>
                        <a:t>mg/l</a:t>
                      </a:r>
                      <a:endParaRPr lang="pl-PL" sz="1600" dirty="0">
                        <a:effectLst/>
                      </a:endParaRPr>
                    </a:p>
                  </a:txBody>
                  <a:tcPr marL="47625" marR="47625" marT="47625" marB="47625">
                    <a:lnL>
                      <a:noFill/>
                    </a:lnL>
                    <a:lnR>
                      <a:noFill/>
                    </a:lnR>
                    <a:lnT>
                      <a:noFill/>
                    </a:lnT>
                    <a:lnB>
                      <a:noFill/>
                    </a:lnB>
                    <a:solidFill>
                      <a:srgbClr val="FFFFFF"/>
                    </a:solidFill>
                  </a:tcPr>
                </a:tc>
                <a:tc>
                  <a:txBody>
                    <a:bodyPr/>
                    <a:lstStyle/>
                    <a:p>
                      <a:pPr fontAlgn="t"/>
                      <a:r>
                        <a:rPr lang="pl-PL" sz="1600" b="1" dirty="0">
                          <a:effectLst/>
                        </a:rPr>
                        <a:t>płeć</a:t>
                      </a:r>
                      <a:endParaRPr lang="pl-PL" sz="1600" dirty="0">
                        <a:effectLst/>
                      </a:endParaRPr>
                    </a:p>
                  </a:txBody>
                  <a:tcPr marL="47625" marR="47625" marT="47625" marB="47625">
                    <a:lnL>
                      <a:noFill/>
                    </a:lnL>
                    <a:lnR>
                      <a:noFill/>
                    </a:lnR>
                    <a:lnT>
                      <a:noFill/>
                    </a:lnT>
                    <a:lnB>
                      <a:noFill/>
                    </a:lnB>
                    <a:solidFill>
                      <a:srgbClr val="FFFFFF"/>
                    </a:solidFill>
                  </a:tcPr>
                </a:tc>
                <a:tc>
                  <a:txBody>
                    <a:bodyPr/>
                    <a:lstStyle/>
                    <a:p>
                      <a:pPr fontAlgn="t"/>
                      <a:r>
                        <a:rPr lang="pl-PL" sz="1600" b="1">
                          <a:effectLst/>
                        </a:rPr>
                        <a:t>ACR</a:t>
                      </a:r>
                      <a:br>
                        <a:rPr lang="pl-PL" sz="1600" b="1">
                          <a:effectLst/>
                        </a:rPr>
                      </a:br>
                      <a:r>
                        <a:rPr lang="pl-PL" sz="1600" b="1">
                          <a:effectLst/>
                        </a:rPr>
                        <a:t>mg/g</a:t>
                      </a:r>
                      <a:endParaRPr lang="pl-PL" sz="1600">
                        <a:effectLst/>
                      </a:endParaRP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xmlns="" val="1490229667"/>
                  </a:ext>
                </a:extLst>
              </a:tr>
              <a:tr h="0">
                <a:tc>
                  <a:txBody>
                    <a:bodyPr/>
                    <a:lstStyle/>
                    <a:p>
                      <a:pPr fontAlgn="t"/>
                      <a:r>
                        <a:rPr lang="pl-PL" sz="1600">
                          <a:effectLst/>
                        </a:rPr>
                        <a:t>normoalbuminuria</a:t>
                      </a:r>
                    </a:p>
                  </a:txBody>
                  <a:tcPr marL="47625" marR="47625" marT="47625" marB="47625">
                    <a:lnL>
                      <a:noFill/>
                    </a:lnL>
                    <a:lnR>
                      <a:noFill/>
                    </a:lnR>
                    <a:lnT>
                      <a:noFill/>
                    </a:lnT>
                    <a:lnB>
                      <a:noFill/>
                    </a:lnB>
                    <a:solidFill>
                      <a:srgbClr val="FFFFFF"/>
                    </a:solidFill>
                  </a:tcPr>
                </a:tc>
                <a:tc>
                  <a:txBody>
                    <a:bodyPr/>
                    <a:lstStyle/>
                    <a:p>
                      <a:pPr fontAlgn="t"/>
                      <a:r>
                        <a:rPr lang="pl-PL" sz="1600">
                          <a:effectLst/>
                        </a:rPr>
                        <a:t>&lt;30</a:t>
                      </a:r>
                    </a:p>
                  </a:txBody>
                  <a:tcPr marL="47625" marR="47625" marT="47625" marB="47625">
                    <a:lnL>
                      <a:noFill/>
                    </a:lnL>
                    <a:lnR>
                      <a:noFill/>
                    </a:lnR>
                    <a:lnT>
                      <a:noFill/>
                    </a:lnT>
                    <a:lnB>
                      <a:noFill/>
                    </a:lnB>
                    <a:solidFill>
                      <a:srgbClr val="FFFFFF"/>
                    </a:solidFill>
                  </a:tcPr>
                </a:tc>
                <a:tc>
                  <a:txBody>
                    <a:bodyPr/>
                    <a:lstStyle/>
                    <a:p>
                      <a:pPr fontAlgn="t"/>
                      <a:r>
                        <a:rPr lang="pl-PL" sz="1600">
                          <a:effectLst/>
                        </a:rPr>
                        <a:t>&lt;20 (15)</a:t>
                      </a:r>
                    </a:p>
                  </a:txBody>
                  <a:tcPr marL="47625" marR="47625" marT="47625" marB="47625">
                    <a:lnL>
                      <a:noFill/>
                    </a:lnL>
                    <a:lnR>
                      <a:noFill/>
                    </a:lnR>
                    <a:lnT>
                      <a:noFill/>
                    </a:lnT>
                    <a:lnB>
                      <a:noFill/>
                    </a:lnB>
                    <a:solidFill>
                      <a:srgbClr val="FFFFFF"/>
                    </a:solidFill>
                  </a:tcPr>
                </a:tc>
                <a:tc>
                  <a:txBody>
                    <a:bodyPr/>
                    <a:lstStyle/>
                    <a:p>
                      <a:pPr fontAlgn="t"/>
                      <a:r>
                        <a:rPr lang="pl-PL" sz="1600">
                          <a:effectLst/>
                        </a:rPr>
                        <a:t>&lt;20</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M</a:t>
                      </a:r>
                      <a:br>
                        <a:rPr lang="pl-PL" sz="1600" dirty="0">
                          <a:effectLst/>
                        </a:rPr>
                      </a:br>
                      <a:r>
                        <a:rPr lang="pl-PL" sz="1600" dirty="0">
                          <a:effectLst/>
                        </a:rPr>
                        <a:t>K</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&lt;20</a:t>
                      </a:r>
                      <a:br>
                        <a:rPr lang="pl-PL" sz="1600" dirty="0">
                          <a:effectLst/>
                        </a:rPr>
                      </a:br>
                      <a:r>
                        <a:rPr lang="pl-PL" sz="1600" dirty="0">
                          <a:effectLst/>
                        </a:rPr>
                        <a:t>&lt;30</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xmlns="" val="4208936188"/>
                  </a:ext>
                </a:extLst>
              </a:tr>
              <a:tr h="0">
                <a:tc>
                  <a:txBody>
                    <a:bodyPr/>
                    <a:lstStyle/>
                    <a:p>
                      <a:pPr fontAlgn="t"/>
                      <a:r>
                        <a:rPr lang="pl-PL" sz="1600">
                          <a:effectLst/>
                        </a:rPr>
                        <a:t>mikroalbuminuria</a:t>
                      </a:r>
                    </a:p>
                  </a:txBody>
                  <a:tcPr marL="47625" marR="47625" marT="47625" marB="47625">
                    <a:lnL>
                      <a:noFill/>
                    </a:lnL>
                    <a:lnR>
                      <a:noFill/>
                    </a:lnR>
                    <a:lnT>
                      <a:noFill/>
                    </a:lnT>
                    <a:lnB>
                      <a:noFill/>
                    </a:lnB>
                    <a:solidFill>
                      <a:srgbClr val="FFFFFF"/>
                    </a:solidFill>
                  </a:tcPr>
                </a:tc>
                <a:tc>
                  <a:txBody>
                    <a:bodyPr/>
                    <a:lstStyle/>
                    <a:p>
                      <a:pPr fontAlgn="t"/>
                      <a:r>
                        <a:rPr lang="pl-PL" sz="1600">
                          <a:effectLst/>
                        </a:rPr>
                        <a:t>30–300</a:t>
                      </a:r>
                    </a:p>
                  </a:txBody>
                  <a:tcPr marL="47625" marR="47625" marT="47625" marB="47625">
                    <a:lnL>
                      <a:noFill/>
                    </a:lnL>
                    <a:lnR>
                      <a:noFill/>
                    </a:lnR>
                    <a:lnT>
                      <a:noFill/>
                    </a:lnT>
                    <a:lnB>
                      <a:noFill/>
                    </a:lnB>
                    <a:solidFill>
                      <a:srgbClr val="FFFFFF"/>
                    </a:solidFill>
                  </a:tcPr>
                </a:tc>
                <a:tc>
                  <a:txBody>
                    <a:bodyPr/>
                    <a:lstStyle/>
                    <a:p>
                      <a:pPr fontAlgn="t"/>
                      <a:r>
                        <a:rPr lang="pl-PL" sz="1600">
                          <a:effectLst/>
                        </a:rPr>
                        <a:t>20–200</a:t>
                      </a:r>
                    </a:p>
                  </a:txBody>
                  <a:tcPr marL="47625" marR="47625" marT="47625" marB="47625">
                    <a:lnL>
                      <a:noFill/>
                    </a:lnL>
                    <a:lnR>
                      <a:noFill/>
                    </a:lnR>
                    <a:lnT>
                      <a:noFill/>
                    </a:lnT>
                    <a:lnB>
                      <a:noFill/>
                    </a:lnB>
                    <a:solidFill>
                      <a:srgbClr val="FFFFFF"/>
                    </a:solidFill>
                  </a:tcPr>
                </a:tc>
                <a:tc>
                  <a:txBody>
                    <a:bodyPr/>
                    <a:lstStyle/>
                    <a:p>
                      <a:pPr fontAlgn="t"/>
                      <a:r>
                        <a:rPr lang="pl-PL" sz="1600">
                          <a:effectLst/>
                        </a:rPr>
                        <a:t>20–200</a:t>
                      </a:r>
                    </a:p>
                  </a:txBody>
                  <a:tcPr marL="47625" marR="47625" marT="47625" marB="47625">
                    <a:lnL>
                      <a:noFill/>
                    </a:lnL>
                    <a:lnR>
                      <a:noFill/>
                    </a:lnR>
                    <a:lnT>
                      <a:noFill/>
                    </a:lnT>
                    <a:lnB>
                      <a:noFill/>
                    </a:lnB>
                    <a:solidFill>
                      <a:srgbClr val="FFFFFF"/>
                    </a:solidFill>
                  </a:tcPr>
                </a:tc>
                <a:tc>
                  <a:txBody>
                    <a:bodyPr/>
                    <a:lstStyle/>
                    <a:p>
                      <a:pPr fontAlgn="t"/>
                      <a:r>
                        <a:rPr lang="pl-PL" sz="1600">
                          <a:effectLst/>
                        </a:rPr>
                        <a:t>M</a:t>
                      </a:r>
                      <a:br>
                        <a:rPr lang="pl-PL" sz="1600">
                          <a:effectLst/>
                        </a:rPr>
                      </a:br>
                      <a:r>
                        <a:rPr lang="pl-PL" sz="1600">
                          <a:effectLst/>
                        </a:rPr>
                        <a:t>K</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20–200</a:t>
                      </a:r>
                      <a:br>
                        <a:rPr lang="pl-PL" sz="1600" dirty="0">
                          <a:effectLst/>
                        </a:rPr>
                      </a:br>
                      <a:r>
                        <a:rPr lang="pl-PL" sz="1600" dirty="0">
                          <a:effectLst/>
                        </a:rPr>
                        <a:t>30–300</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xmlns="" val="1623879924"/>
                  </a:ext>
                </a:extLst>
              </a:tr>
              <a:tr h="0">
                <a:tc>
                  <a:txBody>
                    <a:bodyPr/>
                    <a:lstStyle/>
                    <a:p>
                      <a:pPr fontAlgn="t"/>
                      <a:r>
                        <a:rPr lang="pl-PL" sz="1600">
                          <a:effectLst/>
                        </a:rPr>
                        <a:t>makroalbuminuria</a:t>
                      </a:r>
                    </a:p>
                  </a:txBody>
                  <a:tcPr marL="47625" marR="47625" marT="47625" marB="47625">
                    <a:lnL>
                      <a:noFill/>
                    </a:lnL>
                    <a:lnR>
                      <a:noFill/>
                    </a:lnR>
                    <a:lnT>
                      <a:noFill/>
                    </a:lnT>
                    <a:lnB>
                      <a:noFill/>
                    </a:lnB>
                    <a:solidFill>
                      <a:srgbClr val="FFFFFF"/>
                    </a:solidFill>
                  </a:tcPr>
                </a:tc>
                <a:tc>
                  <a:txBody>
                    <a:bodyPr/>
                    <a:lstStyle/>
                    <a:p>
                      <a:pPr fontAlgn="t"/>
                      <a:r>
                        <a:rPr lang="pl-PL" sz="1600">
                          <a:effectLst/>
                        </a:rPr>
                        <a:t>&gt;300</a:t>
                      </a:r>
                    </a:p>
                  </a:txBody>
                  <a:tcPr marL="47625" marR="47625" marT="47625" marB="47625">
                    <a:lnL>
                      <a:noFill/>
                    </a:lnL>
                    <a:lnR>
                      <a:noFill/>
                    </a:lnR>
                    <a:lnT>
                      <a:noFill/>
                    </a:lnT>
                    <a:lnB>
                      <a:noFill/>
                    </a:lnB>
                    <a:solidFill>
                      <a:srgbClr val="FFFFFF"/>
                    </a:solidFill>
                  </a:tcPr>
                </a:tc>
                <a:tc>
                  <a:txBody>
                    <a:bodyPr/>
                    <a:lstStyle/>
                    <a:p>
                      <a:pPr fontAlgn="t"/>
                      <a:r>
                        <a:rPr lang="pl-PL" sz="1600">
                          <a:effectLst/>
                        </a:rPr>
                        <a:t>&gt;200</a:t>
                      </a:r>
                    </a:p>
                  </a:txBody>
                  <a:tcPr marL="47625" marR="47625" marT="47625" marB="47625">
                    <a:lnL>
                      <a:noFill/>
                    </a:lnL>
                    <a:lnR>
                      <a:noFill/>
                    </a:lnR>
                    <a:lnT>
                      <a:noFill/>
                    </a:lnT>
                    <a:lnB>
                      <a:noFill/>
                    </a:lnB>
                    <a:solidFill>
                      <a:srgbClr val="FFFFFF"/>
                    </a:solidFill>
                  </a:tcPr>
                </a:tc>
                <a:tc>
                  <a:txBody>
                    <a:bodyPr/>
                    <a:lstStyle/>
                    <a:p>
                      <a:pPr fontAlgn="t"/>
                      <a:r>
                        <a:rPr lang="pl-PL" sz="1600">
                          <a:effectLst/>
                        </a:rPr>
                        <a:t>&gt;200</a:t>
                      </a:r>
                    </a:p>
                  </a:txBody>
                  <a:tcPr marL="47625" marR="47625" marT="47625" marB="47625">
                    <a:lnL>
                      <a:noFill/>
                    </a:lnL>
                    <a:lnR>
                      <a:noFill/>
                    </a:lnR>
                    <a:lnT>
                      <a:noFill/>
                    </a:lnT>
                    <a:lnB>
                      <a:noFill/>
                    </a:lnB>
                    <a:solidFill>
                      <a:srgbClr val="FFFFFF"/>
                    </a:solidFill>
                  </a:tcPr>
                </a:tc>
                <a:tc>
                  <a:txBody>
                    <a:bodyPr/>
                    <a:lstStyle/>
                    <a:p>
                      <a:pPr fontAlgn="t"/>
                      <a:r>
                        <a:rPr lang="pl-PL" sz="1600">
                          <a:effectLst/>
                        </a:rPr>
                        <a:t>M</a:t>
                      </a:r>
                      <a:br>
                        <a:rPr lang="pl-PL" sz="1600">
                          <a:effectLst/>
                        </a:rPr>
                      </a:br>
                      <a:r>
                        <a:rPr lang="pl-PL" sz="1600">
                          <a:effectLst/>
                        </a:rPr>
                        <a:t>K</a:t>
                      </a:r>
                    </a:p>
                  </a:txBody>
                  <a:tcPr marL="47625" marR="47625" marT="47625" marB="47625">
                    <a:lnL>
                      <a:noFill/>
                    </a:lnL>
                    <a:lnR>
                      <a:noFill/>
                    </a:lnR>
                    <a:lnT>
                      <a:noFill/>
                    </a:lnT>
                    <a:lnB>
                      <a:noFill/>
                    </a:lnB>
                    <a:solidFill>
                      <a:srgbClr val="FFFFFF"/>
                    </a:solidFill>
                  </a:tcPr>
                </a:tc>
                <a:tc>
                  <a:txBody>
                    <a:bodyPr/>
                    <a:lstStyle/>
                    <a:p>
                      <a:pPr fontAlgn="t"/>
                      <a:r>
                        <a:rPr lang="pl-PL" sz="1600" dirty="0">
                          <a:effectLst/>
                        </a:rPr>
                        <a:t>&gt;200</a:t>
                      </a:r>
                      <a:br>
                        <a:rPr lang="pl-PL" sz="1600" dirty="0">
                          <a:effectLst/>
                        </a:rPr>
                      </a:br>
                      <a:r>
                        <a:rPr lang="pl-PL" sz="1600" dirty="0">
                          <a:effectLst/>
                        </a:rPr>
                        <a:t>&gt;300</a:t>
                      </a:r>
                    </a:p>
                  </a:txBody>
                  <a:tcPr marL="47625" marR="47625" marT="47625" marB="47625">
                    <a:lnL>
                      <a:noFill/>
                    </a:lnL>
                    <a:lnR>
                      <a:noFill/>
                    </a:lnR>
                    <a:lnT>
                      <a:noFill/>
                    </a:lnT>
                    <a:lnB>
                      <a:noFill/>
                    </a:lnB>
                    <a:solidFill>
                      <a:srgbClr val="FFFFFF"/>
                    </a:solidFill>
                  </a:tcPr>
                </a:tc>
                <a:extLst>
                  <a:ext uri="{0D108BD9-81ED-4DB2-BD59-A6C34878D82A}">
                    <a16:rowId xmlns:a16="http://schemas.microsoft.com/office/drawing/2014/main" xmlns="" val="4078588715"/>
                  </a:ext>
                </a:extLst>
              </a:tr>
            </a:tbl>
          </a:graphicData>
        </a:graphic>
      </p:graphicFrame>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xmlns="" val="186718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052736"/>
            <a:ext cx="8229600" cy="5472608"/>
          </a:xfrm>
        </p:spPr>
        <p:txBody>
          <a:bodyPr>
            <a:normAutofit lnSpcReduction="10000"/>
          </a:bodyPr>
          <a:lstStyle/>
          <a:p>
            <a:r>
              <a:rPr lang="pl-PL" dirty="0"/>
              <a:t>Ortostatyczny</a:t>
            </a:r>
          </a:p>
          <a:p>
            <a:r>
              <a:rPr lang="pl-PL" dirty="0"/>
              <a:t>W chorobach gorączkowych</a:t>
            </a:r>
          </a:p>
          <a:p>
            <a:r>
              <a:rPr lang="pl-PL" dirty="0"/>
              <a:t>Duży wysiłek fizyczny</a:t>
            </a:r>
          </a:p>
          <a:p>
            <a:r>
              <a:rPr lang="pl-PL" dirty="0"/>
              <a:t>Intensywny stres</a:t>
            </a:r>
          </a:p>
          <a:p>
            <a:r>
              <a:rPr lang="pl-PL" dirty="0"/>
              <a:t>Znaczna </a:t>
            </a:r>
            <a:r>
              <a:rPr lang="pl-PL" dirty="0" err="1"/>
              <a:t>hiperlordoza</a:t>
            </a:r>
            <a:r>
              <a:rPr lang="pl-PL" dirty="0"/>
              <a:t> lędźwiowa</a:t>
            </a:r>
          </a:p>
          <a:p>
            <a:r>
              <a:rPr lang="pl-PL" dirty="0"/>
              <a:t>Długotrwałe przemarznięcie lub przegrzanie</a:t>
            </a:r>
          </a:p>
          <a:p>
            <a:endParaRPr lang="pl-PL" dirty="0"/>
          </a:p>
          <a:p>
            <a:r>
              <a:rPr lang="pl-PL" dirty="0"/>
              <a:t>Białkomocz selektywny- wczesne stadium choroby; ucieczka białek o małej masie cząsteczkowej- albumina, transferryna</a:t>
            </a:r>
          </a:p>
          <a:p>
            <a:r>
              <a:rPr lang="pl-PL" dirty="0"/>
              <a:t>Białkomocz nieselektywny- późne stadium choroby; ucieczka białek o dużej masie </a:t>
            </a:r>
            <a:r>
              <a:rPr lang="pl-PL" dirty="0" err="1"/>
              <a:t>cząsteczkowej-Immunoglobuliny</a:t>
            </a:r>
            <a:endParaRPr lang="pl-PL" dirty="0"/>
          </a:p>
          <a:p>
            <a:endParaRPr lang="pl-PL" dirty="0"/>
          </a:p>
        </p:txBody>
      </p:sp>
      <p:sp>
        <p:nvSpPr>
          <p:cNvPr id="3" name="Tytuł 2"/>
          <p:cNvSpPr>
            <a:spLocks noGrp="1"/>
          </p:cNvSpPr>
          <p:nvPr>
            <p:ph type="title"/>
          </p:nvPr>
        </p:nvSpPr>
        <p:spPr/>
        <p:txBody>
          <a:bodyPr/>
          <a:lstStyle/>
          <a:p>
            <a:r>
              <a:rPr lang="pl-PL" dirty="0"/>
              <a:t>Białkomocz czynnościowy</a:t>
            </a:r>
          </a:p>
        </p:txBody>
      </p:sp>
    </p:spTree>
    <p:extLst>
      <p:ext uri="{BB962C8B-B14F-4D97-AF65-F5344CB8AC3E}">
        <p14:creationId xmlns:p14="http://schemas.microsoft.com/office/powerpoint/2010/main" xmlns="" val="1626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altLang="ja-JP" dirty="0">
                <a:solidFill>
                  <a:srgbClr val="4D4D4D"/>
                </a:solidFill>
                <a:latin typeface="Helvetica CE" charset="-18"/>
              </a:rPr>
              <a:t>Stężenie kreatyniny w surowicy </a:t>
            </a:r>
            <a:endParaRPr lang="pl-PL" dirty="0"/>
          </a:p>
        </p:txBody>
      </p:sp>
      <p:sp>
        <p:nvSpPr>
          <p:cNvPr id="3" name="Symbol zastępczy zawartości 2"/>
          <p:cNvSpPr>
            <a:spLocks noGrp="1"/>
          </p:cNvSpPr>
          <p:nvPr>
            <p:ph idx="1"/>
          </p:nvPr>
        </p:nvSpPr>
        <p:spPr>
          <a:xfrm>
            <a:off x="1187624" y="1556792"/>
            <a:ext cx="6777317" cy="1748290"/>
          </a:xfrm>
        </p:spPr>
        <p:txBody>
          <a:bodyPr>
            <a:normAutofit lnSpcReduction="10000"/>
          </a:bodyPr>
          <a:lstStyle/>
          <a:p>
            <a:r>
              <a:rPr lang="pl-PL" altLang="ja-JP" dirty="0">
                <a:solidFill>
                  <a:srgbClr val="4D4D4D"/>
                </a:solidFill>
                <a:latin typeface="Helvetica CE" charset="-18"/>
              </a:rPr>
              <a:t>łatwe do zmierzenia,</a:t>
            </a:r>
          </a:p>
          <a:p>
            <a:r>
              <a:rPr lang="pl-PL" altLang="ja-JP" dirty="0">
                <a:solidFill>
                  <a:srgbClr val="4D4D4D"/>
                </a:solidFill>
                <a:latin typeface="Helvetica CE" charset="-18"/>
              </a:rPr>
              <a:t>nie informuje o faktycznym stanie czynności nerek </a:t>
            </a:r>
            <a:r>
              <a:rPr lang="pl-PL" altLang="ja-JP" dirty="0">
                <a:solidFill>
                  <a:srgbClr val="4D4D4D"/>
                </a:solidFill>
                <a:latin typeface="Helvetica CE" charset="-18"/>
                <a:sym typeface="Wingdings" pitchFamily="2" charset="2"/>
              </a:rPr>
              <a:t> czynniki wpływające na wynik: </a:t>
            </a:r>
            <a:r>
              <a:rPr lang="pl-PL" altLang="ja-JP" dirty="0">
                <a:solidFill>
                  <a:srgbClr val="4D4D4D"/>
                </a:solidFill>
                <a:latin typeface="Helvetica CE" charset="-18"/>
              </a:rPr>
              <a:t>wiek, płeć, rasa, masa ciała</a:t>
            </a:r>
          </a:p>
          <a:p>
            <a:endParaRPr lang="pl-PL" dirty="0"/>
          </a:p>
        </p:txBody>
      </p:sp>
      <p:graphicFrame>
        <p:nvGraphicFramePr>
          <p:cNvPr id="5" name="Diagram 4"/>
          <p:cNvGraphicFramePr/>
          <p:nvPr>
            <p:extLst>
              <p:ext uri="{D42A27DB-BD31-4B8C-83A1-F6EECF244321}">
                <p14:modId xmlns:p14="http://schemas.microsoft.com/office/powerpoint/2010/main" xmlns="" val="4029085908"/>
              </p:ext>
            </p:extLst>
          </p:nvPr>
        </p:nvGraphicFramePr>
        <p:xfrm>
          <a:off x="467544" y="3573016"/>
          <a:ext cx="7992888" cy="2160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altLang="ja-JP" dirty="0">
                <a:solidFill>
                  <a:schemeClr val="tx1"/>
                </a:solidFill>
                <a:latin typeface="Helvetica CE" charset="-18"/>
                <a:ea typeface="ＭＳ Ｐゴシック" pitchFamily="34" charset="-128"/>
              </a:rPr>
              <a:t>e</a:t>
            </a:r>
            <a:r>
              <a:rPr lang="en-GB" altLang="ja-JP" dirty="0">
                <a:solidFill>
                  <a:schemeClr val="tx1"/>
                </a:solidFill>
                <a:latin typeface="Helvetica CE" charset="-18"/>
                <a:ea typeface="ＭＳ Ｐゴシック" pitchFamily="34" charset="-128"/>
              </a:rPr>
              <a:t>GFR</a:t>
            </a:r>
            <a:r>
              <a:rPr lang="pl-PL" altLang="ja-JP" dirty="0">
                <a:solidFill>
                  <a:schemeClr val="tx1"/>
                </a:solidFill>
                <a:latin typeface="Helvetica CE" charset="-18"/>
                <a:ea typeface="ＭＳ Ｐゴシック" pitchFamily="34" charset="-128"/>
              </a:rPr>
              <a:t>- Współczynnik przesączania kłębuszkowego</a:t>
            </a:r>
            <a:endParaRPr lang="pl-PL" dirty="0">
              <a:solidFill>
                <a:schemeClr val="tx1"/>
              </a:solidFill>
            </a:endParaRPr>
          </a:p>
        </p:txBody>
      </p:sp>
      <p:sp>
        <p:nvSpPr>
          <p:cNvPr id="3" name="Symbol zastępczy zawartości 2"/>
          <p:cNvSpPr>
            <a:spLocks noGrp="1"/>
          </p:cNvSpPr>
          <p:nvPr>
            <p:ph idx="1"/>
          </p:nvPr>
        </p:nvSpPr>
        <p:spPr>
          <a:xfrm>
            <a:off x="1187624" y="1628800"/>
            <a:ext cx="6768752" cy="4824536"/>
          </a:xfrm>
        </p:spPr>
        <p:txBody>
          <a:bodyPr>
            <a:normAutofit fontScale="70000" lnSpcReduction="20000"/>
          </a:bodyPr>
          <a:lstStyle/>
          <a:p>
            <a:r>
              <a:rPr lang="pl-PL" altLang="ja-JP" dirty="0">
                <a:solidFill>
                  <a:srgbClr val="4D4D4D"/>
                </a:solidFill>
                <a:latin typeface="Helvetica CE" charset="-18"/>
              </a:rPr>
              <a:t>ilość osocza przefiltrowana w jednostce czasu przez kłębuszki nerkowe do tzw. moczu pierwotnego. Zwykle podawany jest w ml/min/1.72m² </a:t>
            </a:r>
          </a:p>
          <a:p>
            <a:r>
              <a:rPr lang="pl-PL" altLang="ja-JP" dirty="0">
                <a:solidFill>
                  <a:srgbClr val="4D4D4D"/>
                </a:solidFill>
                <a:latin typeface="Helvetica CE" charset="-18"/>
              </a:rPr>
              <a:t>Do wyliczania GFR stosuje się pomiar </a:t>
            </a:r>
            <a:r>
              <a:rPr lang="pl-PL" altLang="ja-JP" dirty="0" err="1">
                <a:solidFill>
                  <a:srgbClr val="4D4D4D"/>
                </a:solidFill>
                <a:latin typeface="Helvetica CE" charset="-18"/>
              </a:rPr>
              <a:t>klirensu</a:t>
            </a:r>
            <a:r>
              <a:rPr lang="pl-PL" altLang="ja-JP" dirty="0">
                <a:solidFill>
                  <a:srgbClr val="4D4D4D"/>
                </a:solidFill>
                <a:latin typeface="Helvetica CE" charset="-18"/>
              </a:rPr>
              <a:t> substancji, która po przefiltrowaniu do moczu pierwotnego nie ulega </a:t>
            </a:r>
            <a:r>
              <a:rPr lang="pl-PL" altLang="ja-JP" dirty="0" err="1">
                <a:solidFill>
                  <a:srgbClr val="4D4D4D"/>
                </a:solidFill>
                <a:latin typeface="Helvetica CE" charset="-18"/>
              </a:rPr>
              <a:t>reabsorbcji</a:t>
            </a:r>
            <a:r>
              <a:rPr lang="pl-PL" altLang="ja-JP" dirty="0">
                <a:solidFill>
                  <a:srgbClr val="4D4D4D"/>
                </a:solidFill>
                <a:latin typeface="Helvetica CE" charset="-18"/>
              </a:rPr>
              <a:t> ani wydzielaniu w kanalikach nerkowych. </a:t>
            </a:r>
            <a:r>
              <a:rPr lang="pl-PL" altLang="ja-JP" dirty="0" err="1">
                <a:solidFill>
                  <a:srgbClr val="4D4D4D"/>
                </a:solidFill>
                <a:latin typeface="Helvetica CE" charset="-18"/>
              </a:rPr>
              <a:t>Klirens</a:t>
            </a:r>
            <a:r>
              <a:rPr lang="pl-PL" altLang="ja-JP" dirty="0">
                <a:solidFill>
                  <a:srgbClr val="4D4D4D"/>
                </a:solidFill>
                <a:latin typeface="Helvetica CE" charset="-18"/>
              </a:rPr>
              <a:t> substancji = wielkości GFR</a:t>
            </a:r>
          </a:p>
          <a:p>
            <a:r>
              <a:rPr lang="pl-PL" altLang="ja-JP" dirty="0">
                <a:solidFill>
                  <a:srgbClr val="4D4D4D"/>
                </a:solidFill>
                <a:latin typeface="Helvetica CE" charset="-18"/>
              </a:rPr>
              <a:t>Inulina-spełnia warunki ale oznaczanie jej </a:t>
            </a:r>
            <a:r>
              <a:rPr lang="pl-PL" altLang="ja-JP" dirty="0" err="1">
                <a:solidFill>
                  <a:srgbClr val="4D4D4D"/>
                </a:solidFill>
                <a:latin typeface="Helvetica CE" charset="-18"/>
              </a:rPr>
              <a:t>klirensu</a:t>
            </a:r>
            <a:r>
              <a:rPr lang="pl-PL" altLang="ja-JP" dirty="0">
                <a:solidFill>
                  <a:srgbClr val="4D4D4D"/>
                </a:solidFill>
                <a:latin typeface="Helvetica CE" charset="-18"/>
              </a:rPr>
              <a:t> jest długotrwałe oraz musi być ona podana pacjentowi dożylnie(reakcje!)</a:t>
            </a:r>
          </a:p>
          <a:p>
            <a:r>
              <a:rPr lang="pl-PL" altLang="ja-JP" dirty="0">
                <a:solidFill>
                  <a:schemeClr val="tx2"/>
                </a:solidFill>
                <a:latin typeface="Helvetica CE" charset="-18"/>
              </a:rPr>
              <a:t>W praktyce klinicznej GFR oceniamy przy użyciu </a:t>
            </a:r>
            <a:r>
              <a:rPr lang="pl-PL" altLang="ja-JP" dirty="0" err="1">
                <a:solidFill>
                  <a:schemeClr val="tx2"/>
                </a:solidFill>
                <a:latin typeface="Helvetica CE" charset="-18"/>
              </a:rPr>
              <a:t>klirensu</a:t>
            </a:r>
            <a:r>
              <a:rPr lang="pl-PL" altLang="ja-JP" dirty="0">
                <a:solidFill>
                  <a:schemeClr val="tx2"/>
                </a:solidFill>
                <a:latin typeface="Helvetica CE" charset="-18"/>
              </a:rPr>
              <a:t> endogennej kreatyniny (</a:t>
            </a:r>
            <a:r>
              <a:rPr lang="pl-PL" altLang="ja-JP" dirty="0" err="1">
                <a:solidFill>
                  <a:schemeClr val="tx2"/>
                </a:solidFill>
                <a:latin typeface="Helvetica CE" charset="-18"/>
              </a:rPr>
              <a:t>CLkr</a:t>
            </a:r>
            <a:r>
              <a:rPr lang="pl-PL" altLang="ja-JP" dirty="0">
                <a:solidFill>
                  <a:schemeClr val="tx2"/>
                </a:solidFill>
                <a:latin typeface="Helvetica CE" charset="-18"/>
              </a:rPr>
              <a:t>) uwzględniając zmienne: wiek, płeć, rasa oraz masa ciała</a:t>
            </a:r>
          </a:p>
          <a:p>
            <a:r>
              <a:rPr lang="pl-PL" altLang="ja-JP" dirty="0">
                <a:solidFill>
                  <a:schemeClr val="tx2"/>
                </a:solidFill>
                <a:latin typeface="Helvetica CE" charset="-18"/>
              </a:rPr>
              <a:t>GFR=</a:t>
            </a:r>
            <a:r>
              <a:rPr lang="pl-PL" altLang="ja-JP" dirty="0" err="1">
                <a:solidFill>
                  <a:schemeClr val="tx2"/>
                </a:solidFill>
                <a:latin typeface="Helvetica CE" charset="-18"/>
              </a:rPr>
              <a:t>K</a:t>
            </a:r>
            <a:r>
              <a:rPr lang="pl-PL" altLang="ja-JP" sz="1400" dirty="0" err="1">
                <a:solidFill>
                  <a:schemeClr val="tx2"/>
                </a:solidFill>
                <a:latin typeface="Helvetica CE" charset="-18"/>
              </a:rPr>
              <a:t>f</a:t>
            </a:r>
            <a:r>
              <a:rPr lang="pl-PL" altLang="ja-JP" dirty="0" err="1">
                <a:solidFill>
                  <a:schemeClr val="tx2"/>
                </a:solidFill>
                <a:latin typeface="Helvetica CE" charset="-18"/>
              </a:rPr>
              <a:t>xEFP</a:t>
            </a:r>
            <a:r>
              <a:rPr lang="pl-PL" altLang="ja-JP" dirty="0">
                <a:solidFill>
                  <a:schemeClr val="tx2"/>
                </a:solidFill>
                <a:latin typeface="Helvetica CE" charset="-18"/>
              </a:rPr>
              <a:t>; gdzie </a:t>
            </a:r>
            <a:r>
              <a:rPr lang="pl-PL" altLang="ja-JP" dirty="0" err="1">
                <a:solidFill>
                  <a:schemeClr val="tx2"/>
                </a:solidFill>
                <a:latin typeface="Helvetica CE" charset="-18"/>
              </a:rPr>
              <a:t>K</a:t>
            </a:r>
            <a:r>
              <a:rPr lang="pl-PL" altLang="ja-JP" sz="1400" dirty="0" err="1">
                <a:solidFill>
                  <a:schemeClr val="tx2"/>
                </a:solidFill>
                <a:latin typeface="Helvetica CE" charset="-18"/>
              </a:rPr>
              <a:t>f</a:t>
            </a:r>
            <a:r>
              <a:rPr lang="pl-PL" altLang="ja-JP" sz="1400" dirty="0">
                <a:solidFill>
                  <a:schemeClr val="tx2"/>
                </a:solidFill>
                <a:latin typeface="Helvetica CE" charset="-18"/>
              </a:rPr>
              <a:t>- </a:t>
            </a:r>
            <a:r>
              <a:rPr lang="pl-PL" altLang="ja-JP" sz="2600" dirty="0" err="1">
                <a:solidFill>
                  <a:schemeClr val="tx2"/>
                </a:solidFill>
                <a:latin typeface="Helvetica CE" charset="-18"/>
              </a:rPr>
              <a:t>wsp.przesączania</a:t>
            </a:r>
            <a:r>
              <a:rPr lang="pl-PL" altLang="ja-JP" sz="2600" dirty="0">
                <a:solidFill>
                  <a:schemeClr val="tx2"/>
                </a:solidFill>
                <a:latin typeface="Helvetica CE" charset="-18"/>
              </a:rPr>
              <a:t> zależny od przepuszczalności i powierzchni błony filtracyjnej, a EFP-efektywne </a:t>
            </a:r>
            <a:r>
              <a:rPr lang="pl-PL" altLang="ja-JP" dirty="0">
                <a:solidFill>
                  <a:schemeClr val="tx2"/>
                </a:solidFill>
                <a:latin typeface="Helvetica CE" charset="-18"/>
              </a:rPr>
              <a:t>ciśnienie filtracyjne zależne od ciśnienia krwi </a:t>
            </a:r>
            <a:r>
              <a:rPr lang="pl-PL" altLang="ja-JP" dirty="0" err="1">
                <a:solidFill>
                  <a:schemeClr val="tx2"/>
                </a:solidFill>
                <a:latin typeface="Helvetica CE" charset="-18"/>
              </a:rPr>
              <a:t>przepływającej,ciśnienia</a:t>
            </a:r>
            <a:r>
              <a:rPr lang="pl-PL" altLang="ja-JP" dirty="0">
                <a:solidFill>
                  <a:schemeClr val="tx2"/>
                </a:solidFill>
                <a:latin typeface="Helvetica CE" charset="-18"/>
              </a:rPr>
              <a:t> osmotycznego, ciśnienia w cewkach bliższych</a:t>
            </a:r>
          </a:p>
          <a:p>
            <a:endParaRPr lang="pl-PL"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457200" y="1600200"/>
            <a:ext cx="8229600" cy="4525963"/>
          </a:xfrm>
        </p:spPr>
        <p:txBody>
          <a:bodyPr/>
          <a:lstStyle/>
          <a:p>
            <a:pPr eaLnBrk="1" hangingPunct="1"/>
            <a:r>
              <a:rPr lang="pl-PL" sz="2000" dirty="0">
                <a:latin typeface="Times New Roman" pitchFamily="18" charset="0"/>
              </a:rPr>
              <a:t>1. </a:t>
            </a:r>
            <a:r>
              <a:rPr lang="pl-PL" sz="2000" b="1" dirty="0" err="1">
                <a:latin typeface="Times New Roman" pitchFamily="18" charset="0"/>
              </a:rPr>
              <a:t>Klirens</a:t>
            </a:r>
            <a:r>
              <a:rPr lang="pl-PL" sz="2000" b="1" dirty="0">
                <a:latin typeface="Times New Roman" pitchFamily="18" charset="0"/>
              </a:rPr>
              <a:t> endogennej kreatyniny (ml/min)</a:t>
            </a:r>
            <a:r>
              <a:rPr lang="pl-PL" sz="2000" dirty="0">
                <a:latin typeface="Times New Roman" pitchFamily="18" charset="0"/>
              </a:rPr>
              <a:t> - mierzony w oparciu o dobową zbiórkę moczu, oraz dane: masa ciała i wzrost pacjenta).</a:t>
            </a:r>
          </a:p>
        </p:txBody>
      </p:sp>
      <p:sp>
        <p:nvSpPr>
          <p:cNvPr id="58370" name="Rectangle 2"/>
          <p:cNvSpPr>
            <a:spLocks noGrp="1" noChangeArrowheads="1"/>
          </p:cNvSpPr>
          <p:nvPr>
            <p:ph type="title"/>
          </p:nvPr>
        </p:nvSpPr>
        <p:spPr/>
        <p:txBody>
          <a:bodyPr/>
          <a:lstStyle/>
          <a:p>
            <a:pPr eaLnBrk="1" fontAlgn="auto" hangingPunct="1">
              <a:spcAft>
                <a:spcPts val="0"/>
              </a:spcAft>
              <a:defRPr/>
            </a:pPr>
            <a:r>
              <a:rPr lang="pl-PL" sz="2000" dirty="0">
                <a:solidFill>
                  <a:schemeClr val="tx1"/>
                </a:solidFill>
                <a:latin typeface="Times New Roman" pitchFamily="18" charset="0"/>
              </a:rPr>
              <a:t>BADANIA CZYNNOŚCIOWE NEREK </a:t>
            </a:r>
            <a:br>
              <a:rPr lang="pl-PL" sz="2000" dirty="0">
                <a:solidFill>
                  <a:schemeClr val="tx1"/>
                </a:solidFill>
                <a:latin typeface="Times New Roman" pitchFamily="18" charset="0"/>
              </a:rPr>
            </a:br>
            <a:r>
              <a:rPr lang="pl-PL" sz="2000" dirty="0">
                <a:solidFill>
                  <a:schemeClr val="tx1"/>
                </a:solidFill>
                <a:latin typeface="Times New Roman" pitchFamily="18" charset="0"/>
              </a:rPr>
              <a:t>OCENA WIELKOŚCI FILTRACJI KŁĘBUSZKOWEJ (GFR)</a:t>
            </a:r>
          </a:p>
        </p:txBody>
      </p:sp>
      <p:sp>
        <p:nvSpPr>
          <p:cNvPr id="15365" name="Text Box 12"/>
          <p:cNvSpPr txBox="1">
            <a:spLocks noChangeArrowheads="1"/>
          </p:cNvSpPr>
          <p:nvPr/>
        </p:nvSpPr>
        <p:spPr bwMode="auto">
          <a:xfrm>
            <a:off x="3337180" y="4941168"/>
            <a:ext cx="5256584" cy="1477328"/>
          </a:xfrm>
          <a:prstGeom prst="rect">
            <a:avLst/>
          </a:prstGeom>
          <a:noFill/>
          <a:ln w="9525">
            <a:noFill/>
            <a:miter lim="800000"/>
            <a:headEnd/>
            <a:tailEnd/>
          </a:ln>
        </p:spPr>
        <p:txBody>
          <a:bodyPr wrap="square">
            <a:spAutoFit/>
          </a:bodyPr>
          <a:lstStyle/>
          <a:p>
            <a:endParaRPr lang="pl-PL" dirty="0">
              <a:latin typeface="Times New Roman" pitchFamily="18" charset="0"/>
            </a:endParaRPr>
          </a:p>
          <a:p>
            <a:r>
              <a:rPr lang="pl-PL" dirty="0">
                <a:solidFill>
                  <a:schemeClr val="accent2"/>
                </a:solidFill>
                <a:latin typeface="Times New Roman" pitchFamily="18" charset="0"/>
              </a:rPr>
              <a:t>Wartości prawidłowe:</a:t>
            </a:r>
          </a:p>
          <a:p>
            <a:r>
              <a:rPr lang="pl-PL" dirty="0">
                <a:solidFill>
                  <a:schemeClr val="accent2"/>
                </a:solidFill>
                <a:latin typeface="Times New Roman" pitchFamily="18" charset="0"/>
              </a:rPr>
              <a:t>mężczyźni - 125 ± 15 ml/min/1,73 m</a:t>
            </a:r>
            <a:r>
              <a:rPr lang="pl-PL" baseline="30000" dirty="0">
                <a:solidFill>
                  <a:schemeClr val="accent2"/>
                </a:solidFill>
                <a:latin typeface="Times New Roman" pitchFamily="18" charset="0"/>
              </a:rPr>
              <a:t>2</a:t>
            </a:r>
            <a:r>
              <a:rPr lang="pl-PL" dirty="0">
                <a:solidFill>
                  <a:schemeClr val="accent2"/>
                </a:solidFill>
                <a:latin typeface="Times New Roman" pitchFamily="18" charset="0"/>
              </a:rPr>
              <a:t> pow. ciała</a:t>
            </a:r>
          </a:p>
          <a:p>
            <a:r>
              <a:rPr lang="pl-PL" dirty="0">
                <a:solidFill>
                  <a:schemeClr val="accent2"/>
                </a:solidFill>
                <a:latin typeface="Times New Roman" pitchFamily="18" charset="0"/>
              </a:rPr>
              <a:t>kobiety - 115 ± 15 ml/min/1,73 m</a:t>
            </a:r>
            <a:r>
              <a:rPr lang="pl-PL" baseline="30000" dirty="0">
                <a:solidFill>
                  <a:schemeClr val="accent2"/>
                </a:solidFill>
                <a:latin typeface="Times New Roman" pitchFamily="18" charset="0"/>
              </a:rPr>
              <a:t>2</a:t>
            </a:r>
            <a:r>
              <a:rPr lang="pl-PL" dirty="0">
                <a:solidFill>
                  <a:schemeClr val="accent2"/>
                </a:solidFill>
                <a:latin typeface="Times New Roman" pitchFamily="18" charset="0"/>
              </a:rPr>
              <a:t> pow. ciała</a:t>
            </a:r>
          </a:p>
          <a:p>
            <a:endParaRPr lang="pl-PL" dirty="0">
              <a:latin typeface="Lucida Sans Unicode" pitchFamily="34" charset="0"/>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6930" y="2249210"/>
            <a:ext cx="6804099" cy="28091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Prawidłowe badanie moczu</a:t>
            </a:r>
          </a:p>
        </p:txBody>
      </p:sp>
      <p:pic>
        <p:nvPicPr>
          <p:cNvPr id="3074" name="Picture 2" descr="C:\Users\Dom\Desktop\Przechwytywanie.PNG"/>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304" t="325" r="-304" b="1959"/>
          <a:stretch/>
        </p:blipFill>
        <p:spPr bwMode="auto">
          <a:xfrm>
            <a:off x="349165" y="1124744"/>
            <a:ext cx="8436441" cy="5733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6727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Badanie osadu moczu</a:t>
            </a:r>
          </a:p>
        </p:txBody>
      </p:sp>
      <p:pic>
        <p:nvPicPr>
          <p:cNvPr id="4098" name="Picture 2" descr="C:\Users\Dom\Desktop\Przechwytywanie 2.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893" y="1628800"/>
            <a:ext cx="8875039" cy="43924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81606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a:t>Budowa nerki i system filtracji</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4062" y="1196752"/>
            <a:ext cx="7597596" cy="52794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6033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lnSpcReduction="10000"/>
          </a:bodyPr>
          <a:lstStyle/>
          <a:p>
            <a:r>
              <a:rPr lang="pl-PL" dirty="0"/>
              <a:t>Produkty przemiany tłuszczów i białek</a:t>
            </a:r>
          </a:p>
          <a:p>
            <a:r>
              <a:rPr lang="pl-PL" dirty="0"/>
              <a:t>Kilkudniowa gorączka</a:t>
            </a:r>
          </a:p>
          <a:p>
            <a:r>
              <a:rPr lang="pl-PL" dirty="0"/>
              <a:t>Odwodnienie (biegunka, wymioty)</a:t>
            </a:r>
          </a:p>
          <a:p>
            <a:r>
              <a:rPr lang="pl-PL" dirty="0"/>
              <a:t>Dieta </a:t>
            </a:r>
            <a:r>
              <a:rPr lang="pl-PL" dirty="0" err="1"/>
              <a:t>ketogenna</a:t>
            </a:r>
            <a:r>
              <a:rPr lang="pl-PL" dirty="0"/>
              <a:t> (</a:t>
            </a:r>
            <a:r>
              <a:rPr lang="pl-PL" dirty="0" err="1"/>
              <a:t>bogatotłuszczowa</a:t>
            </a:r>
            <a:r>
              <a:rPr lang="pl-PL" dirty="0"/>
              <a:t>, ubogowęglowodanowa)</a:t>
            </a:r>
          </a:p>
          <a:p>
            <a:r>
              <a:rPr lang="pl-PL" dirty="0"/>
              <a:t>Kilkudniowe głodzenie</a:t>
            </a:r>
          </a:p>
          <a:p>
            <a:r>
              <a:rPr lang="pl-PL" dirty="0"/>
              <a:t>Niewyrównana cukrzyca</a:t>
            </a:r>
          </a:p>
          <a:p>
            <a:r>
              <a:rPr lang="pl-PL" dirty="0"/>
              <a:t>Próg nerkowy dla glukozy- 180mg/dl</a:t>
            </a:r>
          </a:p>
          <a:p>
            <a:r>
              <a:rPr lang="pl-PL" dirty="0"/>
              <a:t>Całkowita ilość białka w moczu nie może przekraczać 150mg na dobę(prawidłowo brak białka)</a:t>
            </a:r>
          </a:p>
        </p:txBody>
      </p:sp>
      <p:sp>
        <p:nvSpPr>
          <p:cNvPr id="3" name="Tytuł 2"/>
          <p:cNvSpPr>
            <a:spLocks noGrp="1"/>
          </p:cNvSpPr>
          <p:nvPr>
            <p:ph type="title"/>
          </p:nvPr>
        </p:nvSpPr>
        <p:spPr/>
        <p:txBody>
          <a:bodyPr>
            <a:normAutofit/>
          </a:bodyPr>
          <a:lstStyle/>
          <a:p>
            <a:r>
              <a:rPr lang="pl-PL" sz="3600" dirty="0"/>
              <a:t>Obecność ciał ketonowych w moczu</a:t>
            </a:r>
          </a:p>
        </p:txBody>
      </p:sp>
    </p:spTree>
    <p:extLst>
      <p:ext uri="{BB962C8B-B14F-4D97-AF65-F5344CB8AC3E}">
        <p14:creationId xmlns:p14="http://schemas.microsoft.com/office/powerpoint/2010/main" xmlns="" val="1694340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Chory 45l zgłosił się do IP z powodu bólu w okolicy lędźwiowej po stronie lewej, złego samopoczucia, dreszczy i gorączki do 38,5st.C. Dolegliwości nasilają się od 3 dni.. Przyjmował Paracetamol i </a:t>
            </a:r>
            <a:r>
              <a:rPr lang="pl-PL" dirty="0" err="1"/>
              <a:t>Urosept</a:t>
            </a:r>
            <a:r>
              <a:rPr lang="pl-PL" dirty="0"/>
              <a:t>. Leczy się na cukrzycę-przyjmuje </a:t>
            </a:r>
            <a:r>
              <a:rPr lang="pl-PL" dirty="0" err="1"/>
              <a:t>Diaprel</a:t>
            </a:r>
            <a:r>
              <a:rPr lang="pl-PL" dirty="0"/>
              <a:t>. Od wczoraj ból w cewce przy mikcji, ból podbrzusza. Podczas chodzenia nasila się ból lewej okolicy L-S. Ma nudności i, dziś wymiotował 3x treścią żołądkową. </a:t>
            </a:r>
          </a:p>
          <a:p>
            <a:r>
              <a:rPr lang="pl-PL" dirty="0"/>
              <a:t>Badanie przedmiotowe: dodatni objaw </a:t>
            </a:r>
            <a:r>
              <a:rPr lang="pl-PL" dirty="0" err="1"/>
              <a:t>Goldflama</a:t>
            </a:r>
            <a:r>
              <a:rPr lang="pl-PL" dirty="0"/>
              <a:t> po stronie lewej, tkliwość w podbrzuszu lewym. </a:t>
            </a:r>
          </a:p>
          <a:p>
            <a:r>
              <a:rPr lang="pl-PL" dirty="0"/>
              <a:t>RR-150/90, </a:t>
            </a:r>
            <a:r>
              <a:rPr lang="pl-PL" dirty="0" err="1"/>
              <a:t>tt</a:t>
            </a:r>
            <a:r>
              <a:rPr lang="pl-PL" dirty="0"/>
              <a:t> miarowe 95min, suche śluzówki</a:t>
            </a:r>
          </a:p>
          <a:p>
            <a:pPr>
              <a:buNone/>
            </a:pPr>
            <a:endParaRPr lang="pl-PL" dirty="0"/>
          </a:p>
        </p:txBody>
      </p:sp>
      <p:sp>
        <p:nvSpPr>
          <p:cNvPr id="2" name="Tytuł 1"/>
          <p:cNvSpPr>
            <a:spLocks noGrp="1"/>
          </p:cNvSpPr>
          <p:nvPr>
            <p:ph type="title"/>
          </p:nvPr>
        </p:nvSpPr>
        <p:spPr/>
        <p:txBody>
          <a:bodyPr/>
          <a:lstStyle/>
          <a:p>
            <a:r>
              <a:rPr lang="pl-PL" dirty="0"/>
              <a:t>Przypadek 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następujące badania:</a:t>
            </a:r>
          </a:p>
          <a:p>
            <a:pPr>
              <a:buFontTx/>
              <a:buChar char="-"/>
            </a:pPr>
            <a:r>
              <a:rPr lang="pl-PL" dirty="0"/>
              <a:t>badanie morfologii krwi</a:t>
            </a:r>
          </a:p>
          <a:p>
            <a:pPr>
              <a:buNone/>
            </a:pPr>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4" name="Tabela 3"/>
          <p:cNvGraphicFramePr>
            <a:graphicFrameLocks noGrp="1"/>
          </p:cNvGraphicFramePr>
          <p:nvPr>
            <p:extLst>
              <p:ext uri="{D42A27DB-BD31-4B8C-83A1-F6EECF244321}">
                <p14:modId xmlns:p14="http://schemas.microsoft.com/office/powerpoint/2010/main" xmlns="" val="3882851543"/>
              </p:ext>
            </p:extLst>
          </p:nvPr>
        </p:nvGraphicFramePr>
        <p:xfrm>
          <a:off x="1115616" y="2852936"/>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pl-PL" dirty="0"/>
                        <a:t>Parametr</a:t>
                      </a:r>
                    </a:p>
                  </a:txBody>
                  <a:tcPr/>
                </a:tc>
                <a:tc>
                  <a:txBody>
                    <a:bodyPr/>
                    <a:lstStyle/>
                    <a:p>
                      <a:r>
                        <a:rPr lang="pl-PL" dirty="0"/>
                        <a:t>Wynik pacjenta</a:t>
                      </a:r>
                    </a:p>
                  </a:txBody>
                  <a:tcPr/>
                </a:tc>
                <a:tc>
                  <a:txBody>
                    <a:bodyPr/>
                    <a:lstStyle/>
                    <a:p>
                      <a:r>
                        <a:rPr lang="pl-PL" dirty="0"/>
                        <a:t>Wartości</a:t>
                      </a:r>
                      <a:r>
                        <a:rPr lang="pl-PL" baseline="0" dirty="0"/>
                        <a:t> referencyjne</a:t>
                      </a:r>
                      <a:endParaRPr lang="pl-PL" dirty="0"/>
                    </a:p>
                  </a:txBody>
                  <a:tcPr/>
                </a:tc>
                <a:extLst>
                  <a:ext uri="{0D108BD9-81ED-4DB2-BD59-A6C34878D82A}">
                    <a16:rowId xmlns:a16="http://schemas.microsoft.com/office/drawing/2014/main" xmlns="" val="10000"/>
                  </a:ext>
                </a:extLst>
              </a:tr>
              <a:tr h="370840">
                <a:tc>
                  <a:txBody>
                    <a:bodyPr/>
                    <a:lstStyle/>
                    <a:p>
                      <a:r>
                        <a:rPr lang="pl-PL" dirty="0"/>
                        <a:t>WBC</a:t>
                      </a:r>
                    </a:p>
                  </a:txBody>
                  <a:tcPr/>
                </a:tc>
                <a:tc>
                  <a:txBody>
                    <a:bodyPr/>
                    <a:lstStyle/>
                    <a:p>
                      <a:r>
                        <a:rPr lang="pl-PL" dirty="0"/>
                        <a:t>15,6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xmlns="" val="10001"/>
                  </a:ext>
                </a:extLst>
              </a:tr>
              <a:tr h="370840">
                <a:tc>
                  <a:txBody>
                    <a:bodyPr/>
                    <a:lstStyle/>
                    <a:p>
                      <a:r>
                        <a:rPr lang="pl-PL" dirty="0"/>
                        <a:t>RBC</a:t>
                      </a:r>
                    </a:p>
                  </a:txBody>
                  <a:tcPr/>
                </a:tc>
                <a:tc>
                  <a:txBody>
                    <a:bodyPr/>
                    <a:lstStyle/>
                    <a:p>
                      <a:r>
                        <a:rPr lang="pl-PL" dirty="0"/>
                        <a:t>4,9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xmlns="" val="10002"/>
                  </a:ext>
                </a:extLst>
              </a:tr>
              <a:tr h="370840">
                <a:tc>
                  <a:txBody>
                    <a:bodyPr/>
                    <a:lstStyle/>
                    <a:p>
                      <a:r>
                        <a:rPr lang="pl-PL" dirty="0"/>
                        <a:t>HGB</a:t>
                      </a:r>
                    </a:p>
                  </a:txBody>
                  <a:tcPr/>
                </a:tc>
                <a:tc>
                  <a:txBody>
                    <a:bodyPr/>
                    <a:lstStyle/>
                    <a:p>
                      <a:r>
                        <a:rPr lang="pl-PL" dirty="0"/>
                        <a:t>16,8</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xmlns="" val="10003"/>
                  </a:ext>
                </a:extLst>
              </a:tr>
              <a:tr h="370840">
                <a:tc>
                  <a:txBody>
                    <a:bodyPr/>
                    <a:lstStyle/>
                    <a:p>
                      <a:r>
                        <a:rPr lang="pl-PL" dirty="0"/>
                        <a:t>HCT</a:t>
                      </a:r>
                    </a:p>
                  </a:txBody>
                  <a:tcPr/>
                </a:tc>
                <a:tc>
                  <a:txBody>
                    <a:bodyPr/>
                    <a:lstStyle/>
                    <a:p>
                      <a:r>
                        <a:rPr lang="pl-PL" dirty="0"/>
                        <a:t>49%</a:t>
                      </a:r>
                    </a:p>
                  </a:txBody>
                  <a:tcPr/>
                </a:tc>
                <a:tc>
                  <a:txBody>
                    <a:bodyPr/>
                    <a:lstStyle/>
                    <a:p>
                      <a:r>
                        <a:rPr lang="pl-PL" dirty="0"/>
                        <a:t>41-53%</a:t>
                      </a:r>
                    </a:p>
                  </a:txBody>
                  <a:tcPr/>
                </a:tc>
                <a:extLst>
                  <a:ext uri="{0D108BD9-81ED-4DB2-BD59-A6C34878D82A}">
                    <a16:rowId xmlns:a16="http://schemas.microsoft.com/office/drawing/2014/main" xmlns="" val="10004"/>
                  </a:ext>
                </a:extLst>
              </a:tr>
              <a:tr h="370840">
                <a:tc>
                  <a:txBody>
                    <a:bodyPr/>
                    <a:lstStyle/>
                    <a:p>
                      <a:r>
                        <a:rPr lang="pl-PL" dirty="0"/>
                        <a:t>MCV</a:t>
                      </a:r>
                    </a:p>
                  </a:txBody>
                  <a:tcPr/>
                </a:tc>
                <a:tc>
                  <a:txBody>
                    <a:bodyPr/>
                    <a:lstStyle/>
                    <a:p>
                      <a:r>
                        <a:rPr lang="pl-PL" dirty="0"/>
                        <a:t>89</a:t>
                      </a:r>
                    </a:p>
                  </a:txBody>
                  <a:tcPr/>
                </a:tc>
                <a:tc>
                  <a:txBody>
                    <a:bodyPr/>
                    <a:lstStyle/>
                    <a:p>
                      <a:r>
                        <a:rPr lang="pl-PL" dirty="0"/>
                        <a:t>83-103fl</a:t>
                      </a:r>
                    </a:p>
                  </a:txBody>
                  <a:tcPr/>
                </a:tc>
                <a:extLst>
                  <a:ext uri="{0D108BD9-81ED-4DB2-BD59-A6C34878D82A}">
                    <a16:rowId xmlns:a16="http://schemas.microsoft.com/office/drawing/2014/main" xmlns="" val="10005"/>
                  </a:ext>
                </a:extLst>
              </a:tr>
              <a:tr h="370840">
                <a:tc>
                  <a:txBody>
                    <a:bodyPr/>
                    <a:lstStyle/>
                    <a:p>
                      <a:r>
                        <a:rPr lang="pl-PL" dirty="0"/>
                        <a:t>MCH</a:t>
                      </a:r>
                    </a:p>
                  </a:txBody>
                  <a:tcPr/>
                </a:tc>
                <a:tc>
                  <a:txBody>
                    <a:bodyPr/>
                    <a:lstStyle/>
                    <a:p>
                      <a:r>
                        <a:rPr lang="pl-PL" dirty="0"/>
                        <a:t>31</a:t>
                      </a:r>
                    </a:p>
                  </a:txBody>
                  <a:tcPr/>
                </a:tc>
                <a:tc>
                  <a:txBody>
                    <a:bodyPr/>
                    <a:lstStyle/>
                    <a:p>
                      <a:r>
                        <a:rPr lang="pl-PL" dirty="0"/>
                        <a:t>28-34pg</a:t>
                      </a:r>
                    </a:p>
                  </a:txBody>
                  <a:tcPr/>
                </a:tc>
                <a:extLst>
                  <a:ext uri="{0D108BD9-81ED-4DB2-BD59-A6C34878D82A}">
                    <a16:rowId xmlns:a16="http://schemas.microsoft.com/office/drawing/2014/main" xmlns=""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xmlns="" val="10007"/>
                  </a:ext>
                </a:extLst>
              </a:tr>
              <a:tr h="370840">
                <a:tc>
                  <a:txBody>
                    <a:bodyPr/>
                    <a:lstStyle/>
                    <a:p>
                      <a:r>
                        <a:rPr lang="pl-PL" dirty="0"/>
                        <a:t>PLT</a:t>
                      </a:r>
                    </a:p>
                  </a:txBody>
                  <a:tcPr/>
                </a:tc>
                <a:tc>
                  <a:txBody>
                    <a:bodyPr/>
                    <a:lstStyle/>
                    <a:p>
                      <a:r>
                        <a:rPr lang="pl-PL" dirty="0"/>
                        <a:t>211</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lnSpcReduction="10000"/>
          </a:bodyPr>
          <a:lstStyle/>
          <a:p>
            <a:r>
              <a:rPr lang="pl-PL" dirty="0"/>
              <a:t>OB. – 38 ( wartości referencyjne &lt; 15mm/h )</a:t>
            </a:r>
          </a:p>
          <a:p>
            <a:r>
              <a:rPr lang="pl-PL" dirty="0"/>
              <a:t>Białko CRP – 90 mg/l (wartości referencyjne</a:t>
            </a:r>
          </a:p>
          <a:p>
            <a:pPr>
              <a:buNone/>
            </a:pPr>
            <a:r>
              <a:rPr lang="pl-PL" dirty="0"/>
              <a:t>     &lt; 5 mg/l )</a:t>
            </a:r>
          </a:p>
          <a:p>
            <a:r>
              <a:rPr lang="pl-PL" dirty="0"/>
              <a:t>stężenie mocznika 70 mg/dl</a:t>
            </a:r>
            <a:br>
              <a:rPr lang="pl-PL" dirty="0"/>
            </a:br>
            <a:r>
              <a:rPr lang="pl-PL" dirty="0"/>
              <a:t>( wartości referencyjne 15-40mg/dl )</a:t>
            </a:r>
          </a:p>
          <a:p>
            <a:r>
              <a:rPr lang="pl-PL" dirty="0"/>
              <a:t>Glikemia-147mg/dl (wartości referencyjne 70-99 mg/dl)</a:t>
            </a:r>
          </a:p>
          <a:p>
            <a:r>
              <a:rPr lang="pl-PL" dirty="0"/>
              <a:t>stężenie kreatyniny 1,7 mg/dl , </a:t>
            </a:r>
            <a:r>
              <a:rPr lang="pl-PL" dirty="0" err="1"/>
              <a:t>eGFR</a:t>
            </a:r>
            <a:r>
              <a:rPr lang="pl-PL"/>
              <a:t>&gt;60ml/1,73m2</a:t>
            </a:r>
            <a:r>
              <a:rPr lang="pl-PL" dirty="0"/>
              <a:t>)    ( wartości referencyjne 0,6 – 1,3mg/dl, </a:t>
            </a:r>
            <a:r>
              <a:rPr lang="pl-PL" dirty="0" err="1"/>
              <a:t>eGFR</a:t>
            </a:r>
            <a:r>
              <a:rPr lang="pl-PL" dirty="0"/>
              <a:t>&gt;91ml/1.73m2 )</a:t>
            </a:r>
          </a:p>
          <a:p>
            <a:pPr>
              <a:buNone/>
            </a:pPr>
            <a:endParaRPr lang="pl-PL" dirty="0"/>
          </a:p>
          <a:p>
            <a:pPr>
              <a:buNone/>
            </a:pPr>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6.bmp"/>
          <p:cNvPicPr>
            <a:picLocks noChangeAspect="1" noChangeArrowheads="1"/>
          </p:cNvPicPr>
          <p:nvPr/>
        </p:nvPicPr>
        <p:blipFill>
          <a:blip r:embed="rId2" cstate="print"/>
          <a:srcRect/>
          <a:stretch>
            <a:fillRect/>
          </a:stretch>
        </p:blipFill>
        <p:spPr bwMode="auto">
          <a:xfrm>
            <a:off x="7164288" y="188640"/>
            <a:ext cx="1833563" cy="144016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Badanie ogólne moczu:</a:t>
            </a:r>
          </a:p>
          <a:p>
            <a:pPr>
              <a:buFontTx/>
              <a:buChar char="-"/>
            </a:pPr>
            <a:r>
              <a:rPr lang="pl-PL" dirty="0"/>
              <a:t>Białko w moczu 60 mg </a:t>
            </a:r>
          </a:p>
          <a:p>
            <a:pPr>
              <a:buFontTx/>
              <a:buChar char="-"/>
            </a:pPr>
            <a:r>
              <a:rPr lang="pl-PL" dirty="0"/>
              <a:t>liczba leukocytów 15-20 </a:t>
            </a:r>
            <a:r>
              <a:rPr lang="pl-PL" dirty="0" err="1"/>
              <a:t>wpw</a:t>
            </a:r>
            <a:r>
              <a:rPr lang="pl-PL" dirty="0"/>
              <a:t> ( 0-5 )</a:t>
            </a:r>
          </a:p>
          <a:p>
            <a:pPr>
              <a:buFontTx/>
              <a:buChar char="-"/>
            </a:pPr>
            <a:r>
              <a:rPr lang="pl-PL" dirty="0"/>
              <a:t>liczba erytrocytów świeżych  45 – 50 </a:t>
            </a:r>
            <a:r>
              <a:rPr lang="pl-PL" dirty="0" err="1"/>
              <a:t>wpw</a:t>
            </a:r>
            <a:endParaRPr lang="pl-PL" dirty="0"/>
          </a:p>
          <a:p>
            <a:pPr>
              <a:buNone/>
            </a:pPr>
            <a:r>
              <a:rPr lang="pl-PL" dirty="0"/>
              <a:t>    ( 0 – 3 )</a:t>
            </a:r>
          </a:p>
          <a:p>
            <a:pPr>
              <a:buFontTx/>
              <a:buChar char="-"/>
            </a:pPr>
            <a:r>
              <a:rPr lang="pl-PL" dirty="0"/>
              <a:t>liczba erytrocytów wyługowanych 8-10 </a:t>
            </a:r>
            <a:r>
              <a:rPr lang="pl-PL" dirty="0" err="1"/>
              <a:t>wpw</a:t>
            </a:r>
            <a:r>
              <a:rPr lang="pl-PL" dirty="0"/>
              <a:t> </a:t>
            </a:r>
          </a:p>
          <a:p>
            <a:pPr>
              <a:buFontTx/>
              <a:buChar char="-"/>
            </a:pPr>
            <a:r>
              <a:rPr lang="pl-PL" dirty="0"/>
              <a:t>obecne bakterie</a:t>
            </a:r>
          </a:p>
          <a:p>
            <a:pPr>
              <a:buFontTx/>
              <a:buChar char="-"/>
            </a:pPr>
            <a:r>
              <a:rPr lang="pl-PL" dirty="0"/>
              <a:t>Obecność azotynów</a:t>
            </a:r>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Posiew moczu</a:t>
            </a:r>
          </a:p>
          <a:p>
            <a:r>
              <a:rPr lang="pl-PL" dirty="0"/>
              <a:t>USG układu moczowego</a:t>
            </a:r>
          </a:p>
          <a:p>
            <a:r>
              <a:rPr lang="pl-PL" dirty="0" err="1"/>
              <a:t>ProCT</a:t>
            </a:r>
            <a:endParaRPr lang="pl-PL" dirty="0"/>
          </a:p>
          <a:p>
            <a:r>
              <a:rPr lang="pl-PL" dirty="0"/>
              <a:t>Posiew krwi(hospitalizacja)</a:t>
            </a:r>
          </a:p>
        </p:txBody>
      </p:sp>
      <p:sp>
        <p:nvSpPr>
          <p:cNvPr id="3" name="Tytuł 2"/>
          <p:cNvSpPr>
            <a:spLocks noGrp="1"/>
          </p:cNvSpPr>
          <p:nvPr>
            <p:ph type="title"/>
          </p:nvPr>
        </p:nvSpPr>
        <p:spPr/>
        <p:txBody>
          <a:bodyPr>
            <a:normAutofit fontScale="90000"/>
          </a:bodyPr>
          <a:lstStyle/>
          <a:p>
            <a:r>
              <a:rPr lang="pl-PL" dirty="0"/>
              <a:t>Jakie badania dodatkowe zlecisz?</a:t>
            </a:r>
          </a:p>
        </p:txBody>
      </p:sp>
    </p:spTree>
    <p:extLst>
      <p:ext uri="{BB962C8B-B14F-4D97-AF65-F5344CB8AC3E}">
        <p14:creationId xmlns:p14="http://schemas.microsoft.com/office/powerpoint/2010/main" xmlns="" val="311923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Posiew- 2-3 dni</a:t>
            </a:r>
          </a:p>
          <a:p>
            <a:r>
              <a:rPr lang="pl-PL" dirty="0"/>
              <a:t>USG- układ moczowy prawidłowy</a:t>
            </a:r>
          </a:p>
          <a:p>
            <a:r>
              <a:rPr lang="pl-PL" dirty="0"/>
              <a:t>ProCT-1,15 </a:t>
            </a:r>
            <a:r>
              <a:rPr lang="pl-PL" dirty="0" err="1"/>
              <a:t>ug</a:t>
            </a:r>
            <a:r>
              <a:rPr lang="pl-PL" dirty="0"/>
              <a:t>/l</a:t>
            </a:r>
          </a:p>
          <a:p>
            <a:r>
              <a:rPr lang="pl-PL" dirty="0"/>
              <a:t>Posiew krwi- 2 doby</a:t>
            </a:r>
          </a:p>
        </p:txBody>
      </p:sp>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xmlns="" val="23091603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lgn="just">
              <a:buNone/>
            </a:pPr>
            <a:r>
              <a:rPr lang="pl-PL" sz="2400" dirty="0">
                <a:latin typeface="Arial" panose="020B0604020202020204" pitchFamily="34" charset="0"/>
                <a:cs typeface="Arial" panose="020B0604020202020204" pitchFamily="34" charset="0"/>
              </a:rPr>
              <a:t>Niepowikłane OOZN jest następstwem zakażenia wstępującego z dolnego odcinka układu moczowego. Zakażenie i proces zapalny dotyczą układu kielichowo-miedniczkowego oraz przylegającego miąższu rdzenia nerki. Obraz kliniczny bywa różny: od objawów zapalenia pęcherza moczowego (</a:t>
            </a:r>
            <a:r>
              <a:rPr lang="pl-PL" sz="2400" dirty="0" err="1">
                <a:latin typeface="Arial" panose="020B0604020202020204" pitchFamily="34" charset="0"/>
                <a:cs typeface="Arial" panose="020B0604020202020204" pitchFamily="34" charset="0"/>
              </a:rPr>
              <a:t>subkliniczne</a:t>
            </a:r>
            <a:r>
              <a:rPr lang="pl-PL" sz="2400" dirty="0">
                <a:latin typeface="Arial" panose="020B0604020202020204" pitchFamily="34" charset="0"/>
                <a:cs typeface="Arial" panose="020B0604020202020204" pitchFamily="34" charset="0"/>
              </a:rPr>
              <a:t> OOZN, występuje w 30–50% przypadków niepowikłanego zapalenia pęcherza moczowego) do </a:t>
            </a:r>
            <a:r>
              <a:rPr lang="pl-PL" sz="2400" dirty="0" err="1">
                <a:latin typeface="Arial" panose="020B0604020202020204" pitchFamily="34" charset="0"/>
                <a:cs typeface="Arial" panose="020B0604020202020204" pitchFamily="34" charset="0"/>
              </a:rPr>
              <a:t>urosepsy</a:t>
            </a:r>
            <a:endParaRPr lang="pl-PL" sz="2400" dirty="0">
              <a:latin typeface="Arial" panose="020B0604020202020204" pitchFamily="34" charset="0"/>
              <a:cs typeface="Arial" panose="020B0604020202020204" pitchFamily="34" charset="0"/>
            </a:endParaRPr>
          </a:p>
          <a:p>
            <a:pPr algn="just">
              <a:buNone/>
            </a:pPr>
            <a:r>
              <a:rPr lang="pl-PL" sz="2400" dirty="0">
                <a:latin typeface="Arial" panose="020B0604020202020204" pitchFamily="34" charset="0"/>
                <a:cs typeface="Arial" panose="020B0604020202020204" pitchFamily="34" charset="0"/>
              </a:rPr>
              <a:t>Nieleczone lub źle leczone OOZN może doprowadzić do nieodwracalnego uszkodzenia nerek a w konsekwencji do ich niewydolności.   </a:t>
            </a:r>
          </a:p>
        </p:txBody>
      </p:sp>
      <p:sp>
        <p:nvSpPr>
          <p:cNvPr id="2" name="Tytuł 1"/>
          <p:cNvSpPr>
            <a:spLocks noGrp="1"/>
          </p:cNvSpPr>
          <p:nvPr>
            <p:ph type="title"/>
          </p:nvPr>
        </p:nvSpPr>
        <p:spPr>
          <a:xfrm>
            <a:off x="467544" y="188640"/>
            <a:ext cx="8229600" cy="1143000"/>
          </a:xfrm>
        </p:spPr>
        <p:txBody>
          <a:bodyPr>
            <a:normAutofit/>
          </a:bodyPr>
          <a:lstStyle/>
          <a:p>
            <a:r>
              <a:rPr lang="pl-PL" sz="2800" dirty="0">
                <a:latin typeface="Arial" panose="020B0604020202020204" pitchFamily="34" charset="0"/>
                <a:cs typeface="Arial" panose="020B0604020202020204" pitchFamily="34" charset="0"/>
              </a:rPr>
              <a:t>Przypadek 1 –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Ostre </a:t>
            </a:r>
            <a:r>
              <a:rPr lang="pl-PL" sz="2800" dirty="0" err="1">
                <a:latin typeface="Arial" panose="020B0604020202020204" pitchFamily="34" charset="0"/>
                <a:cs typeface="Arial" panose="020B0604020202020204" pitchFamily="34" charset="0"/>
              </a:rPr>
              <a:t>odmiedniczkowe</a:t>
            </a:r>
            <a:r>
              <a:rPr lang="pl-PL" sz="2800" dirty="0">
                <a:latin typeface="Arial" panose="020B0604020202020204" pitchFamily="34" charset="0"/>
                <a:cs typeface="Arial" panose="020B0604020202020204" pitchFamily="34" charset="0"/>
              </a:rPr>
              <a:t> zapalenie nerek(OOZN)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62500" lnSpcReduction="20000"/>
          </a:bodyPr>
          <a:lstStyle/>
          <a:p>
            <a:pPr>
              <a:buNone/>
            </a:pPr>
            <a:r>
              <a:rPr lang="pl-PL" dirty="0"/>
              <a:t>Przyczyny i czynniki ryzyka:</a:t>
            </a:r>
          </a:p>
          <a:p>
            <a:pPr marL="514350" indent="-514350">
              <a:buAutoNum type="arabicPeriod"/>
            </a:pPr>
            <a:r>
              <a:rPr lang="pl-PL" dirty="0"/>
              <a:t> Escherichia coli (w niektórych krajach wyjątek stanowią młode kobiety w okresie dużej aktywności seksualnej, u których wzrasta do 20-30% częstość zakażeń wywołanych przez </a:t>
            </a:r>
            <a:r>
              <a:rPr lang="pl-PL" dirty="0" err="1"/>
              <a:t>Staph</a:t>
            </a:r>
            <a:r>
              <a:rPr lang="pl-PL" dirty="0"/>
              <a:t>. </a:t>
            </a:r>
            <a:r>
              <a:rPr lang="pl-PL" dirty="0" err="1"/>
              <a:t>saprophyticus</a:t>
            </a:r>
            <a:r>
              <a:rPr lang="pl-PL" dirty="0"/>
              <a:t>). </a:t>
            </a:r>
          </a:p>
          <a:p>
            <a:pPr marL="514350" indent="-514350">
              <a:buAutoNum type="arabicPeriod"/>
            </a:pPr>
            <a:endParaRPr lang="pl-PL" dirty="0"/>
          </a:p>
          <a:p>
            <a:pPr marL="514350" indent="-514350">
              <a:buAutoNum type="arabicPeriod"/>
            </a:pPr>
            <a:r>
              <a:rPr lang="pl-PL" dirty="0"/>
              <a:t>Rzadziej występują inne bakterie Gram(-), głównie </a:t>
            </a:r>
            <a:r>
              <a:rPr lang="pl-PL" dirty="0" err="1"/>
              <a:t>Proteus</a:t>
            </a:r>
            <a:r>
              <a:rPr lang="pl-PL" dirty="0"/>
              <a:t>, </a:t>
            </a:r>
            <a:r>
              <a:rPr lang="pl-PL" dirty="0" err="1"/>
              <a:t>Klebsiella</a:t>
            </a:r>
            <a:r>
              <a:rPr lang="pl-PL" dirty="0"/>
              <a:t>, </a:t>
            </a:r>
          </a:p>
          <a:p>
            <a:pPr marL="514350" indent="-514350">
              <a:buAutoNum type="arabicPeriod"/>
            </a:pPr>
            <a:r>
              <a:rPr lang="pl-PL" dirty="0"/>
              <a:t>Bakterie Gram(+): gronkowce, paciorkowce, </a:t>
            </a:r>
            <a:r>
              <a:rPr lang="pl-PL" dirty="0" err="1"/>
              <a:t>enterokoki</a:t>
            </a:r>
            <a:r>
              <a:rPr lang="pl-PL" dirty="0"/>
              <a:t> </a:t>
            </a:r>
          </a:p>
          <a:p>
            <a:pPr marL="514350" indent="-514350">
              <a:buAutoNum type="arabicPeriod"/>
            </a:pPr>
            <a:r>
              <a:rPr lang="pl-PL" dirty="0"/>
              <a:t>Bardzo rzadko grzyby (u diabetyków nieco częściej),</a:t>
            </a:r>
          </a:p>
          <a:p>
            <a:pPr marL="514350" indent="-514350">
              <a:buAutoNum type="arabicPeriod"/>
            </a:pPr>
            <a:r>
              <a:rPr lang="pl-PL" dirty="0"/>
              <a:t>wirusy (HSV, Adenowirusy). </a:t>
            </a:r>
          </a:p>
          <a:p>
            <a:pPr marL="514350" indent="-514350">
              <a:buAutoNum type="arabicPeriod"/>
            </a:pPr>
            <a:r>
              <a:rPr lang="pl-PL" dirty="0"/>
              <a:t>Nawroty zakażeń </a:t>
            </a:r>
            <a:r>
              <a:rPr lang="pl-PL" dirty="0" err="1"/>
              <a:t>pozaszpitalnych</a:t>
            </a:r>
            <a:r>
              <a:rPr lang="pl-PL" dirty="0"/>
              <a:t> wywołane są w 65-75% przez </a:t>
            </a:r>
            <a:r>
              <a:rPr lang="pl-PL" dirty="0" err="1"/>
              <a:t>E.coli</a:t>
            </a:r>
            <a:r>
              <a:rPr lang="pl-PL" dirty="0"/>
              <a:t>.  jednak duży udział mają </a:t>
            </a:r>
            <a:r>
              <a:rPr lang="pl-PL" dirty="0" err="1"/>
              <a:t>wielooporne</a:t>
            </a:r>
            <a:r>
              <a:rPr lang="pl-PL" dirty="0"/>
              <a:t> drobnoustroje z rodzajów </a:t>
            </a:r>
            <a:r>
              <a:rPr lang="pl-PL" dirty="0" err="1"/>
              <a:t>Enterobacter</a:t>
            </a:r>
            <a:r>
              <a:rPr lang="pl-PL" dirty="0"/>
              <a:t>, </a:t>
            </a:r>
            <a:r>
              <a:rPr lang="pl-PL" dirty="0" err="1"/>
              <a:t>Acinetobacter</a:t>
            </a:r>
            <a:r>
              <a:rPr lang="pl-PL" dirty="0"/>
              <a:t>, </a:t>
            </a:r>
            <a:r>
              <a:rPr lang="pl-PL" dirty="0" err="1"/>
              <a:t>Pseudomonas</a:t>
            </a:r>
            <a:r>
              <a:rPr lang="pl-PL" dirty="0"/>
              <a:t>, </a:t>
            </a:r>
            <a:r>
              <a:rPr lang="pl-PL" dirty="0" err="1"/>
              <a:t>Stenotrophomonas</a:t>
            </a:r>
            <a:r>
              <a:rPr lang="pl-PL" dirty="0"/>
              <a:t>, </a:t>
            </a:r>
            <a:r>
              <a:rPr lang="pl-PL" dirty="0" err="1"/>
              <a:t>Serratia</a:t>
            </a:r>
            <a:r>
              <a:rPr lang="pl-PL" dirty="0"/>
              <a:t>, a także gronkowce, </a:t>
            </a:r>
            <a:r>
              <a:rPr lang="pl-PL" dirty="0" err="1"/>
              <a:t>enterokoki</a:t>
            </a:r>
            <a:r>
              <a:rPr lang="pl-PL" dirty="0"/>
              <a:t> i grzyby. </a:t>
            </a:r>
          </a:p>
          <a:p>
            <a:pPr marL="514350" indent="-514350">
              <a:buAutoNum type="arabicPeriod"/>
            </a:pPr>
            <a:r>
              <a:rPr lang="pl-PL" dirty="0"/>
              <a:t>U osób z obniżona odpornością- wirusy </a:t>
            </a:r>
            <a:r>
              <a:rPr lang="pl-PL" dirty="0" err="1"/>
              <a:t>Herpes</a:t>
            </a:r>
            <a:r>
              <a:rPr lang="pl-PL" dirty="0"/>
              <a:t>, grzyby</a:t>
            </a:r>
          </a:p>
          <a:p>
            <a:pPr marL="0" indent="0">
              <a:buNone/>
            </a:pPr>
            <a:r>
              <a:rPr lang="pl-PL" dirty="0"/>
              <a:t>       Czynniki sprzyjające: Zaburzenia odpływu moczu, cukrzyca, ciąża, </a:t>
            </a:r>
          </a:p>
          <a:p>
            <a:pPr marL="0" indent="0">
              <a:buNone/>
            </a:pPr>
            <a:r>
              <a:rPr lang="pl-PL" dirty="0"/>
              <a:t>       długotrwałe cewnikowanie </a:t>
            </a:r>
          </a:p>
          <a:p>
            <a:pPr marL="514350" indent="-514350">
              <a:buNone/>
            </a:pPr>
            <a:r>
              <a:rPr lang="pl-PL" dirty="0"/>
              <a:t> </a:t>
            </a:r>
          </a:p>
          <a:p>
            <a:pPr marL="514350" indent="-514350">
              <a:buFontTx/>
              <a:buChar char="-"/>
            </a:pPr>
            <a:endParaRPr lang="pl-PL" dirty="0"/>
          </a:p>
        </p:txBody>
      </p:sp>
      <p:sp>
        <p:nvSpPr>
          <p:cNvPr id="2" name="Tytuł 1"/>
          <p:cNvSpPr>
            <a:spLocks noGrp="1"/>
          </p:cNvSpPr>
          <p:nvPr>
            <p:ph type="title"/>
          </p:nvPr>
        </p:nvSpPr>
        <p:spPr/>
        <p:txBody>
          <a:bodyPr>
            <a:normAutofit fontScale="90000"/>
          </a:bodyPr>
          <a:lstStyle/>
          <a:p>
            <a:r>
              <a:rPr lang="pl-PL" dirty="0"/>
              <a:t>Przypadek 1 – </a:t>
            </a:r>
            <a:br>
              <a:rPr lang="pl-PL" dirty="0"/>
            </a:br>
            <a:r>
              <a:rPr lang="pl-PL" dirty="0" err="1"/>
              <a:t>odmiedniczkowe</a:t>
            </a:r>
            <a:r>
              <a:rPr lang="pl-PL" dirty="0"/>
              <a:t> zapalenie nerek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a:buNone/>
            </a:pPr>
            <a:r>
              <a:rPr lang="pl-PL" dirty="0"/>
              <a:t>   Stosuje się terapię antybiotykami. Antybiotykoterapia empiryczna lub w oparciu o posiew moczu i antybiogram. </a:t>
            </a:r>
          </a:p>
          <a:p>
            <a:pPr>
              <a:buNone/>
            </a:pPr>
            <a:r>
              <a:rPr lang="pl-PL" dirty="0"/>
              <a:t>Leki przeciwgorączkowe i przeciwbólowe.</a:t>
            </a:r>
          </a:p>
          <a:p>
            <a:pPr>
              <a:buNone/>
            </a:pPr>
            <a:r>
              <a:rPr lang="pl-PL" dirty="0"/>
              <a:t>       W  czasie trwania choroby należy ograniczyć aktywność fizyczną i przyjmować min. 2-3l płynów dziennie.</a:t>
            </a:r>
          </a:p>
          <a:p>
            <a:pPr>
              <a:buNone/>
            </a:pPr>
            <a:r>
              <a:rPr lang="pl-PL" dirty="0"/>
              <a:t>Przypadki ciężkie- hospitalizacja</a:t>
            </a:r>
          </a:p>
        </p:txBody>
      </p:sp>
      <p:sp>
        <p:nvSpPr>
          <p:cNvPr id="2" name="Tytuł 1"/>
          <p:cNvSpPr>
            <a:spLocks noGrp="1"/>
          </p:cNvSpPr>
          <p:nvPr>
            <p:ph type="title"/>
          </p:nvPr>
        </p:nvSpPr>
        <p:spPr/>
        <p:txBody>
          <a:bodyPr/>
          <a:lstStyle/>
          <a:p>
            <a:r>
              <a:rPr lang="pl-PL" dirty="0"/>
              <a:t>Leczenie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6" descr="650px-Cialko_nerkowe.svg.png"/>
          <p:cNvPicPr>
            <a:picLocks noGrp="1" noChangeAspect="1"/>
          </p:cNvPicPr>
          <p:nvPr>
            <p:ph idx="1"/>
          </p:nvPr>
        </p:nvPicPr>
        <p:blipFill>
          <a:blip r:embed="rId2" cstate="print"/>
          <a:stretch>
            <a:fillRect/>
          </a:stretch>
        </p:blipFill>
        <p:spPr bwMode="auto">
          <a:xfrm>
            <a:off x="1327601" y="1700808"/>
            <a:ext cx="6339305" cy="4320480"/>
          </a:xfrm>
          <a:prstGeom prst="rect">
            <a:avLst/>
          </a:prstGeom>
          <a:noFill/>
          <a:ln w="9525">
            <a:noFill/>
            <a:miter lim="800000"/>
            <a:headEnd/>
            <a:tailEnd/>
          </a:ln>
        </p:spPr>
      </p:pic>
      <p:sp>
        <p:nvSpPr>
          <p:cNvPr id="2" name="Tytuł 1"/>
          <p:cNvSpPr>
            <a:spLocks noGrp="1"/>
          </p:cNvSpPr>
          <p:nvPr>
            <p:ph type="title"/>
          </p:nvPr>
        </p:nvSpPr>
        <p:spPr/>
        <p:txBody>
          <a:bodyPr/>
          <a:lstStyle/>
          <a:p>
            <a:r>
              <a:rPr lang="pl-PL" dirty="0"/>
              <a:t>Kłębuszek nerkowy</a:t>
            </a:r>
          </a:p>
        </p:txBody>
      </p:sp>
    </p:spTree>
    <p:extLst>
      <p:ext uri="{BB962C8B-B14F-4D97-AF65-F5344CB8AC3E}">
        <p14:creationId xmlns:p14="http://schemas.microsoft.com/office/powerpoint/2010/main" xmlns="" val="962439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W godzinach rannych na izbę przyjęć trafił mężczyzna w wieku 48 lat, blady, z silnymi niespodziewanymi bólami w okolicy lędźwiowej i obrzękami twarzy. Skarżył się na ogólne złe samopoczucie, bóle głowy, senność, utratę łaknienia. Był blady, wymiotował. </a:t>
            </a:r>
          </a:p>
          <a:p>
            <a:r>
              <a:rPr lang="pl-PL" dirty="0"/>
              <a:t>W wywiadzie okazało się, że 10 dni temu chorował na zapalenie gardła. </a:t>
            </a:r>
          </a:p>
          <a:p>
            <a:r>
              <a:rPr lang="pl-PL" dirty="0"/>
              <a:t>W ciągu ostatnich dni zauważył znaczne ograniczenie objętości dobowo oddawanego moczu i zmianę koloru moczu</a:t>
            </a:r>
          </a:p>
          <a:p>
            <a:r>
              <a:rPr lang="pl-PL" dirty="0"/>
              <a:t>Pomiar ciśnienia – wzrost ciśnienia tętniczego    </a:t>
            </a:r>
          </a:p>
        </p:txBody>
      </p:sp>
      <p:sp>
        <p:nvSpPr>
          <p:cNvPr id="2" name="Tytuł 1"/>
          <p:cNvSpPr>
            <a:spLocks noGrp="1"/>
          </p:cNvSpPr>
          <p:nvPr>
            <p:ph type="title"/>
          </p:nvPr>
        </p:nvSpPr>
        <p:spPr/>
        <p:txBody>
          <a:bodyPr/>
          <a:lstStyle/>
          <a:p>
            <a:r>
              <a:rPr lang="pl-PL" dirty="0"/>
              <a:t>Przypadek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następujące badania:</a:t>
            </a:r>
          </a:p>
          <a:p>
            <a:r>
              <a:rPr lang="pl-PL" dirty="0"/>
              <a:t>Morfologia krwi</a:t>
            </a:r>
          </a:p>
          <a:p>
            <a:pPr>
              <a:buNone/>
            </a:pPr>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4" name="Tabela 3"/>
          <p:cNvGraphicFramePr>
            <a:graphicFrameLocks noGrp="1"/>
          </p:cNvGraphicFramePr>
          <p:nvPr/>
        </p:nvGraphicFramePr>
        <p:xfrm>
          <a:off x="1043608" y="2996952"/>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pl-PL" dirty="0"/>
                        <a:t>Parametr</a:t>
                      </a:r>
                    </a:p>
                  </a:txBody>
                  <a:tcPr/>
                </a:tc>
                <a:tc>
                  <a:txBody>
                    <a:bodyPr/>
                    <a:lstStyle/>
                    <a:p>
                      <a:r>
                        <a:rPr lang="pl-PL" dirty="0"/>
                        <a:t>Wynik</a:t>
                      </a:r>
                    </a:p>
                  </a:txBody>
                  <a:tcPr/>
                </a:tc>
                <a:tc>
                  <a:txBody>
                    <a:bodyPr/>
                    <a:lstStyle/>
                    <a:p>
                      <a:r>
                        <a:rPr lang="pl-PL" dirty="0"/>
                        <a:t>Wartości referencyjne</a:t>
                      </a:r>
                    </a:p>
                  </a:txBody>
                  <a:tcPr/>
                </a:tc>
                <a:extLst>
                  <a:ext uri="{0D108BD9-81ED-4DB2-BD59-A6C34878D82A}">
                    <a16:rowId xmlns:a16="http://schemas.microsoft.com/office/drawing/2014/main" xmlns="" val="10000"/>
                  </a:ext>
                </a:extLst>
              </a:tr>
              <a:tr h="370840">
                <a:tc>
                  <a:txBody>
                    <a:bodyPr/>
                    <a:lstStyle/>
                    <a:p>
                      <a:r>
                        <a:rPr lang="pl-PL" dirty="0"/>
                        <a:t>WBC</a:t>
                      </a:r>
                    </a:p>
                  </a:txBody>
                  <a:tcPr/>
                </a:tc>
                <a:tc>
                  <a:txBody>
                    <a:bodyPr/>
                    <a:lstStyle/>
                    <a:p>
                      <a:r>
                        <a:rPr lang="pl-PL" dirty="0"/>
                        <a:t>9,6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xmlns="" val="10001"/>
                  </a:ext>
                </a:extLst>
              </a:tr>
              <a:tr h="370840">
                <a:tc>
                  <a:txBody>
                    <a:bodyPr/>
                    <a:lstStyle/>
                    <a:p>
                      <a:r>
                        <a:rPr lang="pl-PL" dirty="0"/>
                        <a:t>RBC</a:t>
                      </a:r>
                    </a:p>
                  </a:txBody>
                  <a:tcPr/>
                </a:tc>
                <a:tc>
                  <a:txBody>
                    <a:bodyPr/>
                    <a:lstStyle/>
                    <a:p>
                      <a:r>
                        <a:rPr lang="pl-PL" dirty="0"/>
                        <a:t>4,5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xmlns="" val="10002"/>
                  </a:ext>
                </a:extLst>
              </a:tr>
              <a:tr h="370840">
                <a:tc>
                  <a:txBody>
                    <a:bodyPr/>
                    <a:lstStyle/>
                    <a:p>
                      <a:r>
                        <a:rPr lang="pl-PL" dirty="0"/>
                        <a:t>HGB</a:t>
                      </a:r>
                    </a:p>
                  </a:txBody>
                  <a:tcPr/>
                </a:tc>
                <a:tc>
                  <a:txBody>
                    <a:bodyPr/>
                    <a:lstStyle/>
                    <a:p>
                      <a:r>
                        <a:rPr lang="pl-PL" dirty="0"/>
                        <a:t>13</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xmlns="" val="10003"/>
                  </a:ext>
                </a:extLst>
              </a:tr>
              <a:tr h="370840">
                <a:tc>
                  <a:txBody>
                    <a:bodyPr/>
                    <a:lstStyle/>
                    <a:p>
                      <a:r>
                        <a:rPr lang="pl-PL" dirty="0"/>
                        <a:t>HCT</a:t>
                      </a:r>
                    </a:p>
                  </a:txBody>
                  <a:tcPr/>
                </a:tc>
                <a:tc>
                  <a:txBody>
                    <a:bodyPr/>
                    <a:lstStyle/>
                    <a:p>
                      <a:r>
                        <a:rPr lang="pl-PL" dirty="0"/>
                        <a:t>41%</a:t>
                      </a:r>
                    </a:p>
                  </a:txBody>
                  <a:tcPr/>
                </a:tc>
                <a:tc>
                  <a:txBody>
                    <a:bodyPr/>
                    <a:lstStyle/>
                    <a:p>
                      <a:r>
                        <a:rPr lang="pl-PL" dirty="0"/>
                        <a:t>41-53%</a:t>
                      </a:r>
                    </a:p>
                  </a:txBody>
                  <a:tcPr/>
                </a:tc>
                <a:extLst>
                  <a:ext uri="{0D108BD9-81ED-4DB2-BD59-A6C34878D82A}">
                    <a16:rowId xmlns:a16="http://schemas.microsoft.com/office/drawing/2014/main" xmlns="" val="10004"/>
                  </a:ext>
                </a:extLst>
              </a:tr>
              <a:tr h="370840">
                <a:tc>
                  <a:txBody>
                    <a:bodyPr/>
                    <a:lstStyle/>
                    <a:p>
                      <a:r>
                        <a:rPr lang="pl-PL" dirty="0"/>
                        <a:t>MCV</a:t>
                      </a:r>
                    </a:p>
                  </a:txBody>
                  <a:tcPr/>
                </a:tc>
                <a:tc>
                  <a:txBody>
                    <a:bodyPr/>
                    <a:lstStyle/>
                    <a:p>
                      <a:r>
                        <a:rPr lang="pl-PL" dirty="0"/>
                        <a:t>86</a:t>
                      </a:r>
                    </a:p>
                  </a:txBody>
                  <a:tcPr/>
                </a:tc>
                <a:tc>
                  <a:txBody>
                    <a:bodyPr/>
                    <a:lstStyle/>
                    <a:p>
                      <a:r>
                        <a:rPr lang="pl-PL" dirty="0"/>
                        <a:t>83-103fl</a:t>
                      </a:r>
                    </a:p>
                  </a:txBody>
                  <a:tcPr/>
                </a:tc>
                <a:extLst>
                  <a:ext uri="{0D108BD9-81ED-4DB2-BD59-A6C34878D82A}">
                    <a16:rowId xmlns:a16="http://schemas.microsoft.com/office/drawing/2014/main" xmlns="" val="10005"/>
                  </a:ext>
                </a:extLst>
              </a:tr>
              <a:tr h="370840">
                <a:tc>
                  <a:txBody>
                    <a:bodyPr/>
                    <a:lstStyle/>
                    <a:p>
                      <a:r>
                        <a:rPr lang="pl-PL" dirty="0"/>
                        <a:t>MCH</a:t>
                      </a:r>
                    </a:p>
                  </a:txBody>
                  <a:tcPr/>
                </a:tc>
                <a:tc>
                  <a:txBody>
                    <a:bodyPr/>
                    <a:lstStyle/>
                    <a:p>
                      <a:r>
                        <a:rPr lang="pl-PL" dirty="0"/>
                        <a:t>31</a:t>
                      </a:r>
                    </a:p>
                  </a:txBody>
                  <a:tcPr/>
                </a:tc>
                <a:tc>
                  <a:txBody>
                    <a:bodyPr/>
                    <a:lstStyle/>
                    <a:p>
                      <a:r>
                        <a:rPr lang="pl-PL" dirty="0"/>
                        <a:t>28-34pg</a:t>
                      </a:r>
                    </a:p>
                  </a:txBody>
                  <a:tcPr/>
                </a:tc>
                <a:extLst>
                  <a:ext uri="{0D108BD9-81ED-4DB2-BD59-A6C34878D82A}">
                    <a16:rowId xmlns:a16="http://schemas.microsoft.com/office/drawing/2014/main" xmlns=""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xmlns="" val="10007"/>
                  </a:ext>
                </a:extLst>
              </a:tr>
              <a:tr h="370840">
                <a:tc>
                  <a:txBody>
                    <a:bodyPr/>
                    <a:lstStyle/>
                    <a:p>
                      <a:r>
                        <a:rPr lang="pl-PL" dirty="0"/>
                        <a:t>PLT</a:t>
                      </a:r>
                    </a:p>
                  </a:txBody>
                  <a:tcPr/>
                </a:tc>
                <a:tc>
                  <a:txBody>
                    <a:bodyPr/>
                    <a:lstStyle/>
                    <a:p>
                      <a:r>
                        <a:rPr lang="pl-PL" dirty="0"/>
                        <a:t>211</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t>Badanie ogólne moczu:</a:t>
            </a:r>
          </a:p>
          <a:p>
            <a:pPr>
              <a:buNone/>
            </a:pPr>
            <a:r>
              <a:rPr lang="pl-PL" dirty="0"/>
              <a:t>- skąpomocz</a:t>
            </a:r>
          </a:p>
          <a:p>
            <a:pPr>
              <a:buFontTx/>
              <a:buChar char="-"/>
            </a:pPr>
            <a:r>
              <a:rPr lang="pl-PL" dirty="0"/>
              <a:t>Białko w moczu &lt; 3 g/dobę </a:t>
            </a:r>
          </a:p>
          <a:p>
            <a:pPr>
              <a:buFontTx/>
              <a:buChar char="-"/>
            </a:pPr>
            <a:r>
              <a:rPr lang="pl-PL" dirty="0"/>
              <a:t>liczba leukocytów 10-12 </a:t>
            </a:r>
            <a:r>
              <a:rPr lang="pl-PL" dirty="0" err="1"/>
              <a:t>wpw</a:t>
            </a:r>
            <a:r>
              <a:rPr lang="pl-PL" dirty="0"/>
              <a:t> ( 0-5) </a:t>
            </a:r>
          </a:p>
          <a:p>
            <a:pPr>
              <a:buFontTx/>
              <a:buChar char="-"/>
            </a:pPr>
            <a:r>
              <a:rPr lang="pl-PL" dirty="0"/>
              <a:t>liczba erytrocytów świeżych  45 – 50 </a:t>
            </a:r>
            <a:r>
              <a:rPr lang="pl-PL" dirty="0" err="1"/>
              <a:t>wpw</a:t>
            </a:r>
            <a:r>
              <a:rPr lang="pl-PL" dirty="0"/>
              <a:t> </a:t>
            </a:r>
          </a:p>
          <a:p>
            <a:pPr>
              <a:buNone/>
            </a:pPr>
            <a:r>
              <a:rPr lang="pl-PL" dirty="0"/>
              <a:t>    ( 0 – 3 )</a:t>
            </a:r>
          </a:p>
          <a:p>
            <a:pPr>
              <a:buFontTx/>
              <a:buChar char="-"/>
            </a:pPr>
            <a:r>
              <a:rPr lang="pl-PL" dirty="0"/>
              <a:t>liczba erytrocytów wyługowanych 8-10 </a:t>
            </a:r>
            <a:r>
              <a:rPr lang="pl-PL" dirty="0" err="1"/>
              <a:t>wpw</a:t>
            </a:r>
            <a:r>
              <a:rPr lang="pl-PL" dirty="0"/>
              <a:t> </a:t>
            </a:r>
          </a:p>
          <a:p>
            <a:pPr>
              <a:buFontTx/>
              <a:buChar char="-"/>
            </a:pPr>
            <a:r>
              <a:rPr lang="pl-PL" dirty="0"/>
              <a:t>obecne wałeczki czerwonokrwinkowe, oraz ziarniste lub szkliste</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p>
          <a:p>
            <a:endParaRPr lang="pl-PL" dirty="0"/>
          </a:p>
          <a:p>
            <a:endParaRPr lang="pl-PL" dirty="0"/>
          </a:p>
          <a:p>
            <a:r>
              <a:rPr lang="pl-PL" dirty="0"/>
              <a:t>stężenie mocznika 48 mg/dl</a:t>
            </a:r>
            <a:br>
              <a:rPr lang="pl-PL" dirty="0"/>
            </a:br>
            <a:r>
              <a:rPr lang="pl-PL" dirty="0"/>
              <a:t>( wartości referencyjne 15-40mg/dl )</a:t>
            </a:r>
          </a:p>
          <a:p>
            <a:r>
              <a:rPr lang="pl-PL" dirty="0"/>
              <a:t>stężenie kreatyniny 1,4 mg/dl, </a:t>
            </a:r>
            <a:r>
              <a:rPr lang="pl-PL" dirty="0" err="1"/>
              <a:t>eGFR</a:t>
            </a:r>
            <a:r>
              <a:rPr lang="pl-PL" dirty="0"/>
              <a:t>&gt;70ml/1,73m2 </a:t>
            </a:r>
          </a:p>
          <a:p>
            <a:pPr>
              <a:buNone/>
            </a:pPr>
            <a:r>
              <a:rPr lang="pl-PL" dirty="0"/>
              <a:t>    ( wartości referencyjne 0,6 – 1,3mg/dl )</a:t>
            </a:r>
          </a:p>
          <a:p>
            <a:r>
              <a:rPr lang="pl-PL" dirty="0"/>
              <a:t>ASO &gt; 200</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6.bmp"/>
          <p:cNvPicPr>
            <a:picLocks noChangeAspect="1" noChangeArrowheads="1"/>
          </p:cNvPicPr>
          <p:nvPr/>
        </p:nvPicPr>
        <p:blipFill>
          <a:blip r:embed="rId2" cstate="print"/>
          <a:srcRect/>
          <a:stretch>
            <a:fillRect/>
          </a:stretch>
        </p:blipFill>
        <p:spPr bwMode="auto">
          <a:xfrm>
            <a:off x="6084168" y="1097467"/>
            <a:ext cx="2448272" cy="219479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zespoły chorobowe toczące się w obrębie kłębuszków nerkowych spowodowane wieloma czynnikami z wyjątkiem niedokrwienia i czynników metabolicznych </a:t>
            </a:r>
            <a:br>
              <a:rPr lang="pl-PL" dirty="0"/>
            </a:br>
            <a:r>
              <a:rPr lang="pl-PL" dirty="0"/>
              <a:t>(  skrobiawica ) </a:t>
            </a:r>
          </a:p>
          <a:p>
            <a:r>
              <a:rPr lang="pl-PL" dirty="0"/>
              <a:t>Podłożem zapalenia są nieprawidłowe procesy immunologiczne, patogeneza w wielu przypadkach jest nieznana</a:t>
            </a:r>
          </a:p>
          <a:p>
            <a:r>
              <a:rPr lang="pl-PL" dirty="0"/>
              <a:t>mogą mieć charakter pierwotny ( choroba jest ograniczona do samych nerek ) lub wtórny ( jest jednym z objawów choroby ogólnoustrojowej np. tocznia układowego ) </a:t>
            </a:r>
          </a:p>
        </p:txBody>
      </p:sp>
      <p:sp>
        <p:nvSpPr>
          <p:cNvPr id="2" name="Tytuł 1"/>
          <p:cNvSpPr>
            <a:spLocks noGrp="1"/>
          </p:cNvSpPr>
          <p:nvPr>
            <p:ph type="title"/>
          </p:nvPr>
        </p:nvSpPr>
        <p:spPr/>
        <p:txBody>
          <a:bodyPr>
            <a:normAutofit fontScale="90000"/>
          </a:bodyPr>
          <a:lstStyle/>
          <a:p>
            <a:r>
              <a:rPr lang="pl-PL" dirty="0"/>
              <a:t>Przypadek 2 – </a:t>
            </a:r>
            <a:br>
              <a:rPr lang="pl-PL" dirty="0"/>
            </a:br>
            <a:r>
              <a:rPr lang="pl-PL" dirty="0"/>
              <a:t>kłębuszkowe zapalenie nerek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20000"/>
          </a:bodyPr>
          <a:lstStyle/>
          <a:p>
            <a:endParaRPr lang="pl-PL" dirty="0"/>
          </a:p>
          <a:p>
            <a:endParaRPr lang="pl-PL" dirty="0"/>
          </a:p>
          <a:p>
            <a:endParaRPr lang="pl-PL" dirty="0"/>
          </a:p>
          <a:p>
            <a:pPr marL="109728" indent="0">
              <a:buNone/>
            </a:pPr>
            <a:endParaRPr lang="pl-PL" dirty="0"/>
          </a:p>
          <a:p>
            <a:r>
              <a:rPr lang="pl-PL" dirty="0" err="1"/>
              <a:t>Klębuszkowe</a:t>
            </a:r>
            <a:r>
              <a:rPr lang="pl-PL" dirty="0"/>
              <a:t> zapalenia nerek (</a:t>
            </a:r>
            <a:r>
              <a:rPr lang="pl-PL" dirty="0" err="1"/>
              <a:t>glomerulonephritis</a:t>
            </a:r>
            <a:r>
              <a:rPr lang="pl-PL" dirty="0"/>
              <a:t>) to grupa chorób charakteryzujących się zajęciem przez proces zapalny </a:t>
            </a:r>
            <a:r>
              <a:rPr lang="pl-PL" dirty="0" err="1"/>
              <a:t>klębuszków</a:t>
            </a:r>
            <a:r>
              <a:rPr lang="pl-PL" dirty="0"/>
              <a:t> nerkowych, co z kolei jest przyczyna nieprawidłowej pracy nerek. W obrębie </a:t>
            </a:r>
            <a:r>
              <a:rPr lang="pl-PL" dirty="0" err="1"/>
              <a:t>klębuszków</a:t>
            </a:r>
            <a:r>
              <a:rPr lang="pl-PL" dirty="0"/>
              <a:t> nerkowych gromadzą się komórki zapalne (limfocyty i leukocyty) i białka krwi (przeciwciała), co pobudza prawidłowe komórki </a:t>
            </a:r>
            <a:r>
              <a:rPr lang="pl-PL" dirty="0" err="1"/>
              <a:t>klębuszka</a:t>
            </a:r>
            <a:r>
              <a:rPr lang="pl-PL" dirty="0"/>
              <a:t> do namnażania się</a:t>
            </a:r>
          </a:p>
        </p:txBody>
      </p:sp>
      <p:sp>
        <p:nvSpPr>
          <p:cNvPr id="3" name="Tytuł 2"/>
          <p:cNvSpPr>
            <a:spLocks noGrp="1"/>
          </p:cNvSpPr>
          <p:nvPr>
            <p:ph type="title"/>
          </p:nvPr>
        </p:nvSpPr>
        <p:spPr/>
        <p:txBody>
          <a:bodyPr/>
          <a:lstStyle/>
          <a:p>
            <a:endParaRPr lang="pl-P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1574" y="260648"/>
            <a:ext cx="3536676"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646295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ostre kłębuszkowe zapalenie nerek</a:t>
            </a:r>
          </a:p>
          <a:p>
            <a:r>
              <a:rPr lang="pl-PL" dirty="0"/>
              <a:t>kłębuszkowe zapalenie nerek typu </a:t>
            </a:r>
            <a:r>
              <a:rPr lang="pl-PL" dirty="0" err="1"/>
              <a:t>IgA</a:t>
            </a:r>
            <a:r>
              <a:rPr lang="pl-PL" dirty="0"/>
              <a:t> (nefropatia </a:t>
            </a:r>
            <a:r>
              <a:rPr lang="pl-PL" dirty="0" err="1"/>
              <a:t>IgA</a:t>
            </a:r>
            <a:r>
              <a:rPr lang="pl-PL" dirty="0"/>
              <a:t>)</a:t>
            </a:r>
          </a:p>
          <a:p>
            <a:r>
              <a:rPr lang="pl-PL" dirty="0"/>
              <a:t>ogniskowe segmentalne stwardnienie kłębuszków nerkowych</a:t>
            </a:r>
          </a:p>
          <a:p>
            <a:r>
              <a:rPr lang="pl-PL" dirty="0"/>
              <a:t>błoniaste kłębuszkowe zapalenie nerek</a:t>
            </a:r>
          </a:p>
          <a:p>
            <a:r>
              <a:rPr lang="pl-PL" dirty="0"/>
              <a:t>submikroskopowe kłębuszkowe zapalenie nerek</a:t>
            </a:r>
          </a:p>
          <a:p>
            <a:r>
              <a:rPr lang="pl-PL" dirty="0"/>
              <a:t>gwałtownie postępujące kłębuszkowe zapalenie nerek</a:t>
            </a:r>
          </a:p>
          <a:p>
            <a:endParaRPr lang="pl-PL" dirty="0"/>
          </a:p>
        </p:txBody>
      </p:sp>
      <p:sp>
        <p:nvSpPr>
          <p:cNvPr id="2" name="Tytuł 1"/>
          <p:cNvSpPr>
            <a:spLocks noGrp="1"/>
          </p:cNvSpPr>
          <p:nvPr>
            <p:ph type="title"/>
          </p:nvPr>
        </p:nvSpPr>
        <p:spPr/>
        <p:txBody>
          <a:bodyPr>
            <a:normAutofit fontScale="90000"/>
          </a:bodyPr>
          <a:lstStyle/>
          <a:p>
            <a:r>
              <a:rPr lang="pl-PL" dirty="0"/>
              <a:t>Przypadek 2 – </a:t>
            </a:r>
            <a:br>
              <a:rPr lang="pl-PL" dirty="0"/>
            </a:br>
            <a:r>
              <a:rPr lang="pl-PL" dirty="0"/>
              <a:t>kłębuszkowe zapalenie nerek</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skuteczna likwidacja wszelkich wewnątrzustrojowych ognisk zakaźnych i chorób nowotworowych</a:t>
            </a:r>
          </a:p>
          <a:p>
            <a:r>
              <a:rPr lang="pl-PL" dirty="0"/>
              <a:t>stosowanie odpowiedniej diety odciążającej nerki w ich działaniu przesączającym, polegającej na znacznym ograniczeniu produktów zawierających białka</a:t>
            </a:r>
          </a:p>
          <a:p>
            <a:r>
              <a:rPr lang="pl-PL" dirty="0"/>
              <a:t>bezwzględny wypoczynek</a:t>
            </a:r>
          </a:p>
        </p:txBody>
      </p:sp>
      <p:sp>
        <p:nvSpPr>
          <p:cNvPr id="2" name="Tytuł 1"/>
          <p:cNvSpPr>
            <a:spLocks noGrp="1"/>
          </p:cNvSpPr>
          <p:nvPr>
            <p:ph type="title"/>
          </p:nvPr>
        </p:nvSpPr>
        <p:spPr/>
        <p:txBody>
          <a:bodyPr/>
          <a:lstStyle/>
          <a:p>
            <a:r>
              <a:rPr lang="pl-PL" dirty="0"/>
              <a:t>Przypadek 2 - leczenie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85000" lnSpcReduction="20000"/>
          </a:bodyPr>
          <a:lstStyle/>
          <a:p>
            <a:r>
              <a:rPr lang="pl-PL" dirty="0"/>
              <a:t>Ostre kłębuszkowe zapalenie nerek zwykle ustępuje całkowicie, a w lekkich przypadkach często nawet nie zostaje rozpoznane. </a:t>
            </a:r>
          </a:p>
          <a:p>
            <a:r>
              <a:rPr lang="pl-PL" dirty="0"/>
              <a:t>Tylko w kilku procentach przypadków dochodzi do trwalej niewydolności nerek. Przewlekle wtórne kłębuszkowe zapalenie nerek bardzo często całkowicie ustępuje po wyleczeniu przyczyny. Jeżeli nie uda się jej usunąć, to kłębuszkowe zapalenie nerek może doprowadzić do ich niewydolności, co w najcięższych przypadkach może nastąpić w ciągu kilku tygodni lub miesięcy, nawet pomimo stosowania wszystkich możliwych sposobów leczenia. Wynik leczenia przewlekłego kłębuszkowego zapalenia nerek jest trudny do przewidzenia. </a:t>
            </a:r>
          </a:p>
        </p:txBody>
      </p:sp>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xmlns="" val="650965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leczenie wszelkich zakażeń i stanów zapalnych wywołanych zwłaszcza przez paciorkowce</a:t>
            </a:r>
          </a:p>
          <a:p>
            <a:r>
              <a:rPr lang="pl-PL" dirty="0"/>
              <a:t>kontrolne badanie moczu w 14-21 dni po tego typu zakażeniach </a:t>
            </a:r>
          </a:p>
        </p:txBody>
      </p:sp>
      <p:sp>
        <p:nvSpPr>
          <p:cNvPr id="2" name="Tytuł 1"/>
          <p:cNvSpPr>
            <a:spLocks noGrp="1"/>
          </p:cNvSpPr>
          <p:nvPr>
            <p:ph type="title"/>
          </p:nvPr>
        </p:nvSpPr>
        <p:spPr/>
        <p:txBody>
          <a:bodyPr/>
          <a:lstStyle/>
          <a:p>
            <a:r>
              <a:rPr lang="pl-PL" dirty="0"/>
              <a:t>Przypadek 2 – zapobieganie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Zwiększenie filtracji: ANF(ANP),EDRF(NO),PGI2,PGE2, stymulacja B-adrenergiczna</a:t>
            </a:r>
          </a:p>
          <a:p>
            <a:r>
              <a:rPr lang="pl-PL" dirty="0"/>
              <a:t>Zmniejszenie filtracji: Angiotensyna II,EGF, wazopresyna, aldosteron, noradrenalina, TXA2, Interleukina-1,Leukotrieny</a:t>
            </a:r>
          </a:p>
          <a:p>
            <a:r>
              <a:rPr lang="pl-PL" dirty="0"/>
              <a:t>Istotny jest wpływ w/w czynników na przepływ kłębuszkowy jak i na skurcz/rozkurcz komórek </a:t>
            </a:r>
            <a:r>
              <a:rPr lang="pl-PL" dirty="0" err="1"/>
              <a:t>mezangium</a:t>
            </a:r>
            <a:r>
              <a:rPr lang="pl-PL" dirty="0"/>
              <a:t> (TXA2,leukotrieny, EGF,Interleukina-1)</a:t>
            </a:r>
          </a:p>
        </p:txBody>
      </p:sp>
      <p:sp>
        <p:nvSpPr>
          <p:cNvPr id="3" name="Tytuł 2"/>
          <p:cNvSpPr>
            <a:spLocks noGrp="1"/>
          </p:cNvSpPr>
          <p:nvPr>
            <p:ph type="title"/>
          </p:nvPr>
        </p:nvSpPr>
        <p:spPr/>
        <p:txBody>
          <a:bodyPr>
            <a:normAutofit fontScale="90000"/>
          </a:bodyPr>
          <a:lstStyle/>
          <a:p>
            <a:r>
              <a:rPr lang="pl-PL" dirty="0"/>
              <a:t>Autoregulacja przepływu nerkowego</a:t>
            </a:r>
          </a:p>
        </p:txBody>
      </p:sp>
    </p:spTree>
    <p:extLst>
      <p:ext uri="{BB962C8B-B14F-4D97-AF65-F5344CB8AC3E}">
        <p14:creationId xmlns:p14="http://schemas.microsoft.com/office/powerpoint/2010/main" xmlns="" val="1919176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Do lekarza rodzinnego zgłosiła się kobieta lat 44 z nagłym, ostrym i bardzo silnym bólem w okolicy lędźwiowej promieniującym do podbrzusza. Towarzyszyły temu dreszcze, nudności i wymioty. Bardzo się poci.</a:t>
            </a:r>
          </a:p>
          <a:p>
            <a:r>
              <a:rPr lang="pl-PL" dirty="0"/>
              <a:t>W wywiadzie powiedziała, że ostatnio często miała parcie na pęcherz a przy oddawaniu moczu, mocz był czasami podbarwiony krwią</a:t>
            </a:r>
          </a:p>
          <a:p>
            <a:endParaRPr lang="pl-PL" dirty="0"/>
          </a:p>
          <a:p>
            <a:endParaRPr lang="pl-PL" dirty="0"/>
          </a:p>
        </p:txBody>
      </p:sp>
      <p:sp>
        <p:nvSpPr>
          <p:cNvPr id="2" name="Tytuł 1"/>
          <p:cNvSpPr>
            <a:spLocks noGrp="1"/>
          </p:cNvSpPr>
          <p:nvPr>
            <p:ph type="title"/>
          </p:nvPr>
        </p:nvSpPr>
        <p:spPr/>
        <p:txBody>
          <a:bodyPr/>
          <a:lstStyle/>
          <a:p>
            <a:r>
              <a:rPr lang="pl-PL" dirty="0"/>
              <a:t>Przypadek 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Wyniki badań</a:t>
            </a:r>
          </a:p>
          <a:p>
            <a:pPr>
              <a:buNone/>
            </a:pPr>
            <a:r>
              <a:rPr lang="pl-PL" dirty="0"/>
              <a:t>- badanie morfologii krwi</a:t>
            </a:r>
          </a:p>
          <a:p>
            <a:endParaRPr lang="pl-PL" dirty="0"/>
          </a:p>
          <a:p>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4" name="Tabela 3"/>
          <p:cNvGraphicFramePr>
            <a:graphicFrameLocks noGrp="1"/>
          </p:cNvGraphicFramePr>
          <p:nvPr/>
        </p:nvGraphicFramePr>
        <p:xfrm>
          <a:off x="971600" y="2852936"/>
          <a:ext cx="6288360" cy="3475395"/>
        </p:xfrm>
        <a:graphic>
          <a:graphicData uri="http://schemas.openxmlformats.org/drawingml/2006/table">
            <a:tbl>
              <a:tblPr firstRow="1" bandRow="1">
                <a:tableStyleId>{5C22544A-7EE6-4342-B048-85BDC9FD1C3A}</a:tableStyleId>
              </a:tblPr>
              <a:tblGrid>
                <a:gridCol w="2096120">
                  <a:extLst>
                    <a:ext uri="{9D8B030D-6E8A-4147-A177-3AD203B41FA5}">
                      <a16:colId xmlns:a16="http://schemas.microsoft.com/office/drawing/2014/main" xmlns="" val="20000"/>
                    </a:ext>
                  </a:extLst>
                </a:gridCol>
                <a:gridCol w="2096120">
                  <a:extLst>
                    <a:ext uri="{9D8B030D-6E8A-4147-A177-3AD203B41FA5}">
                      <a16:colId xmlns:a16="http://schemas.microsoft.com/office/drawing/2014/main" xmlns="" val="20001"/>
                    </a:ext>
                  </a:extLst>
                </a:gridCol>
                <a:gridCol w="2096120">
                  <a:extLst>
                    <a:ext uri="{9D8B030D-6E8A-4147-A177-3AD203B41FA5}">
                      <a16:colId xmlns:a16="http://schemas.microsoft.com/office/drawing/2014/main" xmlns="" val="20002"/>
                    </a:ext>
                  </a:extLst>
                </a:gridCol>
              </a:tblGrid>
              <a:tr h="405045">
                <a:tc>
                  <a:txBody>
                    <a:bodyPr/>
                    <a:lstStyle/>
                    <a:p>
                      <a:r>
                        <a:rPr lang="pl-PL" dirty="0"/>
                        <a:t>Parametr</a:t>
                      </a:r>
                    </a:p>
                  </a:txBody>
                  <a:tcPr/>
                </a:tc>
                <a:tc>
                  <a:txBody>
                    <a:bodyPr/>
                    <a:lstStyle/>
                    <a:p>
                      <a:r>
                        <a:rPr lang="pl-PL" dirty="0"/>
                        <a:t>wynik</a:t>
                      </a:r>
                    </a:p>
                  </a:txBody>
                  <a:tcPr/>
                </a:tc>
                <a:tc>
                  <a:txBody>
                    <a:bodyPr/>
                    <a:lstStyle/>
                    <a:p>
                      <a:r>
                        <a:rPr lang="pl-PL" dirty="0"/>
                        <a:t>Wartości referencyjne</a:t>
                      </a:r>
                    </a:p>
                  </a:txBody>
                  <a:tcPr/>
                </a:tc>
                <a:extLst>
                  <a:ext uri="{0D108BD9-81ED-4DB2-BD59-A6C34878D82A}">
                    <a16:rowId xmlns:a16="http://schemas.microsoft.com/office/drawing/2014/main" xmlns="" val="10000"/>
                  </a:ext>
                </a:extLst>
              </a:tr>
              <a:tr h="405045">
                <a:tc>
                  <a:txBody>
                    <a:bodyPr/>
                    <a:lstStyle/>
                    <a:p>
                      <a:r>
                        <a:rPr lang="pl-PL" dirty="0"/>
                        <a:t>WBC</a:t>
                      </a:r>
                    </a:p>
                  </a:txBody>
                  <a:tcPr/>
                </a:tc>
                <a:tc>
                  <a:txBody>
                    <a:bodyPr/>
                    <a:lstStyle/>
                    <a:p>
                      <a:r>
                        <a:rPr lang="pl-PL" dirty="0"/>
                        <a:t>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xmlns="" val="10001"/>
                  </a:ext>
                </a:extLst>
              </a:tr>
              <a:tr h="405045">
                <a:tc>
                  <a:txBody>
                    <a:bodyPr/>
                    <a:lstStyle/>
                    <a:p>
                      <a:r>
                        <a:rPr lang="pl-PL" dirty="0"/>
                        <a:t>RBC</a:t>
                      </a:r>
                    </a:p>
                  </a:txBody>
                  <a:tcPr/>
                </a:tc>
                <a:tc>
                  <a:txBody>
                    <a:bodyPr/>
                    <a:lstStyle/>
                    <a:p>
                      <a:r>
                        <a:rPr lang="pl-PL" dirty="0"/>
                        <a:t>4,1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4,0-5,2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xmlns="" val="10002"/>
                  </a:ext>
                </a:extLst>
              </a:tr>
              <a:tr h="405045">
                <a:tc>
                  <a:txBody>
                    <a:bodyPr/>
                    <a:lstStyle/>
                    <a:p>
                      <a:r>
                        <a:rPr lang="pl-PL" dirty="0"/>
                        <a:t>HGB</a:t>
                      </a:r>
                    </a:p>
                  </a:txBody>
                  <a:tcPr/>
                </a:tc>
                <a:tc>
                  <a:txBody>
                    <a:bodyPr/>
                    <a:lstStyle/>
                    <a:p>
                      <a:r>
                        <a:rPr lang="pl-PL" dirty="0"/>
                        <a:t>12</a:t>
                      </a:r>
                    </a:p>
                  </a:txBody>
                  <a:tcPr/>
                </a:tc>
                <a:tc>
                  <a:txBody>
                    <a:bodyPr/>
                    <a:lstStyle/>
                    <a:p>
                      <a:r>
                        <a:rPr lang="pl-PL" dirty="0"/>
                        <a:t>12-16</a:t>
                      </a:r>
                      <a:r>
                        <a:rPr lang="pl-PL" baseline="0" dirty="0"/>
                        <a:t> g/dl</a:t>
                      </a:r>
                      <a:endParaRPr lang="pl-PL" dirty="0"/>
                    </a:p>
                  </a:txBody>
                  <a:tcPr/>
                </a:tc>
                <a:extLst>
                  <a:ext uri="{0D108BD9-81ED-4DB2-BD59-A6C34878D82A}">
                    <a16:rowId xmlns:a16="http://schemas.microsoft.com/office/drawing/2014/main" xmlns="" val="10003"/>
                  </a:ext>
                </a:extLst>
              </a:tr>
              <a:tr h="405045">
                <a:tc>
                  <a:txBody>
                    <a:bodyPr/>
                    <a:lstStyle/>
                    <a:p>
                      <a:r>
                        <a:rPr lang="pl-PL" dirty="0"/>
                        <a:t>HCT</a:t>
                      </a:r>
                    </a:p>
                  </a:txBody>
                  <a:tcPr/>
                </a:tc>
                <a:tc>
                  <a:txBody>
                    <a:bodyPr/>
                    <a:lstStyle/>
                    <a:p>
                      <a:r>
                        <a:rPr lang="pl-PL" dirty="0"/>
                        <a:t>38%</a:t>
                      </a:r>
                    </a:p>
                  </a:txBody>
                  <a:tcPr/>
                </a:tc>
                <a:tc>
                  <a:txBody>
                    <a:bodyPr/>
                    <a:lstStyle/>
                    <a:p>
                      <a:r>
                        <a:rPr lang="pl-PL" dirty="0"/>
                        <a:t>36-46%</a:t>
                      </a:r>
                    </a:p>
                  </a:txBody>
                  <a:tcPr/>
                </a:tc>
                <a:extLst>
                  <a:ext uri="{0D108BD9-81ED-4DB2-BD59-A6C34878D82A}">
                    <a16:rowId xmlns:a16="http://schemas.microsoft.com/office/drawing/2014/main" xmlns="" val="10004"/>
                  </a:ext>
                </a:extLst>
              </a:tr>
              <a:tr h="405045">
                <a:tc>
                  <a:txBody>
                    <a:bodyPr/>
                    <a:lstStyle/>
                    <a:p>
                      <a:r>
                        <a:rPr lang="pl-PL" dirty="0"/>
                        <a:t>MCV</a:t>
                      </a:r>
                    </a:p>
                  </a:txBody>
                  <a:tcPr/>
                </a:tc>
                <a:tc>
                  <a:txBody>
                    <a:bodyPr/>
                    <a:lstStyle/>
                    <a:p>
                      <a:r>
                        <a:rPr lang="pl-PL" dirty="0"/>
                        <a:t>86</a:t>
                      </a:r>
                    </a:p>
                  </a:txBody>
                  <a:tcPr/>
                </a:tc>
                <a:tc>
                  <a:txBody>
                    <a:bodyPr/>
                    <a:lstStyle/>
                    <a:p>
                      <a:r>
                        <a:rPr lang="pl-PL" dirty="0"/>
                        <a:t>83-103fl</a:t>
                      </a:r>
                    </a:p>
                  </a:txBody>
                  <a:tcPr/>
                </a:tc>
                <a:extLst>
                  <a:ext uri="{0D108BD9-81ED-4DB2-BD59-A6C34878D82A}">
                    <a16:rowId xmlns:a16="http://schemas.microsoft.com/office/drawing/2014/main" xmlns="" val="10005"/>
                  </a:ext>
                </a:extLst>
              </a:tr>
              <a:tr h="405045">
                <a:tc>
                  <a:txBody>
                    <a:bodyPr/>
                    <a:lstStyle/>
                    <a:p>
                      <a:r>
                        <a:rPr lang="pl-PL" dirty="0"/>
                        <a:t>MCH</a:t>
                      </a:r>
                    </a:p>
                  </a:txBody>
                  <a:tcPr/>
                </a:tc>
                <a:tc>
                  <a:txBody>
                    <a:bodyPr/>
                    <a:lstStyle/>
                    <a:p>
                      <a:r>
                        <a:rPr lang="pl-PL" dirty="0"/>
                        <a:t>29</a:t>
                      </a:r>
                    </a:p>
                  </a:txBody>
                  <a:tcPr/>
                </a:tc>
                <a:tc>
                  <a:txBody>
                    <a:bodyPr/>
                    <a:lstStyle/>
                    <a:p>
                      <a:r>
                        <a:rPr lang="pl-PL" dirty="0"/>
                        <a:t>28-34pg</a:t>
                      </a:r>
                    </a:p>
                  </a:txBody>
                  <a:tcPr/>
                </a:tc>
                <a:extLst>
                  <a:ext uri="{0D108BD9-81ED-4DB2-BD59-A6C34878D82A}">
                    <a16:rowId xmlns:a16="http://schemas.microsoft.com/office/drawing/2014/main" xmlns="" val="10006"/>
                  </a:ext>
                </a:extLst>
              </a:tr>
              <a:tr h="405045">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xmlns="" val="10007"/>
                  </a:ext>
                </a:extLst>
              </a:tr>
            </a:tbl>
          </a:graphicData>
        </a:graphic>
      </p:graphicFrame>
      <p:pic>
        <p:nvPicPr>
          <p:cNvPr id="5" name="Picture 2" descr="G:\rys6.bmp"/>
          <p:cNvPicPr>
            <a:picLocks noChangeAspect="1" noChangeArrowheads="1"/>
          </p:cNvPicPr>
          <p:nvPr/>
        </p:nvPicPr>
        <p:blipFill>
          <a:blip r:embed="rId2" cstate="print"/>
          <a:srcRect/>
          <a:stretch>
            <a:fillRect/>
          </a:stretch>
        </p:blipFill>
        <p:spPr bwMode="auto">
          <a:xfrm>
            <a:off x="6732240" y="1124744"/>
            <a:ext cx="1833563" cy="164373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dirty="0"/>
              <a:t>Badanie ogólne moczu:</a:t>
            </a:r>
          </a:p>
          <a:p>
            <a:r>
              <a:rPr lang="pl-PL" dirty="0"/>
              <a:t>pH-5,1</a:t>
            </a:r>
          </a:p>
          <a:p>
            <a:pPr>
              <a:buFontTx/>
              <a:buChar char="-"/>
            </a:pPr>
            <a:r>
              <a:rPr lang="pl-PL" dirty="0"/>
              <a:t>Białko w moczu 10 mg/dl </a:t>
            </a:r>
          </a:p>
          <a:p>
            <a:pPr>
              <a:buFontTx/>
              <a:buChar char="-"/>
            </a:pPr>
            <a:r>
              <a:rPr lang="pl-PL" dirty="0"/>
              <a:t>liczba leukocytów 25-30 </a:t>
            </a:r>
            <a:r>
              <a:rPr lang="pl-PL" dirty="0" err="1"/>
              <a:t>wpw</a:t>
            </a:r>
            <a:r>
              <a:rPr lang="pl-PL" dirty="0"/>
              <a:t> ( 0-5 )</a:t>
            </a:r>
          </a:p>
          <a:p>
            <a:pPr>
              <a:buFontTx/>
              <a:buChar char="-"/>
            </a:pPr>
            <a:r>
              <a:rPr lang="pl-PL" dirty="0"/>
              <a:t>liczba erytrocytów świeżych - pokrywają całe pole widzenia ( 0 – 3)</a:t>
            </a:r>
          </a:p>
          <a:p>
            <a:pPr>
              <a:buFontTx/>
              <a:buChar char="-"/>
            </a:pPr>
            <a:r>
              <a:rPr lang="pl-PL" dirty="0"/>
              <a:t>liczba erytrocytów wyługowanych 8-10 </a:t>
            </a:r>
            <a:r>
              <a:rPr lang="pl-PL" dirty="0" err="1"/>
              <a:t>wpw</a:t>
            </a:r>
            <a:r>
              <a:rPr lang="pl-PL" dirty="0"/>
              <a:t> </a:t>
            </a:r>
          </a:p>
          <a:p>
            <a:pPr>
              <a:buFontTx/>
              <a:buChar char="-"/>
            </a:pPr>
            <a:r>
              <a:rPr lang="pl-PL" dirty="0"/>
              <a:t>obecne bakterie</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457200" y="1481328"/>
            <a:ext cx="8003232" cy="5332048"/>
          </a:xfrm>
        </p:spPr>
        <p:txBody>
          <a:bodyPr/>
          <a:lstStyle/>
          <a:p>
            <a:r>
              <a:rPr lang="pl-PL" dirty="0"/>
              <a:t>Chorą przyjęto do Kliniki Urologii</a:t>
            </a:r>
          </a:p>
          <a:p>
            <a:r>
              <a:rPr lang="pl-PL" dirty="0"/>
              <a:t>Zlecono badanie osadu moczu: kryształki szczawianów wapnia</a:t>
            </a:r>
          </a:p>
          <a:p>
            <a:r>
              <a:rPr lang="pl-PL" dirty="0"/>
              <a:t>W godzinach rannych chora oddała krwisty mocz i wydaliła</a:t>
            </a:r>
          </a:p>
          <a:p>
            <a:endParaRPr lang="pl-PL" dirty="0"/>
          </a:p>
          <a:p>
            <a:endParaRPr lang="pl-PL" dirty="0"/>
          </a:p>
        </p:txBody>
      </p:sp>
      <p:sp>
        <p:nvSpPr>
          <p:cNvPr id="3" name="Tytuł 2"/>
          <p:cNvSpPr>
            <a:spLocks noGrp="1"/>
          </p:cNvSpPr>
          <p:nvPr>
            <p:ph type="title"/>
          </p:nvPr>
        </p:nvSpPr>
        <p:spPr/>
        <p:txBody>
          <a:bodyPr/>
          <a:lstStyle/>
          <a:p>
            <a:endParaRPr lang="pl-PL"/>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91880" y="3238500"/>
            <a:ext cx="5524500" cy="3619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423586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10000"/>
          </a:bodyPr>
          <a:lstStyle/>
          <a:p>
            <a:r>
              <a:rPr lang="pl-PL" dirty="0"/>
              <a:t>Choroba polegającą na tworzeniu się w nerkach złogów zbudowanych najczęściej ze szczawianu lub fosforanu wapnia, rzadziej z moczanów lub cystyny. Do powstania złogów dochodzi, gdy stężenie tych substancji w moczu jest za duże – wówczas się wytrącają. Aby jednak ten proces zaszedł, potrzebne jest ognisko krystalizacji np. złuszczone komórki, konglomeraty bakterii, oraz zastój moczu.</a:t>
            </a:r>
          </a:p>
          <a:p>
            <a:r>
              <a:rPr lang="pl-PL" dirty="0"/>
              <a:t>Jest najczęściej następstwem zbyt małego spożycia płynów, zaburzeń metabolicznych, może  też być skutkiem utrudnionego odpływu moczu związanymi z wadami anatomicznymi , bądź u mężczyzn ze znacznym przerostem gruczołu krokowego.</a:t>
            </a:r>
          </a:p>
        </p:txBody>
      </p:sp>
      <p:sp>
        <p:nvSpPr>
          <p:cNvPr id="2" name="Tytuł 1"/>
          <p:cNvSpPr>
            <a:spLocks noGrp="1"/>
          </p:cNvSpPr>
          <p:nvPr>
            <p:ph type="title"/>
          </p:nvPr>
        </p:nvSpPr>
        <p:spPr/>
        <p:txBody>
          <a:bodyPr/>
          <a:lstStyle/>
          <a:p>
            <a:r>
              <a:rPr lang="pl-PL" dirty="0"/>
              <a:t>Przypadek 3 – kamica nerkowa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Mężczyźni cierpią na kamicę cztery razy częściej niż kobiety. Kobiety są zagrożone kamicą w czasie ciąży, bo wtedy częściej dochodzi do zastoju moczu oraz bakteryjnych infekcji dróg moczowych. Bakterie alkalizują mocz, a w środowisku zasadowym szybciej wytrącają się sole wapnia, co sprzyja tworzeniu się kamieni.</a:t>
            </a:r>
          </a:p>
          <a:p>
            <a:r>
              <a:rPr lang="pl-PL" dirty="0"/>
              <a:t>Atak kolki nerkowej zaczyna się nagle np. :</a:t>
            </a:r>
          </a:p>
          <a:p>
            <a:pPr>
              <a:buFontTx/>
              <a:buChar char="-"/>
            </a:pPr>
            <a:r>
              <a:rPr lang="pl-PL" dirty="0"/>
              <a:t>po dużym wysiłku fizycznym</a:t>
            </a:r>
          </a:p>
          <a:p>
            <a:pPr>
              <a:buFontTx/>
              <a:buChar char="-"/>
            </a:pPr>
            <a:r>
              <a:rPr lang="pl-PL" dirty="0"/>
              <a:t>długiej podróży samochodem</a:t>
            </a:r>
          </a:p>
          <a:p>
            <a:pPr>
              <a:buFontTx/>
              <a:buChar char="-"/>
            </a:pPr>
            <a:r>
              <a:rPr lang="pl-PL" dirty="0"/>
              <a:t>po nadużyciu alkoholu</a:t>
            </a:r>
          </a:p>
          <a:p>
            <a:pPr>
              <a:buFontTx/>
              <a:buChar char="-"/>
            </a:pPr>
            <a:r>
              <a:rPr lang="pl-PL" dirty="0"/>
              <a:t>po  odwodnieniu</a:t>
            </a:r>
          </a:p>
        </p:txBody>
      </p:sp>
      <p:sp>
        <p:nvSpPr>
          <p:cNvPr id="2" name="Tytuł 1"/>
          <p:cNvSpPr>
            <a:spLocks noGrp="1"/>
          </p:cNvSpPr>
          <p:nvPr>
            <p:ph type="title"/>
          </p:nvPr>
        </p:nvSpPr>
        <p:spPr/>
        <p:txBody>
          <a:bodyPr/>
          <a:lstStyle/>
          <a:p>
            <a:r>
              <a:rPr lang="pl-PL" dirty="0"/>
              <a:t>Przypadek 3 – kamica nerkowa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a:buNone/>
            </a:pPr>
            <a:r>
              <a:rPr lang="pl-PL" dirty="0"/>
              <a:t>   - W większości przypadków wystarczające jest przyjmowanie leków przeciwbólowych , rozkurczowych, rozkurczających mięśnie ściany dróg moczowych oraz picie dużych objętości</a:t>
            </a:r>
            <a:br>
              <a:rPr lang="pl-PL" dirty="0"/>
            </a:br>
            <a:r>
              <a:rPr lang="pl-PL" dirty="0"/>
              <a:t> ( 3 – 4 l ) płynów w celu wypłukania kamienia ( gdy kamień śr&lt; 5mm i poza bólem nie ma innych dolegliwości ).</a:t>
            </a:r>
          </a:p>
          <a:p>
            <a:pPr>
              <a:buNone/>
            </a:pPr>
            <a:r>
              <a:rPr lang="pl-PL" dirty="0"/>
              <a:t>- Duże kamienie, zwłaszcza upośledzające drożność dróg moczowych(tzw. odlewowe), wymagają leczenia operacyjnego, litotrypsji przezskórnej lub rozbicia z użyciem fal radiowych</a:t>
            </a:r>
          </a:p>
        </p:txBody>
      </p:sp>
      <p:sp>
        <p:nvSpPr>
          <p:cNvPr id="2" name="Tytuł 1"/>
          <p:cNvSpPr>
            <a:spLocks noGrp="1"/>
          </p:cNvSpPr>
          <p:nvPr>
            <p:ph type="title"/>
          </p:nvPr>
        </p:nvSpPr>
        <p:spPr/>
        <p:txBody>
          <a:bodyPr/>
          <a:lstStyle/>
          <a:p>
            <a:r>
              <a:rPr lang="pl-PL" dirty="0"/>
              <a:t>Przypadek 3 - leczenie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20000"/>
          </a:bodyPr>
          <a:lstStyle/>
          <a:p>
            <a:r>
              <a:rPr lang="pl-PL" dirty="0"/>
              <a:t>wypijanie takiej objętości płynów, aby objętość moczu zawsze wynosiła co najmniej 2l na dobę</a:t>
            </a:r>
          </a:p>
          <a:p>
            <a:r>
              <a:rPr lang="pl-PL" dirty="0"/>
              <a:t>Zaleca się ograniczenie spożycia mięsa, również ryb ( mięso jest źródłem substancji zakwaszających mocz, które ułatwiają powstawanie kamieni</a:t>
            </a:r>
          </a:p>
          <a:p>
            <a:r>
              <a:rPr lang="pl-PL" dirty="0"/>
              <a:t>Ograniczenie spożycia soli, gdyż sód powoduje zwiększenie wydalania wapnia z moczem, z którego mogą tworzyć się złogi.</a:t>
            </a:r>
          </a:p>
          <a:p>
            <a:r>
              <a:rPr lang="pl-PL" dirty="0"/>
              <a:t>Jeżeli skład kamienia został zbadany i zawiera on szczawiany należy ograniczyć spożywanie: czekolady, kawy, herbaty, orzechów, rabarbaru, szpinaku, truskawek, buraków </a:t>
            </a:r>
          </a:p>
          <a:p>
            <a:endParaRPr lang="pl-PL" dirty="0"/>
          </a:p>
        </p:txBody>
      </p:sp>
      <p:sp>
        <p:nvSpPr>
          <p:cNvPr id="2" name="Tytuł 1"/>
          <p:cNvSpPr>
            <a:spLocks noGrp="1"/>
          </p:cNvSpPr>
          <p:nvPr>
            <p:ph type="title"/>
          </p:nvPr>
        </p:nvSpPr>
        <p:spPr/>
        <p:txBody>
          <a:bodyPr/>
          <a:lstStyle/>
          <a:p>
            <a:r>
              <a:rPr lang="pl-PL" dirty="0"/>
              <a:t>Przypadek 3 - zapobieganie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Do lekarza pierwszego kontaktu trafiła kobieta lat 38, gorączkująca od kilku dni ( 37.6-38°C ).</a:t>
            </a:r>
          </a:p>
          <a:p>
            <a:pPr>
              <a:buNone/>
            </a:pPr>
            <a:r>
              <a:rPr lang="pl-PL" dirty="0"/>
              <a:t>    Skarżyła się na ból brzucha w okolicy nadłonowej, szczególnie w czasie oddawania moczu. Miała uczucie częstego parcia na pęcherz a trakcie oddawania moczu odczuwała pieczenie. Oddawany mocz jest „krwisty” </a:t>
            </a:r>
          </a:p>
        </p:txBody>
      </p:sp>
      <p:sp>
        <p:nvSpPr>
          <p:cNvPr id="2" name="Tytuł 1"/>
          <p:cNvSpPr>
            <a:spLocks noGrp="1"/>
          </p:cNvSpPr>
          <p:nvPr>
            <p:ph type="title"/>
          </p:nvPr>
        </p:nvSpPr>
        <p:spPr/>
        <p:txBody>
          <a:bodyPr/>
          <a:lstStyle/>
          <a:p>
            <a:r>
              <a:rPr lang="pl-PL" dirty="0"/>
              <a:t>Przypadek 4</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badania:</a:t>
            </a:r>
          </a:p>
          <a:p>
            <a:pPr>
              <a:buFontTx/>
              <a:buChar char="-"/>
            </a:pPr>
            <a:r>
              <a:rPr lang="pl-PL" dirty="0"/>
              <a:t>morfologię krwi</a:t>
            </a:r>
          </a:p>
          <a:p>
            <a:pPr>
              <a:buNone/>
            </a:pPr>
            <a:endParaRPr lang="pl-PL" dirty="0"/>
          </a:p>
        </p:txBody>
      </p:sp>
      <p:sp>
        <p:nvSpPr>
          <p:cNvPr id="2" name="Tytuł 1"/>
          <p:cNvSpPr>
            <a:spLocks noGrp="1"/>
          </p:cNvSpPr>
          <p:nvPr>
            <p:ph type="title"/>
          </p:nvPr>
        </p:nvSpPr>
        <p:spPr/>
        <p:txBody>
          <a:bodyPr/>
          <a:lstStyle/>
          <a:p>
            <a:r>
              <a:rPr lang="pl-PL" dirty="0"/>
              <a:t>Badania laboratoryjne</a:t>
            </a:r>
          </a:p>
        </p:txBody>
      </p:sp>
      <p:graphicFrame>
        <p:nvGraphicFramePr>
          <p:cNvPr id="5" name="Tabela 4"/>
          <p:cNvGraphicFramePr>
            <a:graphicFrameLocks noGrp="1"/>
          </p:cNvGraphicFramePr>
          <p:nvPr>
            <p:extLst>
              <p:ext uri="{D42A27DB-BD31-4B8C-83A1-F6EECF244321}">
                <p14:modId xmlns:p14="http://schemas.microsoft.com/office/powerpoint/2010/main" xmlns="" val="1876526086"/>
              </p:ext>
            </p:extLst>
          </p:nvPr>
        </p:nvGraphicFramePr>
        <p:xfrm>
          <a:off x="1043608" y="2996952"/>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pl-PL" dirty="0"/>
                        <a:t>Parametr</a:t>
                      </a:r>
                    </a:p>
                  </a:txBody>
                  <a:tcPr/>
                </a:tc>
                <a:tc>
                  <a:txBody>
                    <a:bodyPr/>
                    <a:lstStyle/>
                    <a:p>
                      <a:r>
                        <a:rPr lang="pl-PL" dirty="0"/>
                        <a:t>Wyniki</a:t>
                      </a:r>
                    </a:p>
                  </a:txBody>
                  <a:tcPr/>
                </a:tc>
                <a:tc>
                  <a:txBody>
                    <a:bodyPr/>
                    <a:lstStyle/>
                    <a:p>
                      <a:r>
                        <a:rPr lang="pl-PL" dirty="0"/>
                        <a:t>Wartości referencyjne</a:t>
                      </a:r>
                    </a:p>
                  </a:txBody>
                  <a:tcPr/>
                </a:tc>
                <a:extLst>
                  <a:ext uri="{0D108BD9-81ED-4DB2-BD59-A6C34878D82A}">
                    <a16:rowId xmlns:a16="http://schemas.microsoft.com/office/drawing/2014/main" xmlns="" val="10000"/>
                  </a:ext>
                </a:extLst>
              </a:tr>
              <a:tr h="370840">
                <a:tc>
                  <a:txBody>
                    <a:bodyPr/>
                    <a:lstStyle/>
                    <a:p>
                      <a:r>
                        <a:rPr lang="pl-PL" dirty="0"/>
                        <a:t>WBC</a:t>
                      </a:r>
                    </a:p>
                  </a:txBody>
                  <a:tcPr/>
                </a:tc>
                <a:tc>
                  <a:txBody>
                    <a:bodyPr/>
                    <a:lstStyle/>
                    <a:p>
                      <a:r>
                        <a:rPr lang="pl-PL" dirty="0"/>
                        <a:t>9,6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xmlns="" val="10001"/>
                  </a:ext>
                </a:extLst>
              </a:tr>
              <a:tr h="370840">
                <a:tc>
                  <a:txBody>
                    <a:bodyPr/>
                    <a:lstStyle/>
                    <a:p>
                      <a:r>
                        <a:rPr lang="pl-PL" dirty="0"/>
                        <a:t>RBC</a:t>
                      </a:r>
                    </a:p>
                  </a:txBody>
                  <a:tcPr/>
                </a:tc>
                <a:tc>
                  <a:txBody>
                    <a:bodyPr/>
                    <a:lstStyle/>
                    <a:p>
                      <a:r>
                        <a:rPr lang="pl-PL" dirty="0"/>
                        <a:t>3,2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4,0-5,2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xmlns="" val="10002"/>
                  </a:ext>
                </a:extLst>
              </a:tr>
              <a:tr h="370840">
                <a:tc>
                  <a:txBody>
                    <a:bodyPr/>
                    <a:lstStyle/>
                    <a:p>
                      <a:r>
                        <a:rPr lang="pl-PL" dirty="0"/>
                        <a:t>HGB</a:t>
                      </a:r>
                    </a:p>
                  </a:txBody>
                  <a:tcPr/>
                </a:tc>
                <a:tc>
                  <a:txBody>
                    <a:bodyPr/>
                    <a:lstStyle/>
                    <a:p>
                      <a:r>
                        <a:rPr lang="pl-PL" dirty="0"/>
                        <a:t>11,1</a:t>
                      </a:r>
                    </a:p>
                  </a:txBody>
                  <a:tcPr/>
                </a:tc>
                <a:tc>
                  <a:txBody>
                    <a:bodyPr/>
                    <a:lstStyle/>
                    <a:p>
                      <a:r>
                        <a:rPr lang="pl-PL" dirty="0"/>
                        <a:t>12-16</a:t>
                      </a:r>
                      <a:r>
                        <a:rPr lang="pl-PL" baseline="0" dirty="0"/>
                        <a:t> g/dl</a:t>
                      </a:r>
                      <a:endParaRPr lang="pl-PL" dirty="0"/>
                    </a:p>
                  </a:txBody>
                  <a:tcPr/>
                </a:tc>
                <a:extLst>
                  <a:ext uri="{0D108BD9-81ED-4DB2-BD59-A6C34878D82A}">
                    <a16:rowId xmlns:a16="http://schemas.microsoft.com/office/drawing/2014/main" xmlns="" val="10003"/>
                  </a:ext>
                </a:extLst>
              </a:tr>
              <a:tr h="370840">
                <a:tc>
                  <a:txBody>
                    <a:bodyPr/>
                    <a:lstStyle/>
                    <a:p>
                      <a:r>
                        <a:rPr lang="pl-PL" dirty="0"/>
                        <a:t>HCT</a:t>
                      </a:r>
                    </a:p>
                  </a:txBody>
                  <a:tcPr/>
                </a:tc>
                <a:tc>
                  <a:txBody>
                    <a:bodyPr/>
                    <a:lstStyle/>
                    <a:p>
                      <a:r>
                        <a:rPr lang="pl-PL" dirty="0"/>
                        <a:t>36%</a:t>
                      </a:r>
                    </a:p>
                  </a:txBody>
                  <a:tcPr/>
                </a:tc>
                <a:tc>
                  <a:txBody>
                    <a:bodyPr/>
                    <a:lstStyle/>
                    <a:p>
                      <a:r>
                        <a:rPr lang="pl-PL" dirty="0"/>
                        <a:t>36-46%</a:t>
                      </a:r>
                    </a:p>
                  </a:txBody>
                  <a:tcPr/>
                </a:tc>
                <a:extLst>
                  <a:ext uri="{0D108BD9-81ED-4DB2-BD59-A6C34878D82A}">
                    <a16:rowId xmlns:a16="http://schemas.microsoft.com/office/drawing/2014/main" xmlns="" val="10004"/>
                  </a:ext>
                </a:extLst>
              </a:tr>
              <a:tr h="370840">
                <a:tc>
                  <a:txBody>
                    <a:bodyPr/>
                    <a:lstStyle/>
                    <a:p>
                      <a:r>
                        <a:rPr lang="pl-PL" dirty="0"/>
                        <a:t>MCV</a:t>
                      </a:r>
                    </a:p>
                  </a:txBody>
                  <a:tcPr/>
                </a:tc>
                <a:tc>
                  <a:txBody>
                    <a:bodyPr/>
                    <a:lstStyle/>
                    <a:p>
                      <a:r>
                        <a:rPr lang="pl-PL" dirty="0"/>
                        <a:t>86</a:t>
                      </a:r>
                    </a:p>
                  </a:txBody>
                  <a:tcPr/>
                </a:tc>
                <a:tc>
                  <a:txBody>
                    <a:bodyPr/>
                    <a:lstStyle/>
                    <a:p>
                      <a:r>
                        <a:rPr lang="pl-PL" dirty="0"/>
                        <a:t>83-103fl</a:t>
                      </a:r>
                    </a:p>
                  </a:txBody>
                  <a:tcPr/>
                </a:tc>
                <a:extLst>
                  <a:ext uri="{0D108BD9-81ED-4DB2-BD59-A6C34878D82A}">
                    <a16:rowId xmlns:a16="http://schemas.microsoft.com/office/drawing/2014/main" xmlns="" val="10005"/>
                  </a:ext>
                </a:extLst>
              </a:tr>
              <a:tr h="370840">
                <a:tc>
                  <a:txBody>
                    <a:bodyPr/>
                    <a:lstStyle/>
                    <a:p>
                      <a:r>
                        <a:rPr lang="pl-PL" dirty="0"/>
                        <a:t>MCH</a:t>
                      </a:r>
                    </a:p>
                  </a:txBody>
                  <a:tcPr/>
                </a:tc>
                <a:tc>
                  <a:txBody>
                    <a:bodyPr/>
                    <a:lstStyle/>
                    <a:p>
                      <a:r>
                        <a:rPr lang="pl-PL" dirty="0"/>
                        <a:t>29</a:t>
                      </a:r>
                    </a:p>
                  </a:txBody>
                  <a:tcPr/>
                </a:tc>
                <a:tc>
                  <a:txBody>
                    <a:bodyPr/>
                    <a:lstStyle/>
                    <a:p>
                      <a:r>
                        <a:rPr lang="pl-PL" dirty="0"/>
                        <a:t>28-34pg</a:t>
                      </a:r>
                    </a:p>
                  </a:txBody>
                  <a:tcPr/>
                </a:tc>
                <a:extLst>
                  <a:ext uri="{0D108BD9-81ED-4DB2-BD59-A6C34878D82A}">
                    <a16:rowId xmlns:a16="http://schemas.microsoft.com/office/drawing/2014/main" xmlns=""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xmlns="" val="10007"/>
                  </a:ext>
                </a:extLst>
              </a:tr>
              <a:tr h="370840">
                <a:tc>
                  <a:txBody>
                    <a:bodyPr/>
                    <a:lstStyle/>
                    <a:p>
                      <a:r>
                        <a:rPr lang="pl-PL" dirty="0" err="1"/>
                        <a:t>Plt</a:t>
                      </a:r>
                      <a:endParaRPr lang="pl-PL" dirty="0"/>
                    </a:p>
                  </a:txBody>
                  <a:tcPr/>
                </a:tc>
                <a:tc>
                  <a:txBody>
                    <a:bodyPr/>
                    <a:lstStyle/>
                    <a:p>
                      <a:r>
                        <a:rPr lang="pl-PL" dirty="0"/>
                        <a:t>190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150-350 </a:t>
                      </a:r>
                      <a:r>
                        <a:rPr lang="pl-PL" dirty="0" err="1"/>
                        <a:t>tys</a:t>
                      </a:r>
                      <a:r>
                        <a:rPr lang="pl-PL" dirty="0"/>
                        <a:t>/µl</a:t>
                      </a:r>
                    </a:p>
                  </a:txBody>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3074" name="Picture 2" descr="C:\Users\Dom\Desktop\fitracja.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7035" y="1481138"/>
            <a:ext cx="7509930" cy="4525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24447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10000"/>
          </a:bodyPr>
          <a:lstStyle/>
          <a:p>
            <a:r>
              <a:rPr lang="pl-PL" dirty="0"/>
              <a:t>OB. – 45 ( wartości referencyjne &lt; 15mm/h )</a:t>
            </a:r>
          </a:p>
          <a:p>
            <a:r>
              <a:rPr lang="pl-PL" dirty="0"/>
              <a:t>białko CRP – 32 mg/l (wartości referencyjne</a:t>
            </a:r>
          </a:p>
          <a:p>
            <a:pPr>
              <a:buNone/>
            </a:pPr>
            <a:r>
              <a:rPr lang="pl-PL" dirty="0"/>
              <a:t>     &lt; 5 mg/l )</a:t>
            </a:r>
          </a:p>
          <a:p>
            <a:r>
              <a:rPr lang="pl-PL" dirty="0"/>
              <a:t>Badanie ogólne moczu:</a:t>
            </a:r>
          </a:p>
          <a:p>
            <a:pPr>
              <a:buNone/>
            </a:pPr>
            <a:r>
              <a:rPr lang="pl-PL" dirty="0"/>
              <a:t>-    </a:t>
            </a:r>
            <a:r>
              <a:rPr lang="pl-PL" dirty="0" err="1"/>
              <a:t>pH</a:t>
            </a:r>
            <a:r>
              <a:rPr lang="pl-PL" dirty="0"/>
              <a:t> &gt; 8</a:t>
            </a:r>
          </a:p>
          <a:p>
            <a:pPr>
              <a:buFontTx/>
              <a:buChar char="-"/>
            </a:pPr>
            <a:r>
              <a:rPr lang="pl-PL" dirty="0"/>
              <a:t>Białko w moczu 15 mg </a:t>
            </a:r>
          </a:p>
          <a:p>
            <a:pPr>
              <a:buFontTx/>
              <a:buChar char="-"/>
            </a:pPr>
            <a:r>
              <a:rPr lang="pl-PL" dirty="0"/>
              <a:t>liczba leukocytów:35-50 </a:t>
            </a:r>
            <a:r>
              <a:rPr lang="pl-PL" dirty="0" err="1"/>
              <a:t>wpw</a:t>
            </a:r>
            <a:r>
              <a:rPr lang="pl-PL" dirty="0"/>
              <a:t> ( 0-5 </a:t>
            </a:r>
            <a:r>
              <a:rPr lang="pl-PL" dirty="0" err="1"/>
              <a:t>wpw</a:t>
            </a:r>
            <a:r>
              <a:rPr lang="pl-PL" dirty="0"/>
              <a:t> )</a:t>
            </a:r>
          </a:p>
          <a:p>
            <a:pPr>
              <a:buFontTx/>
              <a:buChar char="-"/>
            </a:pPr>
            <a:r>
              <a:rPr lang="pl-PL" dirty="0"/>
              <a:t>liczba erytrocytów </a:t>
            </a:r>
            <a:r>
              <a:rPr lang="pl-PL" dirty="0" err="1"/>
              <a:t>świeżych:zalegają</a:t>
            </a:r>
            <a:r>
              <a:rPr lang="pl-PL" dirty="0"/>
              <a:t> pole </a:t>
            </a:r>
          </a:p>
          <a:p>
            <a:pPr>
              <a:buFontTx/>
              <a:buChar char="-"/>
            </a:pPr>
            <a:r>
              <a:rPr lang="pl-PL" dirty="0"/>
              <a:t>widzenia ( 0 – 3 </a:t>
            </a:r>
            <a:r>
              <a:rPr lang="pl-PL" dirty="0" err="1"/>
              <a:t>wpw</a:t>
            </a:r>
            <a:r>
              <a:rPr lang="pl-PL" dirty="0"/>
              <a:t> )</a:t>
            </a:r>
          </a:p>
          <a:p>
            <a:pPr>
              <a:buFontTx/>
              <a:buChar char="-"/>
            </a:pPr>
            <a:r>
              <a:rPr lang="pl-PL" dirty="0"/>
              <a:t>liczba erytrocytów wyługowanych (pojedyncze </a:t>
            </a:r>
            <a:r>
              <a:rPr lang="pl-PL" dirty="0" err="1"/>
              <a:t>wpw</a:t>
            </a:r>
            <a:r>
              <a:rPr lang="pl-PL" dirty="0"/>
              <a:t> )</a:t>
            </a:r>
          </a:p>
          <a:p>
            <a:pPr>
              <a:buFontTx/>
              <a:buChar char="-"/>
            </a:pPr>
            <a:r>
              <a:rPr lang="pl-PL" dirty="0"/>
              <a:t>obecne bardzo liczne bakterie</a:t>
            </a:r>
          </a:p>
          <a:p>
            <a:pPr>
              <a:buNone/>
            </a:pPr>
            <a:r>
              <a:rPr lang="pl-PL" dirty="0"/>
              <a:t>Posiew moczu – obecne bakterie</a:t>
            </a:r>
          </a:p>
          <a:p>
            <a:pPr>
              <a:buNone/>
            </a:pPr>
            <a:endParaRPr lang="pl-PL" dirty="0"/>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5" name="Picture 2" descr="G:\rys6.bmp"/>
          <p:cNvPicPr>
            <a:picLocks noChangeAspect="1" noChangeArrowheads="1"/>
          </p:cNvPicPr>
          <p:nvPr/>
        </p:nvPicPr>
        <p:blipFill>
          <a:blip r:embed="rId2" cstate="print"/>
          <a:srcRect/>
          <a:stretch>
            <a:fillRect/>
          </a:stretch>
        </p:blipFill>
        <p:spPr bwMode="auto">
          <a:xfrm>
            <a:off x="7092280" y="116632"/>
            <a:ext cx="1833563" cy="1643730"/>
          </a:xfrm>
          <a:prstGeom prst="rect">
            <a:avLst/>
          </a:prstGeom>
          <a:noFill/>
        </p:spPr>
      </p:pic>
      <p:pic>
        <p:nvPicPr>
          <p:cNvPr id="6" name="Obraz 5"/>
          <p:cNvPicPr>
            <a:picLocks noChangeAspect="1"/>
          </p:cNvPicPr>
          <p:nvPr/>
        </p:nvPicPr>
        <p:blipFill>
          <a:blip r:embed="rId3" cstate="print"/>
          <a:stretch>
            <a:fillRect/>
          </a:stretch>
        </p:blipFill>
        <p:spPr>
          <a:xfrm>
            <a:off x="6913973" y="3212976"/>
            <a:ext cx="2111324" cy="1571763"/>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r>
              <a:rPr lang="pl-PL" dirty="0"/>
              <a:t>Zapalenie pęcherza to schorzenie, które rozwija się w drogach moczowych w wyniku zagnieżdżenia się w nich bakterii. Najczęściej spotykane są pałeczki jelitowe oraz gronkowiec rzadziej grzyby to u osób z obniżoną odpornością, długotrwale zażywających antybiotyki lub leki immunosupresyjne. W 95 % przypadków drobnoustroje pochodzą z cewki moczowej, zaś w pozostałych przypadkach mogą współistnieć z innymi schorzeniami i przedostać się do dróg moczowych z drogą krwionośną lub limfatyczną.</a:t>
            </a:r>
          </a:p>
          <a:p>
            <a:endParaRPr lang="pl-PL" dirty="0"/>
          </a:p>
          <a:p>
            <a:pPr>
              <a:buNone/>
            </a:pPr>
            <a:endParaRPr lang="pl-PL" dirty="0"/>
          </a:p>
        </p:txBody>
      </p:sp>
      <p:sp>
        <p:nvSpPr>
          <p:cNvPr id="2" name="Tytuł 1"/>
          <p:cNvSpPr>
            <a:spLocks noGrp="1"/>
          </p:cNvSpPr>
          <p:nvPr>
            <p:ph type="title"/>
          </p:nvPr>
        </p:nvSpPr>
        <p:spPr/>
        <p:txBody>
          <a:bodyPr>
            <a:normAutofit fontScale="90000"/>
          </a:bodyPr>
          <a:lstStyle/>
          <a:p>
            <a:r>
              <a:rPr lang="pl-PL" dirty="0"/>
              <a:t>Przypadek 4 – zapalenie pęcherza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Ryzyko zakażenia układu moczowego jest większe w przypadku :</a:t>
            </a:r>
          </a:p>
          <a:p>
            <a:pPr>
              <a:buNone/>
            </a:pPr>
            <a:r>
              <a:rPr lang="pl-PL" dirty="0"/>
              <a:t>- istnienia przeszkód w odpływie moczu</a:t>
            </a:r>
          </a:p>
          <a:p>
            <a:pPr>
              <a:buFontTx/>
              <a:buChar char="-"/>
            </a:pPr>
            <a:r>
              <a:rPr lang="pl-PL" dirty="0"/>
              <a:t>kamicy nerkowej</a:t>
            </a:r>
          </a:p>
          <a:p>
            <a:pPr>
              <a:buFontTx/>
              <a:buChar char="-"/>
            </a:pPr>
            <a:r>
              <a:rPr lang="pl-PL" dirty="0"/>
              <a:t>kobiet w ciąży i połogu</a:t>
            </a:r>
          </a:p>
          <a:p>
            <a:pPr>
              <a:buFontTx/>
              <a:buChar char="-"/>
            </a:pPr>
            <a:r>
              <a:rPr lang="pl-PL" dirty="0"/>
              <a:t>cukrzycy</a:t>
            </a:r>
          </a:p>
          <a:p>
            <a:pPr>
              <a:buNone/>
            </a:pPr>
            <a:endParaRPr lang="pl-PL" dirty="0"/>
          </a:p>
        </p:txBody>
      </p:sp>
      <p:sp>
        <p:nvSpPr>
          <p:cNvPr id="2" name="Tytuł 1"/>
          <p:cNvSpPr>
            <a:spLocks noGrp="1"/>
          </p:cNvSpPr>
          <p:nvPr>
            <p:ph type="title"/>
          </p:nvPr>
        </p:nvSpPr>
        <p:spPr/>
        <p:txBody>
          <a:bodyPr>
            <a:normAutofit fontScale="90000"/>
          </a:bodyPr>
          <a:lstStyle/>
          <a:p>
            <a:r>
              <a:rPr lang="pl-PL" dirty="0"/>
              <a:t>Przypadek 4 – </a:t>
            </a:r>
            <a:br>
              <a:rPr lang="pl-PL" dirty="0"/>
            </a:br>
            <a:r>
              <a:rPr lang="pl-PL" dirty="0"/>
              <a:t>zapalenie pęcherza moczowego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92500" lnSpcReduction="10000"/>
          </a:bodyPr>
          <a:lstStyle/>
          <a:p>
            <a:pPr>
              <a:buNone/>
            </a:pPr>
            <a:r>
              <a:rPr lang="pl-PL" dirty="0"/>
              <a:t>Leczenie zapalenia pęcherza moczowego polega na usunięciu przyczyny infekcji, podaniu antybiotyków</a:t>
            </a:r>
          </a:p>
          <a:p>
            <a:pPr>
              <a:buNone/>
            </a:pPr>
            <a:r>
              <a:rPr lang="pl-PL" dirty="0"/>
              <a:t>Leczenie objawowe:</a:t>
            </a:r>
          </a:p>
          <a:p>
            <a:pPr>
              <a:buFontTx/>
              <a:buChar char="-"/>
            </a:pPr>
            <a:r>
              <a:rPr lang="pl-PL" dirty="0"/>
              <a:t>przyjmowanie dużych ilości płynów, nie mniej niż 2 litry</a:t>
            </a:r>
          </a:p>
          <a:p>
            <a:pPr>
              <a:buFontTx/>
              <a:buChar char="-"/>
            </a:pPr>
            <a:r>
              <a:rPr lang="pl-PL" dirty="0"/>
              <a:t>regularne oddawanie moczu</a:t>
            </a:r>
          </a:p>
          <a:p>
            <a:pPr>
              <a:buFontTx/>
              <a:buChar char="-"/>
            </a:pPr>
            <a:r>
              <a:rPr lang="pl-PL" dirty="0"/>
              <a:t>dbanie o higienę osobistą, szczególnie miejsc intymnych</a:t>
            </a:r>
          </a:p>
          <a:p>
            <a:pPr>
              <a:buFontTx/>
              <a:buChar char="-"/>
            </a:pPr>
            <a:r>
              <a:rPr lang="pl-PL" dirty="0"/>
              <a:t>s</a:t>
            </a:r>
            <a:r>
              <a:rPr lang="pl-PL"/>
              <a:t>tosowanie </a:t>
            </a:r>
            <a:r>
              <a:rPr lang="pl-PL" dirty="0"/>
              <a:t>lekkostrawnej diety, </a:t>
            </a:r>
            <a:r>
              <a:rPr lang="pl-PL"/>
              <a:t>zapobiegającej zaparciom</a:t>
            </a:r>
          </a:p>
          <a:p>
            <a:pPr>
              <a:buNone/>
            </a:pPr>
            <a:endParaRPr lang="pl-PL" dirty="0"/>
          </a:p>
        </p:txBody>
      </p:sp>
      <p:sp>
        <p:nvSpPr>
          <p:cNvPr id="2" name="Tytuł 1"/>
          <p:cNvSpPr>
            <a:spLocks noGrp="1"/>
          </p:cNvSpPr>
          <p:nvPr>
            <p:ph type="title"/>
          </p:nvPr>
        </p:nvSpPr>
        <p:spPr/>
        <p:txBody>
          <a:bodyPr/>
          <a:lstStyle/>
          <a:p>
            <a:r>
              <a:rPr lang="pl-PL" dirty="0"/>
              <a:t>Przypadek 4 - leczenie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59 letni mężczyzna zgłosił się do szpitala , skarżąc się na ogólne osłabienie, spadek apetytu i nudności, okresowo biegunka. Od kilku tygodni pojawił się świąd skóry.</a:t>
            </a:r>
          </a:p>
          <a:p>
            <a:pPr>
              <a:buNone/>
            </a:pPr>
            <a:r>
              <a:rPr lang="pl-PL" dirty="0"/>
              <a:t>  Zauważył zmniejszenie objętości oddawanego moczu, pojawiły się obrzęki wokół kostek. Od chorego wyczuwa się nieprzyjemny, </a:t>
            </a:r>
            <a:r>
              <a:rPr lang="pl-PL" dirty="0" err="1"/>
              <a:t>kwasiczy</a:t>
            </a:r>
            <a:r>
              <a:rPr lang="pl-PL" dirty="0"/>
              <a:t> oddech.</a:t>
            </a:r>
          </a:p>
          <a:p>
            <a:pPr>
              <a:buNone/>
            </a:pPr>
            <a:r>
              <a:rPr lang="pl-PL" dirty="0"/>
              <a:t>  Leczy się na cukrzycę. Przyjmuje </a:t>
            </a:r>
            <a:r>
              <a:rPr lang="pl-PL" dirty="0" err="1"/>
              <a:t>Diaprel</a:t>
            </a:r>
            <a:r>
              <a:rPr lang="pl-PL" dirty="0"/>
              <a:t>. Nie mierzy regularnie poziomu glikemii.</a:t>
            </a:r>
          </a:p>
        </p:txBody>
      </p:sp>
      <p:sp>
        <p:nvSpPr>
          <p:cNvPr id="2" name="Tytuł 1"/>
          <p:cNvSpPr>
            <a:spLocks noGrp="1"/>
          </p:cNvSpPr>
          <p:nvPr>
            <p:ph type="title"/>
          </p:nvPr>
        </p:nvSpPr>
        <p:spPr/>
        <p:txBody>
          <a:bodyPr/>
          <a:lstStyle/>
          <a:p>
            <a:r>
              <a:rPr lang="pl-PL" dirty="0"/>
              <a:t>Przypadek 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następujące badania</a:t>
            </a:r>
          </a:p>
          <a:p>
            <a:pPr>
              <a:buFontTx/>
              <a:buChar char="-"/>
            </a:pPr>
            <a:r>
              <a:rPr lang="pl-PL" dirty="0"/>
              <a:t>Morfologia krwi</a:t>
            </a:r>
          </a:p>
          <a:p>
            <a:pPr>
              <a:buNone/>
            </a:pPr>
            <a:endParaRPr lang="pl-PL" dirty="0"/>
          </a:p>
        </p:txBody>
      </p:sp>
      <p:sp>
        <p:nvSpPr>
          <p:cNvPr id="2" name="Tytuł 1"/>
          <p:cNvSpPr>
            <a:spLocks noGrp="1"/>
          </p:cNvSpPr>
          <p:nvPr>
            <p:ph type="title"/>
          </p:nvPr>
        </p:nvSpPr>
        <p:spPr/>
        <p:txBody>
          <a:bodyPr>
            <a:normAutofit fontScale="90000"/>
          </a:bodyPr>
          <a:lstStyle/>
          <a:p>
            <a:r>
              <a:rPr lang="pl-PL" dirty="0"/>
              <a:t>Przypadek 5 – badania laboratoryjne</a:t>
            </a:r>
          </a:p>
        </p:txBody>
      </p:sp>
      <p:graphicFrame>
        <p:nvGraphicFramePr>
          <p:cNvPr id="4" name="Tabela 3"/>
          <p:cNvGraphicFramePr>
            <a:graphicFrameLocks noGrp="1"/>
          </p:cNvGraphicFramePr>
          <p:nvPr>
            <p:extLst>
              <p:ext uri="{D42A27DB-BD31-4B8C-83A1-F6EECF244321}">
                <p14:modId xmlns:p14="http://schemas.microsoft.com/office/powerpoint/2010/main" xmlns="" val="2203808204"/>
              </p:ext>
            </p:extLst>
          </p:nvPr>
        </p:nvGraphicFramePr>
        <p:xfrm>
          <a:off x="683568" y="2636912"/>
          <a:ext cx="6096000" cy="38760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r>
                        <a:rPr lang="pl-PL" dirty="0"/>
                        <a:t>Parametr</a:t>
                      </a:r>
                    </a:p>
                  </a:txBody>
                  <a:tcPr/>
                </a:tc>
                <a:tc>
                  <a:txBody>
                    <a:bodyPr/>
                    <a:lstStyle/>
                    <a:p>
                      <a:r>
                        <a:rPr lang="pl-PL" dirty="0"/>
                        <a:t>Wynik</a:t>
                      </a:r>
                    </a:p>
                  </a:txBody>
                  <a:tcPr/>
                </a:tc>
                <a:tc>
                  <a:txBody>
                    <a:bodyPr/>
                    <a:lstStyle/>
                    <a:p>
                      <a:r>
                        <a:rPr lang="pl-PL" dirty="0"/>
                        <a:t>Wartości referencyjne</a:t>
                      </a:r>
                    </a:p>
                  </a:txBody>
                  <a:tcPr/>
                </a:tc>
                <a:extLst>
                  <a:ext uri="{0D108BD9-81ED-4DB2-BD59-A6C34878D82A}">
                    <a16:rowId xmlns:a16="http://schemas.microsoft.com/office/drawing/2014/main" xmlns="" val="10000"/>
                  </a:ext>
                </a:extLst>
              </a:tr>
              <a:tr h="370840">
                <a:tc>
                  <a:txBody>
                    <a:bodyPr/>
                    <a:lstStyle/>
                    <a:p>
                      <a:r>
                        <a:rPr lang="pl-PL" dirty="0"/>
                        <a:t>WBC</a:t>
                      </a:r>
                    </a:p>
                  </a:txBody>
                  <a:tcPr/>
                </a:tc>
                <a:tc>
                  <a:txBody>
                    <a:bodyPr/>
                    <a:lstStyle/>
                    <a:p>
                      <a:r>
                        <a:rPr lang="pl-PL" dirty="0"/>
                        <a:t>6,6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xmlns="" val="10001"/>
                  </a:ext>
                </a:extLst>
              </a:tr>
              <a:tr h="370840">
                <a:tc>
                  <a:txBody>
                    <a:bodyPr/>
                    <a:lstStyle/>
                    <a:p>
                      <a:r>
                        <a:rPr lang="pl-PL" dirty="0"/>
                        <a:t>RBC</a:t>
                      </a:r>
                    </a:p>
                  </a:txBody>
                  <a:tcPr/>
                </a:tc>
                <a:tc>
                  <a:txBody>
                    <a:bodyPr/>
                    <a:lstStyle/>
                    <a:p>
                      <a:r>
                        <a:rPr lang="pl-PL" dirty="0"/>
                        <a:t>4,2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xmlns="" val="10002"/>
                  </a:ext>
                </a:extLst>
              </a:tr>
              <a:tr h="370840">
                <a:tc>
                  <a:txBody>
                    <a:bodyPr/>
                    <a:lstStyle/>
                    <a:p>
                      <a:r>
                        <a:rPr lang="pl-PL" dirty="0"/>
                        <a:t>HGB</a:t>
                      </a:r>
                    </a:p>
                  </a:txBody>
                  <a:tcPr/>
                </a:tc>
                <a:tc>
                  <a:txBody>
                    <a:bodyPr/>
                    <a:lstStyle/>
                    <a:p>
                      <a:r>
                        <a:rPr lang="pl-PL" dirty="0"/>
                        <a:t>14,1</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xmlns="" val="10003"/>
                  </a:ext>
                </a:extLst>
              </a:tr>
              <a:tr h="370840">
                <a:tc>
                  <a:txBody>
                    <a:bodyPr/>
                    <a:lstStyle/>
                    <a:p>
                      <a:r>
                        <a:rPr lang="pl-PL" dirty="0"/>
                        <a:t>HCT</a:t>
                      </a:r>
                    </a:p>
                  </a:txBody>
                  <a:tcPr/>
                </a:tc>
                <a:tc>
                  <a:txBody>
                    <a:bodyPr/>
                    <a:lstStyle/>
                    <a:p>
                      <a:r>
                        <a:rPr lang="pl-PL" dirty="0"/>
                        <a:t>48%</a:t>
                      </a:r>
                    </a:p>
                  </a:txBody>
                  <a:tcPr/>
                </a:tc>
                <a:tc>
                  <a:txBody>
                    <a:bodyPr/>
                    <a:lstStyle/>
                    <a:p>
                      <a:r>
                        <a:rPr lang="pl-PL" dirty="0"/>
                        <a:t>41-53%</a:t>
                      </a:r>
                    </a:p>
                  </a:txBody>
                  <a:tcPr/>
                </a:tc>
                <a:extLst>
                  <a:ext uri="{0D108BD9-81ED-4DB2-BD59-A6C34878D82A}">
                    <a16:rowId xmlns:a16="http://schemas.microsoft.com/office/drawing/2014/main" xmlns="" val="10004"/>
                  </a:ext>
                </a:extLst>
              </a:tr>
              <a:tr h="370840">
                <a:tc>
                  <a:txBody>
                    <a:bodyPr/>
                    <a:lstStyle/>
                    <a:p>
                      <a:r>
                        <a:rPr lang="pl-PL" dirty="0"/>
                        <a:t>MCV</a:t>
                      </a:r>
                    </a:p>
                  </a:txBody>
                  <a:tcPr/>
                </a:tc>
                <a:tc>
                  <a:txBody>
                    <a:bodyPr/>
                    <a:lstStyle/>
                    <a:p>
                      <a:r>
                        <a:rPr lang="pl-PL" dirty="0"/>
                        <a:t>85</a:t>
                      </a:r>
                    </a:p>
                  </a:txBody>
                  <a:tcPr/>
                </a:tc>
                <a:tc>
                  <a:txBody>
                    <a:bodyPr/>
                    <a:lstStyle/>
                    <a:p>
                      <a:r>
                        <a:rPr lang="pl-PL" dirty="0"/>
                        <a:t>83-103fl</a:t>
                      </a:r>
                    </a:p>
                  </a:txBody>
                  <a:tcPr/>
                </a:tc>
                <a:extLst>
                  <a:ext uri="{0D108BD9-81ED-4DB2-BD59-A6C34878D82A}">
                    <a16:rowId xmlns:a16="http://schemas.microsoft.com/office/drawing/2014/main" xmlns="" val="10005"/>
                  </a:ext>
                </a:extLst>
              </a:tr>
              <a:tr h="370840">
                <a:tc>
                  <a:txBody>
                    <a:bodyPr/>
                    <a:lstStyle/>
                    <a:p>
                      <a:r>
                        <a:rPr lang="pl-PL" dirty="0"/>
                        <a:t>MCH</a:t>
                      </a:r>
                    </a:p>
                  </a:txBody>
                  <a:tcPr/>
                </a:tc>
                <a:tc>
                  <a:txBody>
                    <a:bodyPr/>
                    <a:lstStyle/>
                    <a:p>
                      <a:r>
                        <a:rPr lang="pl-PL" dirty="0"/>
                        <a:t>31</a:t>
                      </a:r>
                    </a:p>
                  </a:txBody>
                  <a:tcPr/>
                </a:tc>
                <a:tc>
                  <a:txBody>
                    <a:bodyPr/>
                    <a:lstStyle/>
                    <a:p>
                      <a:r>
                        <a:rPr lang="pl-PL" dirty="0"/>
                        <a:t>28-34pg</a:t>
                      </a:r>
                    </a:p>
                  </a:txBody>
                  <a:tcPr/>
                </a:tc>
                <a:extLst>
                  <a:ext uri="{0D108BD9-81ED-4DB2-BD59-A6C34878D82A}">
                    <a16:rowId xmlns:a16="http://schemas.microsoft.com/office/drawing/2014/main" xmlns="" val="10006"/>
                  </a:ext>
                </a:extLst>
              </a:tr>
              <a:tr h="370840">
                <a:tc>
                  <a:txBody>
                    <a:bodyPr/>
                    <a:lstStyle/>
                    <a:p>
                      <a:r>
                        <a:rPr lang="pl-PL" dirty="0"/>
                        <a:t>MCHC</a:t>
                      </a:r>
                    </a:p>
                  </a:txBody>
                  <a:tcPr/>
                </a:tc>
                <a:tc>
                  <a:txBody>
                    <a:bodyPr/>
                    <a:lstStyle/>
                    <a:p>
                      <a:r>
                        <a:rPr lang="pl-PL" dirty="0"/>
                        <a:t>33</a:t>
                      </a:r>
                    </a:p>
                  </a:txBody>
                  <a:tcPr/>
                </a:tc>
                <a:tc>
                  <a:txBody>
                    <a:bodyPr/>
                    <a:lstStyle/>
                    <a:p>
                      <a:r>
                        <a:rPr lang="pl-PL" dirty="0"/>
                        <a:t>32-36</a:t>
                      </a:r>
                    </a:p>
                  </a:txBody>
                  <a:tcPr/>
                </a:tc>
                <a:extLst>
                  <a:ext uri="{0D108BD9-81ED-4DB2-BD59-A6C34878D82A}">
                    <a16:rowId xmlns:a16="http://schemas.microsoft.com/office/drawing/2014/main" xmlns="" val="10007"/>
                  </a:ext>
                </a:extLst>
              </a:tr>
              <a:tr h="370840">
                <a:tc>
                  <a:txBody>
                    <a:bodyPr/>
                    <a:lstStyle/>
                    <a:p>
                      <a:r>
                        <a:rPr lang="pl-PL" dirty="0"/>
                        <a:t>PLT</a:t>
                      </a:r>
                    </a:p>
                  </a:txBody>
                  <a:tcPr/>
                </a:tc>
                <a:tc>
                  <a:txBody>
                    <a:bodyPr/>
                    <a:lstStyle/>
                    <a:p>
                      <a:r>
                        <a:rPr lang="pl-PL" dirty="0"/>
                        <a:t>211</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xmlns="" val="10008"/>
                  </a:ext>
                </a:extLst>
              </a:tr>
            </a:tbl>
          </a:graphicData>
        </a:graphic>
      </p:graphicFrame>
      <p:pic>
        <p:nvPicPr>
          <p:cNvPr id="5" name="Picture 2" descr="G:\rys6.bmp"/>
          <p:cNvPicPr>
            <a:picLocks noChangeAspect="1" noChangeArrowheads="1"/>
          </p:cNvPicPr>
          <p:nvPr/>
        </p:nvPicPr>
        <p:blipFill>
          <a:blip r:embed="rId2" cstate="print"/>
          <a:srcRect/>
          <a:stretch>
            <a:fillRect/>
          </a:stretch>
        </p:blipFill>
        <p:spPr bwMode="auto">
          <a:xfrm>
            <a:off x="7092280" y="1340768"/>
            <a:ext cx="1833563" cy="1643730"/>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K – 6,5 ( wartości referencyjne 3,5-5,0 </a:t>
            </a:r>
            <a:r>
              <a:rPr lang="pl-PL" dirty="0" err="1"/>
              <a:t>mmol</a:t>
            </a:r>
            <a:r>
              <a:rPr lang="pl-PL" dirty="0"/>
              <a:t>/l</a:t>
            </a:r>
          </a:p>
          <a:p>
            <a:r>
              <a:rPr lang="pl-PL" dirty="0"/>
              <a:t>Poziom mocznika 74 mg/dl</a:t>
            </a:r>
            <a:br>
              <a:rPr lang="pl-PL" dirty="0"/>
            </a:br>
            <a:r>
              <a:rPr lang="pl-PL" dirty="0"/>
              <a:t>( wartości referencyjne 15-40mg/dl )</a:t>
            </a:r>
          </a:p>
          <a:p>
            <a:r>
              <a:rPr lang="pl-PL" dirty="0"/>
              <a:t>Poziom kreatyniny 2,1 mg/dl </a:t>
            </a:r>
          </a:p>
          <a:p>
            <a:pPr>
              <a:buNone/>
            </a:pPr>
            <a:r>
              <a:rPr lang="pl-PL" dirty="0"/>
              <a:t>    ( wartości referencyjne 0,6 – 1,3mg/dl )</a:t>
            </a:r>
          </a:p>
          <a:p>
            <a:r>
              <a:rPr lang="pl-PL" dirty="0"/>
              <a:t>Kwasica metaboliczna</a:t>
            </a:r>
          </a:p>
          <a:p>
            <a:r>
              <a:rPr lang="pl-PL" dirty="0"/>
              <a:t>eGFR-49ml/min/1.73m2</a:t>
            </a:r>
          </a:p>
          <a:p>
            <a:r>
              <a:rPr lang="pl-PL" dirty="0"/>
              <a:t>Na- 129mmol/l</a:t>
            </a:r>
          </a:p>
          <a:p>
            <a:endParaRPr lang="pl-PL" dirty="0"/>
          </a:p>
        </p:txBody>
      </p:sp>
      <p:sp>
        <p:nvSpPr>
          <p:cNvPr id="2" name="Tytuł 1"/>
          <p:cNvSpPr>
            <a:spLocks noGrp="1"/>
          </p:cNvSpPr>
          <p:nvPr>
            <p:ph type="title"/>
          </p:nvPr>
        </p:nvSpPr>
        <p:spPr/>
        <p:txBody>
          <a:bodyPr/>
          <a:lstStyle/>
          <a:p>
            <a:r>
              <a:rPr lang="pl-PL" dirty="0"/>
              <a:t>Badania laboratoryjne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Badanie ogólne moczu:</a:t>
            </a:r>
          </a:p>
          <a:p>
            <a:r>
              <a:rPr lang="pl-PL" dirty="0"/>
              <a:t>Glukoza w moczu 1,5%</a:t>
            </a:r>
          </a:p>
          <a:p>
            <a:pPr>
              <a:buFontTx/>
              <a:buChar char="-"/>
            </a:pPr>
            <a:r>
              <a:rPr lang="pl-PL" dirty="0"/>
              <a:t>Białko w moczu 12 mg/dl </a:t>
            </a:r>
          </a:p>
          <a:p>
            <a:pPr>
              <a:buFontTx/>
              <a:buChar char="-"/>
            </a:pPr>
            <a:r>
              <a:rPr lang="pl-PL" dirty="0"/>
              <a:t>Ciała ketonowe- dodatnie</a:t>
            </a:r>
          </a:p>
          <a:p>
            <a:pPr>
              <a:buFontTx/>
              <a:buChar char="-"/>
            </a:pPr>
            <a:r>
              <a:rPr lang="pl-PL" dirty="0"/>
              <a:t>liczba leukocytów 10-12 </a:t>
            </a:r>
            <a:r>
              <a:rPr lang="pl-PL" dirty="0" err="1"/>
              <a:t>wpw</a:t>
            </a:r>
            <a:r>
              <a:rPr lang="pl-PL" dirty="0"/>
              <a:t> ( 0-5 )</a:t>
            </a:r>
          </a:p>
          <a:p>
            <a:pPr>
              <a:buFontTx/>
              <a:buChar char="-"/>
            </a:pPr>
            <a:r>
              <a:rPr lang="pl-PL" dirty="0"/>
              <a:t>liczba erytrocytów świeżych  15 – 20 </a:t>
            </a:r>
            <a:r>
              <a:rPr lang="pl-PL" dirty="0" err="1"/>
              <a:t>wpw</a:t>
            </a:r>
            <a:r>
              <a:rPr lang="pl-PL" dirty="0"/>
              <a:t> </a:t>
            </a:r>
          </a:p>
          <a:p>
            <a:pPr>
              <a:buNone/>
            </a:pPr>
            <a:r>
              <a:rPr lang="pl-PL" dirty="0"/>
              <a:t>    ( 0 – 3 )</a:t>
            </a:r>
          </a:p>
          <a:p>
            <a:pPr>
              <a:buFontTx/>
              <a:buChar char="-"/>
            </a:pPr>
            <a:r>
              <a:rPr lang="pl-PL" dirty="0"/>
              <a:t>liczba erytrocytów wyługowanych 2-3 </a:t>
            </a:r>
            <a:r>
              <a:rPr lang="pl-PL" dirty="0" err="1"/>
              <a:t>wpw</a:t>
            </a:r>
            <a:r>
              <a:rPr lang="pl-PL" dirty="0"/>
              <a:t> </a:t>
            </a:r>
          </a:p>
          <a:p>
            <a:pPr>
              <a:buFontTx/>
              <a:buChar char="-"/>
            </a:pPr>
            <a:r>
              <a:rPr lang="pl-PL" dirty="0"/>
              <a:t>obecne wałeczki szkliste</a:t>
            </a:r>
          </a:p>
        </p:txBody>
      </p:sp>
      <p:sp>
        <p:nvSpPr>
          <p:cNvPr id="2" name="Tytuł 1"/>
          <p:cNvSpPr>
            <a:spLocks noGrp="1"/>
          </p:cNvSpPr>
          <p:nvPr>
            <p:ph type="title"/>
          </p:nvPr>
        </p:nvSpPr>
        <p:spPr/>
        <p:txBody>
          <a:bodyPr>
            <a:normAutofit fontScale="90000"/>
          </a:bodyPr>
          <a:lstStyle/>
          <a:p>
            <a:r>
              <a:rPr lang="pl-PL" dirty="0"/>
              <a:t>Przypadek 5 – 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6876256" y="1196752"/>
            <a:ext cx="1613719" cy="149598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a:bodyPr>
          <a:lstStyle/>
          <a:p>
            <a:r>
              <a:rPr lang="pl-PL" dirty="0"/>
              <a:t>Glukoza- 378mg/dl</a:t>
            </a:r>
          </a:p>
          <a:p>
            <a:r>
              <a:rPr lang="pl-PL" dirty="0"/>
              <a:t>Mocznik-75mg/dl</a:t>
            </a:r>
          </a:p>
          <a:p>
            <a:r>
              <a:rPr lang="pl-PL" dirty="0"/>
              <a:t>HbA1C-8,7%(średnia w okresie 3-4miesięcy-N&lt;6,5%-8%/</a:t>
            </a:r>
            <a:r>
              <a:rPr lang="pl-PL" dirty="0" err="1"/>
              <a:t>pow</a:t>
            </a:r>
            <a:r>
              <a:rPr lang="pl-PL" dirty="0"/>
              <a:t> 70rż z cukrzycą)</a:t>
            </a:r>
          </a:p>
          <a:p>
            <a:pPr fontAlgn="t"/>
            <a:endParaRPr lang="pl-PL" dirty="0"/>
          </a:p>
          <a:p>
            <a:pPr fontAlgn="t"/>
            <a:r>
              <a:rPr lang="pl-PL" b="1" dirty="0"/>
              <a:t>Krew tętnicza</a:t>
            </a:r>
            <a:endParaRPr lang="pl-PL" dirty="0"/>
          </a:p>
          <a:p>
            <a:pPr fontAlgn="t"/>
            <a:r>
              <a:rPr lang="pl-PL" b="1" dirty="0" err="1"/>
              <a:t>pH</a:t>
            </a:r>
            <a:r>
              <a:rPr lang="pl-PL" dirty="0"/>
              <a:t> 7,30, </a:t>
            </a:r>
            <a:r>
              <a:rPr lang="pl-PL" b="1" dirty="0"/>
              <a:t>pCO</a:t>
            </a:r>
            <a:r>
              <a:rPr lang="pl-PL" b="1" baseline="-25000" dirty="0"/>
              <a:t>2</a:t>
            </a:r>
            <a:r>
              <a:rPr lang="pl-PL" b="1" dirty="0"/>
              <a:t>-33mmHg, pO</a:t>
            </a:r>
            <a:r>
              <a:rPr lang="pl-PL" b="1" baseline="-25000" dirty="0"/>
              <a:t>2</a:t>
            </a:r>
            <a:r>
              <a:rPr lang="pl-PL" b="1" dirty="0"/>
              <a:t> 95mm Hg</a:t>
            </a:r>
            <a:endParaRPr lang="pl-PL" dirty="0"/>
          </a:p>
          <a:p>
            <a:pPr fontAlgn="t"/>
            <a:r>
              <a:rPr lang="pl-PL" b="1" dirty="0"/>
              <a:t>HCO</a:t>
            </a:r>
            <a:r>
              <a:rPr lang="pl-PL" b="1" baseline="-25000" dirty="0"/>
              <a:t>3</a:t>
            </a:r>
            <a:r>
              <a:rPr lang="pl-PL" b="1" baseline="30000" dirty="0"/>
              <a:t>–  </a:t>
            </a:r>
            <a:r>
              <a:rPr lang="pl-PL" b="1" dirty="0"/>
              <a:t> 20mmol/l, BE 12mEq/l</a:t>
            </a:r>
            <a:endParaRPr lang="pl-PL" dirty="0"/>
          </a:p>
          <a:p>
            <a:pPr fontAlgn="t"/>
            <a:r>
              <a:rPr lang="pl-PL" dirty="0" err="1"/>
              <a:t>Sat</a:t>
            </a:r>
            <a:r>
              <a:rPr lang="pl-PL" dirty="0"/>
              <a:t>&gt;95%</a:t>
            </a:r>
          </a:p>
          <a:p>
            <a:endParaRPr lang="pl-PL" dirty="0"/>
          </a:p>
          <a:p>
            <a:endParaRPr lang="pl-PL" dirty="0"/>
          </a:p>
          <a:p>
            <a:endParaRPr lang="pl-PL" dirty="0"/>
          </a:p>
        </p:txBody>
      </p:sp>
      <p:sp>
        <p:nvSpPr>
          <p:cNvPr id="3" name="Tytuł 2"/>
          <p:cNvSpPr>
            <a:spLocks noGrp="1"/>
          </p:cNvSpPr>
          <p:nvPr>
            <p:ph type="title"/>
          </p:nvPr>
        </p:nvSpPr>
        <p:spPr/>
        <p:txBody>
          <a:bodyPr/>
          <a:lstStyle/>
          <a:p>
            <a:r>
              <a:rPr lang="pl-PL" dirty="0"/>
              <a:t>Dodatkowo wykonano</a:t>
            </a:r>
          </a:p>
        </p:txBody>
      </p:sp>
    </p:spTree>
    <p:extLst>
      <p:ext uri="{BB962C8B-B14F-4D97-AF65-F5344CB8AC3E}">
        <p14:creationId xmlns:p14="http://schemas.microsoft.com/office/powerpoint/2010/main" xmlns="" val="18490921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0000" lnSpcReduction="20000"/>
          </a:bodyPr>
          <a:lstStyle/>
          <a:p>
            <a:pPr>
              <a:buNone/>
            </a:pPr>
            <a:r>
              <a:rPr lang="pl-PL" dirty="0"/>
              <a:t>   Mianem ostrej niewydolności nerek określa się nagłe upośledzenie czynności wydalniczej, homeostatycznej i </a:t>
            </a:r>
            <a:r>
              <a:rPr lang="pl-PL" dirty="0" err="1"/>
              <a:t>endokrynnej</a:t>
            </a:r>
            <a:r>
              <a:rPr lang="pl-PL" dirty="0"/>
              <a:t> nerek u chorych z uprzednio prawidłową czynnością tego narządu.</a:t>
            </a:r>
          </a:p>
          <a:p>
            <a:pPr>
              <a:buNone/>
            </a:pPr>
            <a:r>
              <a:rPr lang="pl-PL" dirty="0"/>
              <a:t>Może być uwarunkowana czynnikami :</a:t>
            </a:r>
          </a:p>
          <a:p>
            <a:pPr>
              <a:buNone/>
            </a:pPr>
            <a:r>
              <a:rPr lang="pl-PL" b="1" dirty="0"/>
              <a:t>przednerkowymi</a:t>
            </a:r>
            <a:r>
              <a:rPr lang="pl-PL" dirty="0"/>
              <a:t>( </a:t>
            </a:r>
            <a:r>
              <a:rPr lang="pl-PL" dirty="0" err="1"/>
              <a:t>hipoperfuzja</a:t>
            </a:r>
            <a:r>
              <a:rPr lang="pl-PL" dirty="0"/>
              <a:t> nerek uwarukowana hipowolemią na wskutek krwawień zewnętrznych lub wewnętrznych, utraty płynów ustrojowych przez skórę, przewód pokarmowy; na skutek obniżenia ciśnienia tętniczego lub niewydolności lewej komory serca )</a:t>
            </a:r>
          </a:p>
          <a:p>
            <a:pPr>
              <a:buNone/>
            </a:pPr>
            <a:r>
              <a:rPr lang="pl-PL" b="1" dirty="0"/>
              <a:t> nerkowymi </a:t>
            </a:r>
            <a:r>
              <a:rPr lang="pl-PL" dirty="0"/>
              <a:t>( zmiany zapalne kłębuszków nerkowych, uszkodzenie cewek nerkowych w następstwie długotrwałego niedotlenienia lub działania toksyn </a:t>
            </a:r>
            <a:r>
              <a:rPr lang="pl-PL" dirty="0" err="1"/>
              <a:t>egzo</a:t>
            </a:r>
            <a:r>
              <a:rPr lang="pl-PL" dirty="0"/>
              <a:t>- i endogennych, martwica brodawek nerkowych lub kory nerki, choroby naczyń nerkowych)</a:t>
            </a:r>
          </a:p>
          <a:p>
            <a:pPr>
              <a:buNone/>
            </a:pPr>
            <a:r>
              <a:rPr lang="pl-PL" b="1" dirty="0" err="1"/>
              <a:t>pozanerkowymi</a:t>
            </a:r>
            <a:r>
              <a:rPr lang="pl-PL" b="1" dirty="0"/>
              <a:t> </a:t>
            </a:r>
            <a:r>
              <a:rPr lang="pl-PL" dirty="0"/>
              <a:t>  ( niedrożność dróg moczowych: kamica, Guzy, BPH, Urazy moczowodów </a:t>
            </a:r>
          </a:p>
        </p:txBody>
      </p:sp>
      <p:sp>
        <p:nvSpPr>
          <p:cNvPr id="2" name="Tytuł 1"/>
          <p:cNvSpPr>
            <a:spLocks noGrp="1"/>
          </p:cNvSpPr>
          <p:nvPr>
            <p:ph type="title"/>
          </p:nvPr>
        </p:nvSpPr>
        <p:spPr/>
        <p:txBody>
          <a:bodyPr>
            <a:normAutofit fontScale="90000"/>
          </a:bodyPr>
          <a:lstStyle/>
          <a:p>
            <a:r>
              <a:rPr lang="pl-PL" dirty="0"/>
              <a:t>Przypadek 5 – </a:t>
            </a:r>
            <a:br>
              <a:rPr lang="pl-PL" dirty="0"/>
            </a:br>
            <a:r>
              <a:rPr lang="pl-PL" dirty="0"/>
              <a:t>ostra niewydolność nerek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endParaRPr lang="pl-PL"/>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286817"/>
            <a:ext cx="7147932" cy="53609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453348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Najistotniejszym elementem terapii jest wyeliminowanie bezpośredniej przyczyny uszkodzenia nerek. </a:t>
            </a:r>
          </a:p>
          <a:p>
            <a:pPr>
              <a:buNone/>
            </a:pPr>
            <a:r>
              <a:rPr lang="pl-PL" dirty="0"/>
              <a:t>       Powikłaniem ostrego uszkodzenia nerek mogą być : nadciśnienie tętnicze, niedokrwistość, zaburzenia rytmu serca, zakażenia, zapalenia błony śluzowej żołądka.  </a:t>
            </a:r>
          </a:p>
        </p:txBody>
      </p:sp>
      <p:sp>
        <p:nvSpPr>
          <p:cNvPr id="2" name="Tytuł 1"/>
          <p:cNvSpPr>
            <a:spLocks noGrp="1"/>
          </p:cNvSpPr>
          <p:nvPr>
            <p:ph type="title"/>
          </p:nvPr>
        </p:nvSpPr>
        <p:spPr/>
        <p:txBody>
          <a:bodyPr/>
          <a:lstStyle/>
          <a:p>
            <a:r>
              <a:rPr lang="pl-PL" dirty="0"/>
              <a:t>Przypadek 5 - leczenia</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714356"/>
            <a:ext cx="7024744" cy="1143000"/>
          </a:xfrm>
        </p:spPr>
        <p:txBody>
          <a:bodyPr>
            <a:normAutofit fontScale="90000"/>
          </a:bodyPr>
          <a:lstStyle/>
          <a:p>
            <a:r>
              <a:rPr lang="pl-PL" dirty="0"/>
              <a:t>PRZEWLEKŁA NIEWYDOLNOŚĆ NEREK </a:t>
            </a:r>
          </a:p>
        </p:txBody>
      </p:sp>
      <p:sp>
        <p:nvSpPr>
          <p:cNvPr id="3" name="Symbol zastępczy zawartości 2"/>
          <p:cNvSpPr>
            <a:spLocks noGrp="1"/>
          </p:cNvSpPr>
          <p:nvPr>
            <p:ph idx="1"/>
          </p:nvPr>
        </p:nvSpPr>
        <p:spPr>
          <a:xfrm>
            <a:off x="714348" y="2071654"/>
            <a:ext cx="4577732" cy="4453690"/>
          </a:xfrm>
        </p:spPr>
        <p:txBody>
          <a:bodyPr>
            <a:normAutofit/>
          </a:bodyPr>
          <a:lstStyle/>
          <a:p>
            <a:r>
              <a:rPr lang="pl-PL" dirty="0">
                <a:latin typeface="Helvetica CE" charset="-18"/>
              </a:rPr>
              <a:t>wieloobjawowy zespół chorobowy powstały </a:t>
            </a:r>
            <a:br>
              <a:rPr lang="pl-PL" dirty="0">
                <a:latin typeface="Helvetica CE" charset="-18"/>
              </a:rPr>
            </a:br>
            <a:r>
              <a:rPr lang="pl-PL" dirty="0">
                <a:latin typeface="Helvetica CE" charset="-18"/>
              </a:rPr>
              <a:t>w wyniku zmniejszenia ilości czynnych nefronów niszczonych przez różnorodne procesy chorobowe toczące się </a:t>
            </a:r>
            <a:br>
              <a:rPr lang="pl-PL" dirty="0">
                <a:latin typeface="Helvetica CE" charset="-18"/>
              </a:rPr>
            </a:br>
            <a:r>
              <a:rPr lang="pl-PL" dirty="0">
                <a:latin typeface="Helvetica CE" charset="-18"/>
              </a:rPr>
              <a:t>w miąższu nerek.</a:t>
            </a:r>
          </a:p>
          <a:p>
            <a:pPr>
              <a:buFont typeface="Wingdings" pitchFamily="2" charset="2"/>
              <a:buNone/>
            </a:pPr>
            <a:endParaRPr lang="pl-PL" u="sng"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2069489"/>
            <a:ext cx="3289548" cy="3223757"/>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ackgroundRemoval t="2500" b="96500" l="1527" r="100000"/>
                    </a14:imgEffect>
                  </a14:imgLayer>
                </a14:imgProps>
              </a:ext>
              <a:ext uri="{28A0092B-C50C-407E-A947-70E740481C1C}">
                <a14:useLocalDpi xmlns:a14="http://schemas.microsoft.com/office/drawing/2010/main" xmlns="" val="0"/>
              </a:ext>
            </a:extLst>
          </a:blip>
          <a:srcRect/>
          <a:stretch>
            <a:fillRect/>
          </a:stretch>
        </p:blipFill>
        <p:spPr bwMode="auto">
          <a:xfrm>
            <a:off x="5906471" y="1136874"/>
            <a:ext cx="3203848" cy="4891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ytuł 1"/>
          <p:cNvSpPr>
            <a:spLocks noGrp="1"/>
          </p:cNvSpPr>
          <p:nvPr>
            <p:ph type="title"/>
          </p:nvPr>
        </p:nvSpPr>
        <p:spPr/>
        <p:txBody>
          <a:bodyPr/>
          <a:lstStyle/>
          <a:p>
            <a:r>
              <a:rPr lang="pl-PL" dirty="0"/>
              <a:t>Kryteria rozpoznania</a:t>
            </a:r>
          </a:p>
        </p:txBody>
      </p:sp>
      <p:sp>
        <p:nvSpPr>
          <p:cNvPr id="3" name="Symbol zastępczy zawartości 2"/>
          <p:cNvSpPr>
            <a:spLocks noGrp="1"/>
          </p:cNvSpPr>
          <p:nvPr>
            <p:ph idx="1"/>
          </p:nvPr>
        </p:nvSpPr>
        <p:spPr/>
        <p:txBody>
          <a:bodyPr/>
          <a:lstStyle/>
          <a:p>
            <a:r>
              <a:rPr lang="pl-PL" dirty="0"/>
              <a:t>PNN rozpoznaje się gdy przez </a:t>
            </a:r>
            <a:br>
              <a:rPr lang="pl-PL" dirty="0"/>
            </a:br>
            <a:r>
              <a:rPr lang="pl-PL" dirty="0"/>
              <a:t>3 miesiące utrzymują się </a:t>
            </a:r>
            <a:br>
              <a:rPr lang="pl-PL" dirty="0"/>
            </a:br>
            <a:r>
              <a:rPr lang="pl-PL" dirty="0"/>
              <a:t>nieprawidłowości morfologiczne </a:t>
            </a:r>
            <a:br>
              <a:rPr lang="pl-PL" dirty="0"/>
            </a:br>
            <a:r>
              <a:rPr lang="pl-PL" dirty="0"/>
              <a:t>lub czynnościowe nerek, albo </a:t>
            </a:r>
            <a:br>
              <a:rPr lang="pl-PL" dirty="0"/>
            </a:br>
            <a:r>
              <a:rPr lang="pl-PL" dirty="0"/>
              <a:t>GFR &lt; 60 ml/min/1,73 m2.</a:t>
            </a:r>
          </a:p>
          <a:p>
            <a:r>
              <a:rPr lang="pl-PL" dirty="0"/>
              <a:t>PNN rozpoznaje się u osób </a:t>
            </a:r>
            <a:br>
              <a:rPr lang="pl-PL" dirty="0"/>
            </a:br>
            <a:r>
              <a:rPr lang="pl-PL" dirty="0"/>
              <a:t>z PChN i GFR &lt;90 ml/min/1,73m2.</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85786" y="1214422"/>
            <a:ext cx="7457598" cy="4761083"/>
          </a:xfrm>
        </p:spPr>
        <p:txBody>
          <a:bodyPr/>
          <a:lstStyle/>
          <a:p>
            <a:pPr>
              <a:buFont typeface="Wingdings" pitchFamily="2" charset="2"/>
              <a:buNone/>
            </a:pPr>
            <a:r>
              <a:rPr lang="pl-PL" altLang="ja-JP" sz="2800" b="1" dirty="0"/>
              <a:t>Najczęstsze przyczyny</a:t>
            </a:r>
            <a:r>
              <a:rPr lang="en-GB" altLang="ja-JP" sz="2800" b="1" dirty="0">
                <a:ea typeface="ＭＳ Ｐゴシック" pitchFamily="34" charset="-128"/>
              </a:rPr>
              <a:t> </a:t>
            </a:r>
            <a:r>
              <a:rPr lang="pl-PL" altLang="ja-JP" sz="2800" b="1" dirty="0"/>
              <a:t>niewydolności nerek</a:t>
            </a:r>
            <a:r>
              <a:rPr lang="en-GB" altLang="ja-JP" sz="2800" b="1" dirty="0">
                <a:ea typeface="ＭＳ Ｐゴシック" pitchFamily="34" charset="-128"/>
              </a:rPr>
              <a:t>:</a:t>
            </a:r>
          </a:p>
          <a:p>
            <a:pPr marL="1165225" lvl="1" indent="-352425"/>
            <a:r>
              <a:rPr lang="pl-PL" altLang="ja-JP" sz="2800" dirty="0">
                <a:solidFill>
                  <a:schemeClr val="accent6"/>
                </a:solidFill>
              </a:rPr>
              <a:t>Cukrzyca</a:t>
            </a:r>
            <a:endParaRPr lang="en-GB" altLang="ja-JP" sz="2800" dirty="0">
              <a:solidFill>
                <a:schemeClr val="accent6"/>
              </a:solidFill>
              <a:ea typeface="ＭＳ Ｐゴシック" pitchFamily="34" charset="-128"/>
            </a:endParaRPr>
          </a:p>
          <a:p>
            <a:pPr marL="1165225" lvl="1" indent="-352425"/>
            <a:r>
              <a:rPr lang="pl-PL" altLang="ja-JP" sz="2800" dirty="0"/>
              <a:t>Kłębuszkowe zapalenia nerek</a:t>
            </a:r>
            <a:endParaRPr lang="en-GB" altLang="ja-JP" sz="2800" dirty="0">
              <a:ea typeface="ＭＳ Ｐゴシック" pitchFamily="34" charset="-128"/>
            </a:endParaRPr>
          </a:p>
          <a:p>
            <a:pPr marL="1165225" lvl="1" indent="-352425"/>
            <a:r>
              <a:rPr lang="pl-PL" altLang="ja-JP" sz="2800" dirty="0"/>
              <a:t>Nadciśnienie tętnicze</a:t>
            </a:r>
            <a:endParaRPr lang="en-GB" altLang="ja-JP" sz="2800" dirty="0">
              <a:ea typeface="ＭＳ Ｐゴシック" pitchFamily="34" charset="-128"/>
            </a:endParaRPr>
          </a:p>
          <a:p>
            <a:pPr marL="1165225" lvl="1" indent="-352425"/>
            <a:r>
              <a:rPr lang="pl-PL" altLang="ja-JP" sz="2800" dirty="0"/>
              <a:t>Wielotorbielowate zwyrodnienie nerek</a:t>
            </a:r>
          </a:p>
          <a:p>
            <a:pPr marL="1165225" lvl="1" indent="-352425"/>
            <a:r>
              <a:rPr lang="pl-PL" altLang="ja-JP" sz="2800" dirty="0"/>
              <a:t>Choroby tkanki łącznej (np. toczeń, RZS)</a:t>
            </a:r>
            <a:endParaRPr lang="en-GB" altLang="ja-JP" sz="2800" dirty="0">
              <a:ea typeface="ＭＳ Ｐゴシック" pitchFamily="34" charset="-128"/>
            </a:endParaRPr>
          </a:p>
          <a:p>
            <a:endParaRPr lang="pl-PL"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Obraz kliniczny</a:t>
            </a:r>
          </a:p>
        </p:txBody>
      </p:sp>
      <p:sp>
        <p:nvSpPr>
          <p:cNvPr id="3" name="Symbol zastępczy zawartości 2"/>
          <p:cNvSpPr>
            <a:spLocks noGrp="1"/>
          </p:cNvSpPr>
          <p:nvPr>
            <p:ph idx="1"/>
          </p:nvPr>
        </p:nvSpPr>
        <p:spPr/>
        <p:txBody>
          <a:bodyPr>
            <a:normAutofit fontScale="92500" lnSpcReduction="10000"/>
          </a:bodyPr>
          <a:lstStyle/>
          <a:p>
            <a:r>
              <a:rPr lang="pl-PL" dirty="0"/>
              <a:t>Objawy ogólne: osłabienie, męczliwość, brak apetytu, hipotermia, obniżona odporność.</a:t>
            </a:r>
          </a:p>
          <a:p>
            <a:r>
              <a:rPr lang="pl-PL" dirty="0"/>
              <a:t>Objawy skórne</a:t>
            </a:r>
            <a:r>
              <a:rPr lang="pl-PL" b="1" dirty="0"/>
              <a:t>: </a:t>
            </a:r>
            <a:r>
              <a:rPr lang="pl-PL" dirty="0"/>
              <a:t>bladość, suchość, świąd.</a:t>
            </a:r>
          </a:p>
          <a:p>
            <a:r>
              <a:rPr lang="pl-PL" dirty="0"/>
              <a:t>Zaburzenia w układzie krążenia: nadciśnienie tętnicze</a:t>
            </a:r>
          </a:p>
          <a:p>
            <a:r>
              <a:rPr lang="pl-PL" dirty="0"/>
              <a:t>Zaburzenia w układzie oddechowym: oddech </a:t>
            </a:r>
            <a:r>
              <a:rPr lang="pl-PL" dirty="0" err="1"/>
              <a:t>kwasiczy</a:t>
            </a:r>
            <a:endParaRPr lang="pl-PL" dirty="0"/>
          </a:p>
          <a:p>
            <a:r>
              <a:rPr lang="pl-PL" dirty="0"/>
              <a:t>Zaburzenia w układzie pokarmowym:  nudności, wymioty, krwawienia</a:t>
            </a:r>
          </a:p>
          <a:p>
            <a:r>
              <a:rPr lang="pl-PL" dirty="0"/>
              <a:t>Zaburzenia ze strony układu nerwowego i mięśni</a:t>
            </a:r>
          </a:p>
          <a:p>
            <a:r>
              <a:rPr lang="pl-PL" dirty="0"/>
              <a:t>Zaburzenia gospodarki wodno-elektrolitowej </a:t>
            </a:r>
            <a:br>
              <a:rPr lang="pl-PL" dirty="0"/>
            </a:br>
            <a:r>
              <a:rPr lang="pl-PL" dirty="0"/>
              <a:t>i równowagi kwasowo-zasadowej</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ymbol zastępczy numeru slajdu 5"/>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FDB36C7D-2130-4097-847B-C553693E572E}" type="slidenum">
              <a:rPr lang="pl-PL" smtClean="0"/>
              <a:pPr fontAlgn="base">
                <a:spcBef>
                  <a:spcPct val="0"/>
                </a:spcBef>
                <a:spcAft>
                  <a:spcPct val="0"/>
                </a:spcAft>
                <a:defRPr/>
              </a:pPr>
              <a:t>65</a:t>
            </a:fld>
            <a:endParaRPr lang="pl-PL"/>
          </a:p>
        </p:txBody>
      </p:sp>
      <p:sp>
        <p:nvSpPr>
          <p:cNvPr id="35842" name="Rectangle 2"/>
          <p:cNvSpPr>
            <a:spLocks noGrp="1" noChangeArrowheads="1"/>
          </p:cNvSpPr>
          <p:nvPr>
            <p:ph type="title"/>
          </p:nvPr>
        </p:nvSpPr>
        <p:spPr>
          <a:xfrm>
            <a:off x="457200" y="274638"/>
            <a:ext cx="8229600" cy="868362"/>
          </a:xfrm>
        </p:spPr>
        <p:txBody>
          <a:bodyPr>
            <a:normAutofit fontScale="90000"/>
          </a:bodyPr>
          <a:lstStyle/>
          <a:p>
            <a:pPr algn="ctr" eaLnBrk="1" fontAlgn="auto" hangingPunct="1">
              <a:spcAft>
                <a:spcPts val="0"/>
              </a:spcAft>
              <a:defRPr/>
            </a:pPr>
            <a:r>
              <a:rPr lang="pl-PL" dirty="0"/>
              <a:t>PNN czy ONN- jak zróżnicować?</a:t>
            </a:r>
          </a:p>
        </p:txBody>
      </p:sp>
      <p:sp>
        <p:nvSpPr>
          <p:cNvPr id="12292" name="Rectangle 3"/>
          <p:cNvSpPr>
            <a:spLocks noGrp="1" noChangeArrowheads="1"/>
          </p:cNvSpPr>
          <p:nvPr>
            <p:ph type="body" idx="1"/>
          </p:nvPr>
        </p:nvSpPr>
        <p:spPr>
          <a:xfrm>
            <a:off x="457200" y="1143000"/>
            <a:ext cx="8229600" cy="4864100"/>
          </a:xfrm>
        </p:spPr>
        <p:txBody>
          <a:bodyPr>
            <a:normAutofit lnSpcReduction="10000"/>
          </a:bodyPr>
          <a:lstStyle/>
          <a:p>
            <a:pPr eaLnBrk="1" hangingPunct="1">
              <a:lnSpc>
                <a:spcPct val="90000"/>
              </a:lnSpc>
            </a:pPr>
            <a:r>
              <a:rPr lang="pl-PL" sz="2400" dirty="0"/>
              <a:t>okres trwania – powyżej 3 miesięcy</a:t>
            </a:r>
          </a:p>
          <a:p>
            <a:pPr eaLnBrk="1" hangingPunct="1">
              <a:lnSpc>
                <a:spcPct val="90000"/>
              </a:lnSpc>
            </a:pPr>
            <a:r>
              <a:rPr lang="pl-PL" sz="2400" dirty="0"/>
              <a:t>wywiad objawy:</a:t>
            </a:r>
          </a:p>
          <a:p>
            <a:pPr eaLnBrk="1" hangingPunct="1">
              <a:lnSpc>
                <a:spcPct val="90000"/>
              </a:lnSpc>
              <a:buFontTx/>
              <a:buNone/>
            </a:pPr>
            <a:r>
              <a:rPr lang="pl-PL" sz="2400" dirty="0"/>
              <a:t>-nykturia, poliuria, polidypsja</a:t>
            </a:r>
          </a:p>
          <a:p>
            <a:pPr eaLnBrk="1" hangingPunct="1">
              <a:lnSpc>
                <a:spcPct val="90000"/>
              </a:lnSpc>
              <a:buFontTx/>
              <a:buNone/>
            </a:pPr>
            <a:r>
              <a:rPr lang="pl-PL" sz="2400" dirty="0"/>
              <a:t>-świąd skóry (nagromadzenie toksyn mocznicowych)</a:t>
            </a:r>
          </a:p>
          <a:p>
            <a:pPr eaLnBrk="1" hangingPunct="1">
              <a:lnSpc>
                <a:spcPct val="90000"/>
              </a:lnSpc>
              <a:buFontTx/>
              <a:buNone/>
            </a:pPr>
            <a:r>
              <a:rPr lang="pl-PL" sz="2400" dirty="0"/>
              <a:t>-zaburzenia libido / miesiączkowania</a:t>
            </a:r>
          </a:p>
          <a:p>
            <a:pPr eaLnBrk="1" hangingPunct="1">
              <a:lnSpc>
                <a:spcPct val="90000"/>
              </a:lnSpc>
              <a:buFontTx/>
              <a:buNone/>
            </a:pPr>
            <a:r>
              <a:rPr lang="pl-PL" sz="2400" dirty="0"/>
              <a:t>-bóle kostne, objawy wtórnej nadczynności przytarczyc</a:t>
            </a:r>
          </a:p>
          <a:p>
            <a:pPr eaLnBrk="1" hangingPunct="1">
              <a:lnSpc>
                <a:spcPct val="90000"/>
              </a:lnSpc>
            </a:pPr>
            <a:r>
              <a:rPr lang="pl-PL" sz="2400" dirty="0"/>
              <a:t>Dobra tolerancja wysokich wartości stężeń mocznika i kreatyniny</a:t>
            </a:r>
          </a:p>
          <a:p>
            <a:pPr eaLnBrk="1" hangingPunct="1">
              <a:lnSpc>
                <a:spcPct val="90000"/>
              </a:lnSpc>
            </a:pPr>
            <a:r>
              <a:rPr lang="pl-PL" sz="2400" dirty="0"/>
              <a:t>Wcześniej rozpoznawane upośledzenie czynności nerek</a:t>
            </a:r>
          </a:p>
          <a:p>
            <a:pPr eaLnBrk="1" hangingPunct="1">
              <a:lnSpc>
                <a:spcPct val="90000"/>
              </a:lnSpc>
            </a:pPr>
            <a:r>
              <a:rPr lang="pl-PL" sz="2400" dirty="0"/>
              <a:t>Anemia (długotrwała utrata krwi, toksemia szpiku, niedobór erytropoetyny)</a:t>
            </a:r>
          </a:p>
          <a:p>
            <a:pPr eaLnBrk="1" hangingPunct="1">
              <a:lnSpc>
                <a:spcPct val="90000"/>
              </a:lnSpc>
            </a:pPr>
            <a:r>
              <a:rPr lang="pl-PL" sz="2400" dirty="0"/>
              <a:t>Zmniejszenie wymiarów nerek w badaniu </a:t>
            </a:r>
            <a:r>
              <a:rPr lang="pl-PL" sz="2400" dirty="0" err="1"/>
              <a:t>usg</a:t>
            </a:r>
            <a:endParaRPr lang="pl-PL" sz="2400" dirty="0"/>
          </a:p>
          <a:p>
            <a:pPr eaLnBrk="1" hangingPunct="1">
              <a:lnSpc>
                <a:spcPct val="90000"/>
              </a:lnSpc>
            </a:pPr>
            <a:endParaRPr lang="pl-PL"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2248191510"/>
              </p:ext>
            </p:extLst>
          </p:nvPr>
        </p:nvGraphicFramePr>
        <p:xfrm>
          <a:off x="899592" y="548680"/>
          <a:ext cx="6552728" cy="5845961"/>
        </p:xfrm>
        <a:graphic>
          <a:graphicData uri="http://schemas.openxmlformats.org/drawingml/2006/table">
            <a:tbl>
              <a:tblPr/>
              <a:tblGrid>
                <a:gridCol w="1888208">
                  <a:extLst>
                    <a:ext uri="{9D8B030D-6E8A-4147-A177-3AD203B41FA5}">
                      <a16:colId xmlns:a16="http://schemas.microsoft.com/office/drawing/2014/main" xmlns="" val="4114325774"/>
                    </a:ext>
                  </a:extLst>
                </a:gridCol>
                <a:gridCol w="4664520">
                  <a:extLst>
                    <a:ext uri="{9D8B030D-6E8A-4147-A177-3AD203B41FA5}">
                      <a16:colId xmlns:a16="http://schemas.microsoft.com/office/drawing/2014/main" xmlns="" val="607673027"/>
                    </a:ext>
                  </a:extLst>
                </a:gridCol>
              </a:tblGrid>
              <a:tr h="248197">
                <a:tc gridSpan="2">
                  <a:txBody>
                    <a:bodyPr/>
                    <a:lstStyle/>
                    <a:p>
                      <a:pPr algn="l"/>
                      <a:r>
                        <a:rPr lang="pl-PL" sz="1400" dirty="0">
                          <a:solidFill>
                            <a:srgbClr val="FFFFFF"/>
                          </a:solidFill>
                          <a:effectLst/>
                          <a:latin typeface="Arial" panose="020B0604020202020204" pitchFamily="34" charset="0"/>
                          <a:cs typeface="Arial" panose="020B0604020202020204" pitchFamily="34" charset="0"/>
                        </a:rPr>
                        <a:t>Objawy niewydolności nerek</a:t>
                      </a:r>
                    </a:p>
                  </a:txBody>
                  <a:tcPr marL="48149" marR="48149" marT="24074" marB="24074" anchor="ctr">
                    <a:lnL>
                      <a:noFill/>
                    </a:lnL>
                    <a:lnR>
                      <a:noFill/>
                    </a:lnR>
                    <a:lnT>
                      <a:noFill/>
                    </a:lnT>
                    <a:lnB>
                      <a:noFill/>
                    </a:lnB>
                    <a:solidFill>
                      <a:srgbClr val="00C2C9"/>
                    </a:solidFill>
                  </a:tcPr>
                </a:tc>
                <a:tc hMerge="1">
                  <a:txBody>
                    <a:bodyPr/>
                    <a:lstStyle/>
                    <a:p>
                      <a:endParaRPr lang="pl-PL"/>
                    </a:p>
                  </a:txBody>
                  <a:tcPr/>
                </a:tc>
                <a:extLst>
                  <a:ext uri="{0D108BD9-81ED-4DB2-BD59-A6C34878D82A}">
                    <a16:rowId xmlns:a16="http://schemas.microsoft.com/office/drawing/2014/main" xmlns="" val="3795164821"/>
                  </a:ext>
                </a:extLst>
              </a:tr>
              <a:tr h="620494">
                <a:tc>
                  <a:txBody>
                    <a:bodyPr/>
                    <a:lstStyle/>
                    <a:p>
                      <a:pPr fontAlgn="t"/>
                      <a:r>
                        <a:rPr lang="pl-PL" sz="1400" b="1">
                          <a:effectLst/>
                          <a:latin typeface="Arial" panose="020B0604020202020204" pitchFamily="34" charset="0"/>
                          <a:cs typeface="Arial" panose="020B0604020202020204" pitchFamily="34" charset="0"/>
                        </a:rPr>
                        <a:t>Ogólne</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osłabienie, znużenie, utrata masy ciała, niedożywienie, u dzieci upośledzenie wzrastania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816488362"/>
                  </a:ext>
                </a:extLst>
              </a:tr>
              <a:tr h="434347">
                <a:tc>
                  <a:txBody>
                    <a:bodyPr/>
                    <a:lstStyle/>
                    <a:p>
                      <a:pPr fontAlgn="t"/>
                      <a:r>
                        <a:rPr lang="pl-PL" sz="1400" b="1">
                          <a:effectLst/>
                          <a:latin typeface="Arial" panose="020B0604020202020204" pitchFamily="34" charset="0"/>
                          <a:cs typeface="Arial" panose="020B0604020202020204" pitchFamily="34" charset="0"/>
                        </a:rPr>
                        <a:t>Skóra</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sucha, blada lub szaro-brunatna, świąd, siniaki, obrzęki</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3340831162"/>
                  </a:ext>
                </a:extLst>
              </a:tr>
              <a:tr h="620494">
                <a:tc>
                  <a:txBody>
                    <a:bodyPr/>
                    <a:lstStyle/>
                    <a:p>
                      <a:pPr fontAlgn="t"/>
                      <a:r>
                        <a:rPr lang="pl-PL" sz="1400" b="1" dirty="0">
                          <a:effectLst/>
                          <a:latin typeface="Arial" panose="020B0604020202020204" pitchFamily="34" charset="0"/>
                          <a:cs typeface="Arial" panose="020B0604020202020204" pitchFamily="34" charset="0"/>
                        </a:rPr>
                        <a:t>Układ krążenia</a:t>
                      </a:r>
                      <a:endParaRPr lang="pl-PL" sz="1400" dirty="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dirty="0">
                          <a:effectLst/>
                          <a:latin typeface="Arial" panose="020B0604020202020204" pitchFamily="34" charset="0"/>
                          <a:cs typeface="Arial" panose="020B0604020202020204" pitchFamily="34" charset="0"/>
                        </a:rPr>
                        <a:t>nadciśnienie, zaburzenia akcji serca, duszność, zapalenie osierdzia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2147429776"/>
                  </a:ext>
                </a:extLst>
              </a:tr>
              <a:tr h="992791">
                <a:tc>
                  <a:txBody>
                    <a:bodyPr/>
                    <a:lstStyle/>
                    <a:p>
                      <a:pPr fontAlgn="t"/>
                      <a:r>
                        <a:rPr lang="pl-PL" sz="1400" b="1">
                          <a:effectLst/>
                          <a:latin typeface="Arial" panose="020B0604020202020204" pitchFamily="34" charset="0"/>
                          <a:cs typeface="Arial" panose="020B0604020202020204" pitchFamily="34" charset="0"/>
                        </a:rPr>
                        <a:t>Układ pokarmowy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brak apetytu, zaburzenia smaku (metaliczny smak w ustach), nudności i wymioty, uporczywa czkawka, ból brzucha, krwawienie z przewodu pokarmowego</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2288789395"/>
                  </a:ext>
                </a:extLst>
              </a:tr>
              <a:tr h="434347">
                <a:tc>
                  <a:txBody>
                    <a:bodyPr/>
                    <a:lstStyle/>
                    <a:p>
                      <a:pPr fontAlgn="t"/>
                      <a:r>
                        <a:rPr lang="pl-PL" sz="1400" b="1">
                          <a:effectLst/>
                          <a:latin typeface="Arial" panose="020B0604020202020204" pitchFamily="34" charset="0"/>
                          <a:cs typeface="Arial" panose="020B0604020202020204" pitchFamily="34" charset="0"/>
                        </a:rPr>
                        <a:t>Układ krwionośny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niedokrwistość, skaza krwotoczna (krwawienia z nosa)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991083107"/>
                  </a:ext>
                </a:extLst>
              </a:tr>
              <a:tr h="806643">
                <a:tc>
                  <a:txBody>
                    <a:bodyPr/>
                    <a:lstStyle/>
                    <a:p>
                      <a:pPr fontAlgn="t"/>
                      <a:r>
                        <a:rPr lang="pl-PL" sz="1400" b="1">
                          <a:effectLst/>
                          <a:latin typeface="Arial" panose="020B0604020202020204" pitchFamily="34" charset="0"/>
                          <a:cs typeface="Arial" panose="020B0604020202020204" pitchFamily="34" charset="0"/>
                        </a:rPr>
                        <a:t>Układ moczowy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dirty="0">
                          <a:effectLst/>
                          <a:latin typeface="Arial" panose="020B0604020202020204" pitchFamily="34" charset="0"/>
                          <a:cs typeface="Arial" panose="020B0604020202020204" pitchFamily="34" charset="0"/>
                        </a:rPr>
                        <a:t>częste oddawanie moczu (zwłaszcza w nocy), zmniejszenie ilości moczu, bezmocz, ból w okolicy nerek</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952533971"/>
                  </a:ext>
                </a:extLst>
              </a:tr>
              <a:tr h="434347">
                <a:tc>
                  <a:txBody>
                    <a:bodyPr/>
                    <a:lstStyle/>
                    <a:p>
                      <a:pPr fontAlgn="t"/>
                      <a:r>
                        <a:rPr lang="pl-PL" sz="1400" b="1">
                          <a:effectLst/>
                          <a:latin typeface="Arial" panose="020B0604020202020204" pitchFamily="34" charset="0"/>
                          <a:cs typeface="Arial" panose="020B0604020202020204" pitchFamily="34" charset="0"/>
                        </a:rPr>
                        <a:t>Układ kostny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bóle kości i stawów, częste złamania, zerwanie ścięgna</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1495358114"/>
                  </a:ext>
                </a:extLst>
              </a:tr>
              <a:tr h="806643">
                <a:tc>
                  <a:txBody>
                    <a:bodyPr/>
                    <a:lstStyle/>
                    <a:p>
                      <a:pPr fontAlgn="t"/>
                      <a:r>
                        <a:rPr lang="pl-PL" sz="1400" b="1">
                          <a:effectLst/>
                          <a:latin typeface="Arial" panose="020B0604020202020204" pitchFamily="34" charset="0"/>
                          <a:cs typeface="Arial" panose="020B0604020202020204" pitchFamily="34" charset="0"/>
                        </a:rPr>
                        <a:t>Układ nerwowy</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a:effectLst/>
                          <a:latin typeface="Arial" panose="020B0604020202020204" pitchFamily="34" charset="0"/>
                          <a:cs typeface="Arial" panose="020B0604020202020204" pitchFamily="34" charset="0"/>
                        </a:rPr>
                        <a:t>zaburzenia koncentracji, pamięci, snu, drżenia, drętwienia lub mrowienia kończyn, zespół niespokojnych nóg</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1526724179"/>
                  </a:ext>
                </a:extLst>
              </a:tr>
              <a:tr h="434347">
                <a:tc>
                  <a:txBody>
                    <a:bodyPr/>
                    <a:lstStyle/>
                    <a:p>
                      <a:pPr fontAlgn="t"/>
                      <a:r>
                        <a:rPr lang="pl-PL" sz="1400" b="1">
                          <a:effectLst/>
                          <a:latin typeface="Arial" panose="020B0604020202020204" pitchFamily="34" charset="0"/>
                          <a:cs typeface="Arial" panose="020B0604020202020204" pitchFamily="34" charset="0"/>
                        </a:rPr>
                        <a:t>Gruczoły dokrewne</a:t>
                      </a:r>
                      <a:endParaRPr lang="pl-PL" sz="1400">
                        <a:effectLst/>
                        <a:latin typeface="Arial" panose="020B0604020202020204" pitchFamily="34" charset="0"/>
                        <a:cs typeface="Arial" panose="020B0604020202020204" pitchFamily="34" charset="0"/>
                      </a:endParaRPr>
                    </a:p>
                  </a:txBody>
                  <a:tcPr marL="48149" marR="48149" marT="24074" marB="24074">
                    <a:lnL>
                      <a:noFill/>
                    </a:lnL>
                    <a:lnR>
                      <a:noFill/>
                    </a:lnR>
                    <a:lnT>
                      <a:noFill/>
                    </a:lnT>
                    <a:lnB>
                      <a:noFill/>
                    </a:lnB>
                    <a:solidFill>
                      <a:srgbClr val="FFFFFF"/>
                    </a:solidFill>
                  </a:tcPr>
                </a:tc>
                <a:tc>
                  <a:txBody>
                    <a:bodyPr/>
                    <a:lstStyle/>
                    <a:p>
                      <a:pPr fontAlgn="t"/>
                      <a:r>
                        <a:rPr lang="pl-PL" sz="1400" dirty="0">
                          <a:effectLst/>
                          <a:latin typeface="Arial" panose="020B0604020202020204" pitchFamily="34" charset="0"/>
                          <a:cs typeface="Arial" panose="020B0604020202020204" pitchFamily="34" charset="0"/>
                        </a:rPr>
                        <a:t>zaburzenia miesiączkowania, niepłodność</a:t>
                      </a:r>
                    </a:p>
                  </a:txBody>
                  <a:tcPr marL="48149" marR="48149" marT="24074" marB="24074">
                    <a:lnL>
                      <a:noFill/>
                    </a:lnL>
                    <a:lnR>
                      <a:noFill/>
                    </a:lnR>
                    <a:lnT>
                      <a:noFill/>
                    </a:lnT>
                    <a:lnB>
                      <a:noFill/>
                    </a:lnB>
                    <a:solidFill>
                      <a:srgbClr val="FFFFFF"/>
                    </a:solidFill>
                  </a:tcPr>
                </a:tc>
                <a:extLst>
                  <a:ext uri="{0D108BD9-81ED-4DB2-BD59-A6C34878D82A}">
                    <a16:rowId xmlns:a16="http://schemas.microsoft.com/office/drawing/2014/main" xmlns="" val="3454143708"/>
                  </a:ext>
                </a:extLst>
              </a:tr>
            </a:tbl>
          </a:graphicData>
        </a:graphic>
      </p:graphicFrame>
      <p:sp>
        <p:nvSpPr>
          <p:cNvPr id="3" name="Tytuł 2"/>
          <p:cNvSpPr>
            <a:spLocks noGrp="1"/>
          </p:cNvSpPr>
          <p:nvPr>
            <p:ph type="title"/>
          </p:nvPr>
        </p:nvSpPr>
        <p:spPr>
          <a:xfrm flipV="1">
            <a:off x="457200" y="188640"/>
            <a:ext cx="8229600" cy="85998"/>
          </a:xfrm>
        </p:spPr>
        <p:txBody>
          <a:bodyPr>
            <a:normAutofit fontScale="90000"/>
          </a:bodyPr>
          <a:lstStyle/>
          <a:p>
            <a:endParaRPr lang="pl-PL" dirty="0"/>
          </a:p>
        </p:txBody>
      </p:sp>
    </p:spTree>
    <p:extLst>
      <p:ext uri="{BB962C8B-B14F-4D97-AF65-F5344CB8AC3E}">
        <p14:creationId xmlns:p14="http://schemas.microsoft.com/office/powerpoint/2010/main" xmlns="" val="26982165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a:buNone/>
            </a:pPr>
            <a:r>
              <a:rPr lang="pl-PL" dirty="0"/>
              <a:t>  19 letni mężczyzna zgłosił się do szpitala, skarżąc się na obrzęki kostek nóg, brzucha i powiek, które pojawiły się kilka dni temu. Od kilku dni odczuwał wzdęcia i </a:t>
            </a:r>
            <a:r>
              <a:rPr lang="pl-PL"/>
              <a:t>nieco przytył. </a:t>
            </a:r>
            <a:r>
              <a:rPr lang="pl-PL" dirty="0"/>
              <a:t>Kilka dni temu miał epizod bólu głowy, zauważył, że rzadziej oddaje mocz i jest on ciemniejszy niż zwykle </a:t>
            </a:r>
          </a:p>
        </p:txBody>
      </p:sp>
      <p:sp>
        <p:nvSpPr>
          <p:cNvPr id="2" name="Tytuł 1"/>
          <p:cNvSpPr>
            <a:spLocks noGrp="1"/>
          </p:cNvSpPr>
          <p:nvPr>
            <p:ph type="title"/>
          </p:nvPr>
        </p:nvSpPr>
        <p:spPr/>
        <p:txBody>
          <a:bodyPr/>
          <a:lstStyle/>
          <a:p>
            <a:r>
              <a:rPr lang="pl-PL" dirty="0"/>
              <a:t>Przypadek 6</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Wykonano badania</a:t>
            </a:r>
          </a:p>
          <a:p>
            <a:pPr>
              <a:buFontTx/>
              <a:buChar char="-"/>
            </a:pPr>
            <a:r>
              <a:rPr lang="pl-PL" dirty="0"/>
              <a:t>morfologia krwi</a:t>
            </a:r>
          </a:p>
          <a:p>
            <a:pPr>
              <a:buNone/>
            </a:pPr>
            <a:endParaRPr lang="pl-PL" dirty="0"/>
          </a:p>
          <a:p>
            <a:pPr>
              <a:buFontTx/>
              <a:buChar char="-"/>
            </a:pPr>
            <a:endParaRPr lang="pl-PL" dirty="0"/>
          </a:p>
        </p:txBody>
      </p:sp>
      <p:sp>
        <p:nvSpPr>
          <p:cNvPr id="2" name="Tytuł 1"/>
          <p:cNvSpPr>
            <a:spLocks noGrp="1"/>
          </p:cNvSpPr>
          <p:nvPr>
            <p:ph type="title"/>
          </p:nvPr>
        </p:nvSpPr>
        <p:spPr/>
        <p:txBody>
          <a:bodyPr>
            <a:normAutofit fontScale="90000"/>
          </a:bodyPr>
          <a:lstStyle/>
          <a:p>
            <a:r>
              <a:rPr lang="pl-PL" dirty="0"/>
              <a:t>Przypadek 6 – badania laboratoryjne</a:t>
            </a:r>
          </a:p>
        </p:txBody>
      </p:sp>
      <p:graphicFrame>
        <p:nvGraphicFramePr>
          <p:cNvPr id="4" name="Tabela 3"/>
          <p:cNvGraphicFramePr>
            <a:graphicFrameLocks noGrp="1"/>
          </p:cNvGraphicFramePr>
          <p:nvPr/>
        </p:nvGraphicFramePr>
        <p:xfrm>
          <a:off x="1043608" y="2996952"/>
          <a:ext cx="6096000" cy="36068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endParaRPr lang="pl-PL" dirty="0"/>
                    </a:p>
                  </a:txBody>
                  <a:tcPr/>
                </a:tc>
                <a:tc>
                  <a:txBody>
                    <a:bodyPr/>
                    <a:lstStyle/>
                    <a:p>
                      <a:endParaRPr lang="pl-PL"/>
                    </a:p>
                  </a:txBody>
                  <a:tcPr/>
                </a:tc>
                <a:tc>
                  <a:txBody>
                    <a:bodyPr/>
                    <a:lstStyle/>
                    <a:p>
                      <a:endParaRPr lang="pl-PL"/>
                    </a:p>
                  </a:txBody>
                  <a:tcPr/>
                </a:tc>
                <a:extLst>
                  <a:ext uri="{0D108BD9-81ED-4DB2-BD59-A6C34878D82A}">
                    <a16:rowId xmlns:a16="http://schemas.microsoft.com/office/drawing/2014/main" xmlns="" val="10000"/>
                  </a:ext>
                </a:extLst>
              </a:tr>
              <a:tr h="370840">
                <a:tc>
                  <a:txBody>
                    <a:bodyPr/>
                    <a:lstStyle/>
                    <a:p>
                      <a:r>
                        <a:rPr lang="pl-PL" dirty="0"/>
                        <a:t>WBC</a:t>
                      </a:r>
                    </a:p>
                  </a:txBody>
                  <a:tcPr/>
                </a:tc>
                <a:tc>
                  <a:txBody>
                    <a:bodyPr/>
                    <a:lstStyle/>
                    <a:p>
                      <a:r>
                        <a:rPr lang="pl-PL" dirty="0"/>
                        <a:t>7,6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4-10 </a:t>
                      </a:r>
                      <a:r>
                        <a:rPr lang="pl-PL" dirty="0" err="1"/>
                        <a:t>tys</a:t>
                      </a:r>
                      <a:r>
                        <a:rPr lang="pl-PL" dirty="0"/>
                        <a:t>/µl</a:t>
                      </a:r>
                    </a:p>
                  </a:txBody>
                  <a:tcPr/>
                </a:tc>
                <a:extLst>
                  <a:ext uri="{0D108BD9-81ED-4DB2-BD59-A6C34878D82A}">
                    <a16:rowId xmlns:a16="http://schemas.microsoft.com/office/drawing/2014/main" xmlns="" val="10001"/>
                  </a:ext>
                </a:extLst>
              </a:tr>
              <a:tr h="370840">
                <a:tc>
                  <a:txBody>
                    <a:bodyPr/>
                    <a:lstStyle/>
                    <a:p>
                      <a:r>
                        <a:rPr lang="pl-PL" dirty="0"/>
                        <a:t>RBC</a:t>
                      </a:r>
                    </a:p>
                  </a:txBody>
                  <a:tcPr/>
                </a:tc>
                <a:tc>
                  <a:txBody>
                    <a:bodyPr/>
                    <a:lstStyle/>
                    <a:p>
                      <a:r>
                        <a:rPr lang="pl-PL" dirty="0"/>
                        <a:t>5,0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4,5-5,9 X 10</a:t>
                      </a:r>
                      <a:r>
                        <a:rPr lang="pl-PL" sz="1800" kern="1200" baseline="30000" dirty="0">
                          <a:solidFill>
                            <a:schemeClr val="dk1"/>
                          </a:solidFill>
                          <a:latin typeface="+mn-lt"/>
                          <a:ea typeface="+mn-ea"/>
                          <a:cs typeface="+mn-cs"/>
                        </a:rPr>
                        <a:t>6 </a:t>
                      </a:r>
                      <a:r>
                        <a:rPr lang="pl-PL" dirty="0"/>
                        <a:t>/µl</a:t>
                      </a:r>
                    </a:p>
                  </a:txBody>
                  <a:tcPr/>
                </a:tc>
                <a:extLst>
                  <a:ext uri="{0D108BD9-81ED-4DB2-BD59-A6C34878D82A}">
                    <a16:rowId xmlns:a16="http://schemas.microsoft.com/office/drawing/2014/main" xmlns="" val="10002"/>
                  </a:ext>
                </a:extLst>
              </a:tr>
              <a:tr h="370840">
                <a:tc>
                  <a:txBody>
                    <a:bodyPr/>
                    <a:lstStyle/>
                    <a:p>
                      <a:r>
                        <a:rPr lang="pl-PL" dirty="0"/>
                        <a:t>HGB</a:t>
                      </a:r>
                    </a:p>
                  </a:txBody>
                  <a:tcPr/>
                </a:tc>
                <a:tc>
                  <a:txBody>
                    <a:bodyPr/>
                    <a:lstStyle/>
                    <a:p>
                      <a:r>
                        <a:rPr lang="pl-PL" dirty="0"/>
                        <a:t>15,8</a:t>
                      </a:r>
                    </a:p>
                  </a:txBody>
                  <a:tcPr/>
                </a:tc>
                <a:tc>
                  <a:txBody>
                    <a:bodyPr/>
                    <a:lstStyle/>
                    <a:p>
                      <a:r>
                        <a:rPr lang="pl-PL" dirty="0"/>
                        <a:t>14-18</a:t>
                      </a:r>
                      <a:r>
                        <a:rPr lang="pl-PL" baseline="0" dirty="0"/>
                        <a:t> g/dl</a:t>
                      </a:r>
                      <a:endParaRPr lang="pl-PL" dirty="0"/>
                    </a:p>
                  </a:txBody>
                  <a:tcPr/>
                </a:tc>
                <a:extLst>
                  <a:ext uri="{0D108BD9-81ED-4DB2-BD59-A6C34878D82A}">
                    <a16:rowId xmlns:a16="http://schemas.microsoft.com/office/drawing/2014/main" xmlns="" val="10003"/>
                  </a:ext>
                </a:extLst>
              </a:tr>
              <a:tr h="370840">
                <a:tc>
                  <a:txBody>
                    <a:bodyPr/>
                    <a:lstStyle/>
                    <a:p>
                      <a:r>
                        <a:rPr lang="pl-PL" dirty="0"/>
                        <a:t>HCT</a:t>
                      </a:r>
                    </a:p>
                  </a:txBody>
                  <a:tcPr/>
                </a:tc>
                <a:tc>
                  <a:txBody>
                    <a:bodyPr/>
                    <a:lstStyle/>
                    <a:p>
                      <a:r>
                        <a:rPr lang="pl-PL" dirty="0"/>
                        <a:t>47%</a:t>
                      </a:r>
                    </a:p>
                  </a:txBody>
                  <a:tcPr/>
                </a:tc>
                <a:tc>
                  <a:txBody>
                    <a:bodyPr/>
                    <a:lstStyle/>
                    <a:p>
                      <a:r>
                        <a:rPr lang="pl-PL" dirty="0"/>
                        <a:t>41-53%</a:t>
                      </a:r>
                    </a:p>
                  </a:txBody>
                  <a:tcPr/>
                </a:tc>
                <a:extLst>
                  <a:ext uri="{0D108BD9-81ED-4DB2-BD59-A6C34878D82A}">
                    <a16:rowId xmlns:a16="http://schemas.microsoft.com/office/drawing/2014/main" xmlns="" val="10004"/>
                  </a:ext>
                </a:extLst>
              </a:tr>
              <a:tr h="370840">
                <a:tc>
                  <a:txBody>
                    <a:bodyPr/>
                    <a:lstStyle/>
                    <a:p>
                      <a:r>
                        <a:rPr lang="pl-PL" dirty="0"/>
                        <a:t>MCV</a:t>
                      </a:r>
                    </a:p>
                  </a:txBody>
                  <a:tcPr/>
                </a:tc>
                <a:tc>
                  <a:txBody>
                    <a:bodyPr/>
                    <a:lstStyle/>
                    <a:p>
                      <a:r>
                        <a:rPr lang="pl-PL" dirty="0"/>
                        <a:t>92</a:t>
                      </a:r>
                    </a:p>
                  </a:txBody>
                  <a:tcPr/>
                </a:tc>
                <a:tc>
                  <a:txBody>
                    <a:bodyPr/>
                    <a:lstStyle/>
                    <a:p>
                      <a:r>
                        <a:rPr lang="pl-PL" dirty="0"/>
                        <a:t>83-103fl</a:t>
                      </a:r>
                    </a:p>
                  </a:txBody>
                  <a:tcPr/>
                </a:tc>
                <a:extLst>
                  <a:ext uri="{0D108BD9-81ED-4DB2-BD59-A6C34878D82A}">
                    <a16:rowId xmlns:a16="http://schemas.microsoft.com/office/drawing/2014/main" xmlns="" val="10005"/>
                  </a:ext>
                </a:extLst>
              </a:tr>
              <a:tr h="370840">
                <a:tc>
                  <a:txBody>
                    <a:bodyPr/>
                    <a:lstStyle/>
                    <a:p>
                      <a:r>
                        <a:rPr lang="pl-PL" dirty="0"/>
                        <a:t>MCH</a:t>
                      </a:r>
                    </a:p>
                  </a:txBody>
                  <a:tcPr/>
                </a:tc>
                <a:tc>
                  <a:txBody>
                    <a:bodyPr/>
                    <a:lstStyle/>
                    <a:p>
                      <a:r>
                        <a:rPr lang="pl-PL" dirty="0"/>
                        <a:t>32</a:t>
                      </a:r>
                    </a:p>
                  </a:txBody>
                  <a:tcPr/>
                </a:tc>
                <a:tc>
                  <a:txBody>
                    <a:bodyPr/>
                    <a:lstStyle/>
                    <a:p>
                      <a:r>
                        <a:rPr lang="pl-PL" dirty="0"/>
                        <a:t>28-34pg</a:t>
                      </a:r>
                    </a:p>
                  </a:txBody>
                  <a:tcPr/>
                </a:tc>
                <a:extLst>
                  <a:ext uri="{0D108BD9-81ED-4DB2-BD59-A6C34878D82A}">
                    <a16:rowId xmlns:a16="http://schemas.microsoft.com/office/drawing/2014/main" xmlns="" val="10006"/>
                  </a:ext>
                </a:extLst>
              </a:tr>
              <a:tr h="370840">
                <a:tc>
                  <a:txBody>
                    <a:bodyPr/>
                    <a:lstStyle/>
                    <a:p>
                      <a:r>
                        <a:rPr lang="pl-PL" dirty="0"/>
                        <a:t>MCHC</a:t>
                      </a:r>
                    </a:p>
                  </a:txBody>
                  <a:tcPr/>
                </a:tc>
                <a:tc>
                  <a:txBody>
                    <a:bodyPr/>
                    <a:lstStyle/>
                    <a:p>
                      <a:r>
                        <a:rPr lang="pl-PL" dirty="0"/>
                        <a:t>34</a:t>
                      </a:r>
                    </a:p>
                  </a:txBody>
                  <a:tcPr/>
                </a:tc>
                <a:tc>
                  <a:txBody>
                    <a:bodyPr/>
                    <a:lstStyle/>
                    <a:p>
                      <a:r>
                        <a:rPr lang="pl-PL" dirty="0"/>
                        <a:t>32-36</a:t>
                      </a:r>
                    </a:p>
                  </a:txBody>
                  <a:tcPr/>
                </a:tc>
                <a:extLst>
                  <a:ext uri="{0D108BD9-81ED-4DB2-BD59-A6C34878D82A}">
                    <a16:rowId xmlns:a16="http://schemas.microsoft.com/office/drawing/2014/main" xmlns="" val="10007"/>
                  </a:ext>
                </a:extLst>
              </a:tr>
              <a:tr h="370840">
                <a:tc>
                  <a:txBody>
                    <a:bodyPr/>
                    <a:lstStyle/>
                    <a:p>
                      <a:r>
                        <a:rPr lang="pl-PL" dirty="0" err="1"/>
                        <a:t>Plt</a:t>
                      </a:r>
                      <a:endParaRPr lang="pl-PL" dirty="0"/>
                    </a:p>
                  </a:txBody>
                  <a:tcPr/>
                </a:tc>
                <a:tc>
                  <a:txBody>
                    <a:bodyPr/>
                    <a:lstStyle/>
                    <a:p>
                      <a:r>
                        <a:rPr lang="pl-PL" dirty="0"/>
                        <a:t>300</a:t>
                      </a:r>
                    </a:p>
                  </a:txBody>
                  <a:tcPr/>
                </a:tc>
                <a:tc>
                  <a:txBody>
                    <a:bodyPr/>
                    <a:lstStyle/>
                    <a:p>
                      <a:r>
                        <a:rPr lang="pl-PL" dirty="0"/>
                        <a:t>150-350 </a:t>
                      </a:r>
                      <a:r>
                        <a:rPr lang="pl-PL" dirty="0" err="1"/>
                        <a:t>tys</a:t>
                      </a:r>
                      <a:r>
                        <a:rPr lang="pl-PL" dirty="0"/>
                        <a:t>/µl</a:t>
                      </a:r>
                    </a:p>
                  </a:txBody>
                  <a:tcPr/>
                </a:tc>
                <a:extLst>
                  <a:ext uri="{0D108BD9-81ED-4DB2-BD59-A6C34878D82A}">
                    <a16:rowId xmlns:a16="http://schemas.microsoft.com/office/drawing/2014/main" xmlns="" val="10008"/>
                  </a:ext>
                </a:extLst>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85000" lnSpcReduction="20000"/>
          </a:bodyPr>
          <a:lstStyle/>
          <a:p>
            <a:r>
              <a:rPr lang="pl-PL" dirty="0"/>
              <a:t>Albumina – 1,2 ( wartości referencyjne 3,5-5,5 g/dl )</a:t>
            </a:r>
          </a:p>
          <a:p>
            <a:r>
              <a:rPr lang="pl-PL" dirty="0"/>
              <a:t>Białko całkowite – 4,6 g/dl (wartości referencyjne 6,0-8,0 g/dl )</a:t>
            </a:r>
          </a:p>
          <a:p>
            <a:r>
              <a:rPr lang="pl-PL" dirty="0"/>
              <a:t>OB. - 36</a:t>
            </a:r>
          </a:p>
          <a:p>
            <a:r>
              <a:rPr lang="pl-PL" dirty="0"/>
              <a:t>Poziom mocznika 20 mg/dl</a:t>
            </a:r>
            <a:br>
              <a:rPr lang="pl-PL" dirty="0"/>
            </a:br>
            <a:r>
              <a:rPr lang="pl-PL" dirty="0"/>
              <a:t>( wartości referencyjne 15-40mg/dl )</a:t>
            </a:r>
          </a:p>
          <a:p>
            <a:r>
              <a:rPr lang="pl-PL" dirty="0"/>
              <a:t>Poziom kreatyniny 1,0 mg/dl </a:t>
            </a:r>
          </a:p>
          <a:p>
            <a:pPr>
              <a:buNone/>
            </a:pPr>
            <a:r>
              <a:rPr lang="pl-PL" dirty="0"/>
              <a:t>    ( wartości referencyjne 0,6 – 1,3mg/dl )</a:t>
            </a:r>
          </a:p>
          <a:p>
            <a:r>
              <a:rPr lang="pl-PL" dirty="0"/>
              <a:t>Cholesterol całkowity 322 (&lt;200 mg/dl )-spadek katabolizmu!</a:t>
            </a:r>
          </a:p>
          <a:p>
            <a:r>
              <a:rPr lang="pl-PL" dirty="0"/>
              <a:t>Trójglicerydy 270( 40 – 150 mg/dl )</a:t>
            </a:r>
          </a:p>
          <a:p>
            <a:r>
              <a:rPr lang="pl-PL" dirty="0"/>
              <a:t>Fibrynogen- 13g/l (Norma: 2-5 g/l)_wzrost ryzyka zakrzepicy bo utrata białek krzepnięcia, antytrombiny, </a:t>
            </a:r>
            <a:r>
              <a:rPr lang="pl-PL" dirty="0" err="1"/>
              <a:t>czV</a:t>
            </a:r>
            <a:r>
              <a:rPr lang="pl-PL" dirty="0"/>
              <a:t>/W z moczem</a:t>
            </a:r>
          </a:p>
        </p:txBody>
      </p:sp>
      <p:sp>
        <p:nvSpPr>
          <p:cNvPr id="2" name="Tytuł 1"/>
          <p:cNvSpPr>
            <a:spLocks noGrp="1"/>
          </p:cNvSpPr>
          <p:nvPr>
            <p:ph type="title"/>
          </p:nvPr>
        </p:nvSpPr>
        <p:spPr/>
        <p:txBody>
          <a:bodyPr/>
          <a:lstStyle/>
          <a:p>
            <a:r>
              <a:rPr lang="pl-PL" dirty="0"/>
              <a:t>Badania laboratoryjne</a:t>
            </a:r>
          </a:p>
        </p:txBody>
      </p:sp>
      <p:pic>
        <p:nvPicPr>
          <p:cNvPr id="4" name="Picture 2" descr="G:\rys6.bmp"/>
          <p:cNvPicPr>
            <a:picLocks noChangeAspect="1" noChangeArrowheads="1"/>
          </p:cNvPicPr>
          <p:nvPr/>
        </p:nvPicPr>
        <p:blipFill>
          <a:blip r:embed="rId2" cstate="print"/>
          <a:srcRect/>
          <a:stretch>
            <a:fillRect/>
          </a:stretch>
        </p:blipFill>
        <p:spPr bwMode="auto">
          <a:xfrm>
            <a:off x="6660232" y="2852936"/>
            <a:ext cx="1833563" cy="164373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W wierzchołku każdej piramidy znajdują się brodawki nerkowe z polami sitowymi gdzie znajdują się ujścia przewodów wyprowadzających mocz przez kielichy nerkowe do miedniczki nerkowej, z której mocz odprowadza moczowód do pęcherza moczowego.  </a:t>
            </a:r>
          </a:p>
        </p:txBody>
      </p:sp>
      <p:sp>
        <p:nvSpPr>
          <p:cNvPr id="3" name="Tytuł 2"/>
          <p:cNvSpPr>
            <a:spLocks noGrp="1"/>
          </p:cNvSpPr>
          <p:nvPr>
            <p:ph type="title"/>
          </p:nvPr>
        </p:nvSpPr>
        <p:spPr/>
        <p:txBody>
          <a:bodyPr/>
          <a:lstStyle/>
          <a:p>
            <a:r>
              <a:rPr lang="pl-PL" dirty="0"/>
              <a:t>Budowa nefronu</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r>
              <a:rPr lang="pl-PL" dirty="0"/>
              <a:t>Badanie ogólne moczu:</a:t>
            </a:r>
          </a:p>
          <a:p>
            <a:pPr>
              <a:buNone/>
            </a:pPr>
            <a:r>
              <a:rPr lang="pl-PL" dirty="0"/>
              <a:t>-   ciężar właściwy 1.037 ( 1.001-1.035 ) </a:t>
            </a:r>
          </a:p>
          <a:p>
            <a:pPr>
              <a:buFontTx/>
              <a:buChar char="-"/>
            </a:pPr>
            <a:r>
              <a:rPr lang="pl-PL" dirty="0"/>
              <a:t>białkomocz 300 mg/dl </a:t>
            </a:r>
          </a:p>
          <a:p>
            <a:pPr>
              <a:buFontTx/>
              <a:buChar char="-"/>
            </a:pPr>
            <a:r>
              <a:rPr lang="pl-PL" dirty="0"/>
              <a:t>liczba leukocytów 2-4 </a:t>
            </a:r>
            <a:r>
              <a:rPr lang="pl-PL" dirty="0" err="1"/>
              <a:t>wpw</a:t>
            </a:r>
            <a:r>
              <a:rPr lang="pl-PL" dirty="0"/>
              <a:t> ( 0-5 </a:t>
            </a:r>
            <a:r>
              <a:rPr lang="pl-PL" dirty="0" err="1"/>
              <a:t>wpw</a:t>
            </a:r>
            <a:r>
              <a:rPr lang="pl-PL" dirty="0"/>
              <a:t> )</a:t>
            </a:r>
          </a:p>
          <a:p>
            <a:pPr>
              <a:buFontTx/>
              <a:buChar char="-"/>
            </a:pPr>
            <a:r>
              <a:rPr lang="pl-PL" dirty="0"/>
              <a:t>liczba erytrocytów świeżych 0-2 ( 0 – 3 </a:t>
            </a:r>
            <a:r>
              <a:rPr lang="pl-PL" dirty="0" err="1"/>
              <a:t>wpw</a:t>
            </a:r>
            <a:r>
              <a:rPr lang="pl-PL" dirty="0"/>
              <a:t> )</a:t>
            </a:r>
          </a:p>
          <a:p>
            <a:pPr>
              <a:buFontTx/>
              <a:buChar char="-"/>
            </a:pPr>
            <a:r>
              <a:rPr lang="pl-PL" dirty="0"/>
              <a:t>wałeczki szkliste 1 – 2 </a:t>
            </a:r>
            <a:r>
              <a:rPr lang="pl-PL" dirty="0" err="1"/>
              <a:t>wpw</a:t>
            </a:r>
            <a:r>
              <a:rPr lang="pl-PL" dirty="0"/>
              <a:t> ( </a:t>
            </a:r>
            <a:r>
              <a:rPr lang="pl-PL" dirty="0" err="1"/>
              <a:t>poj</a:t>
            </a:r>
            <a:r>
              <a:rPr lang="pl-PL" dirty="0"/>
              <a:t> </a:t>
            </a:r>
            <a:r>
              <a:rPr lang="pl-PL" dirty="0" err="1"/>
              <a:t>wpw</a:t>
            </a:r>
            <a:r>
              <a:rPr lang="pl-PL" dirty="0"/>
              <a:t> ) </a:t>
            </a:r>
          </a:p>
          <a:p>
            <a:endParaRPr lang="pl-PL" dirty="0"/>
          </a:p>
        </p:txBody>
      </p:sp>
      <p:sp>
        <p:nvSpPr>
          <p:cNvPr id="2" name="Tytuł 1"/>
          <p:cNvSpPr>
            <a:spLocks noGrp="1"/>
          </p:cNvSpPr>
          <p:nvPr>
            <p:ph type="title"/>
          </p:nvPr>
        </p:nvSpPr>
        <p:spPr/>
        <p:txBody>
          <a:bodyPr/>
          <a:lstStyle/>
          <a:p>
            <a:r>
              <a:rPr lang="pl-PL" dirty="0"/>
              <a:t>Badania laboratoryjne</a:t>
            </a:r>
          </a:p>
        </p:txBody>
      </p:sp>
      <p:pic>
        <p:nvPicPr>
          <p:cNvPr id="4" name="Picture 2" descr="G:\rys5.bmp"/>
          <p:cNvPicPr>
            <a:picLocks noChangeAspect="1" noChangeArrowheads="1"/>
          </p:cNvPicPr>
          <p:nvPr/>
        </p:nvPicPr>
        <p:blipFill>
          <a:blip r:embed="rId2" cstate="print"/>
          <a:srcRect/>
          <a:stretch>
            <a:fillRect/>
          </a:stretch>
        </p:blipFill>
        <p:spPr bwMode="auto">
          <a:xfrm>
            <a:off x="7092280" y="1052736"/>
            <a:ext cx="1613719" cy="1495980"/>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USG- powiększone nerki obustronnie, wolny płyn w jamie otrzewnej</a:t>
            </a:r>
          </a:p>
          <a:p>
            <a:r>
              <a:rPr lang="pl-PL" dirty="0"/>
              <a:t>Biopsja nerek-submikroskopowe kłębuszkowe zapalenie nerek</a:t>
            </a:r>
          </a:p>
        </p:txBody>
      </p:sp>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xmlns="" val="3716875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fontScale="70000" lnSpcReduction="20000"/>
          </a:bodyPr>
          <a:lstStyle/>
          <a:p>
            <a:r>
              <a:rPr lang="pl-PL" dirty="0">
                <a:solidFill>
                  <a:srgbClr val="FF0000"/>
                </a:solidFill>
              </a:rPr>
              <a:t>Zespół nerczycowy </a:t>
            </a:r>
            <a:r>
              <a:rPr lang="pl-PL" dirty="0"/>
              <a:t>to grupa objawów klinicznych (dolegliwości) oraz nieprawidłowości w badaniach laboratoryjnych, będących powikłaniem chorób nerek, w których dochodzi do dużej utraty białka z moczem (w tym głównie hipoalbuminemia i </a:t>
            </a:r>
            <a:r>
              <a:rPr lang="pl-PL" dirty="0" err="1"/>
              <a:t>hipogammaglobulinemia</a:t>
            </a:r>
            <a:r>
              <a:rPr lang="pl-PL" dirty="0"/>
              <a:t> )</a:t>
            </a:r>
          </a:p>
          <a:p>
            <a:r>
              <a:rPr lang="pl-PL" dirty="0"/>
              <a:t>Przyczyną zespołu nerczycowego mogą być pierwotne lub wtórne </a:t>
            </a:r>
            <a:r>
              <a:rPr lang="pl-PL" dirty="0" err="1"/>
              <a:t>glomerulopatie</a:t>
            </a:r>
            <a:r>
              <a:rPr lang="pl-PL" dirty="0"/>
              <a:t> oraz choroby zakaźne albo genetyczne. Cechą wspólną wszystkich etiologicznych postaci zespołu nerczycowego jest wzmożona przepuszczalność kłębuszków nerkowych dla białek osoczowych</a:t>
            </a:r>
          </a:p>
          <a:p>
            <a:r>
              <a:rPr lang="pl-PL" dirty="0"/>
              <a:t>Utrata z moczem antytrombiny, białka S i plazminogenu oraz nasilenie syntezy czynnika V, czynnika von </a:t>
            </a:r>
            <a:r>
              <a:rPr lang="pl-PL" dirty="0" err="1"/>
              <a:t>Willebranda</a:t>
            </a:r>
            <a:r>
              <a:rPr lang="pl-PL" dirty="0"/>
              <a:t>, czynnika tkankowego, </a:t>
            </a:r>
            <a:r>
              <a:rPr lang="pl-PL" dirty="0" err="1"/>
              <a:t>antyplazminy</a:t>
            </a:r>
            <a:r>
              <a:rPr lang="pl-PL" dirty="0"/>
              <a:t> i α2-makroglobuliny sprzyja zakrzepicy. Utrata </a:t>
            </a:r>
            <a:r>
              <a:rPr lang="pl-PL" dirty="0" err="1"/>
              <a:t>IgG</a:t>
            </a:r>
            <a:r>
              <a:rPr lang="pl-PL" dirty="0"/>
              <a:t> z moczem jest główną przyczyną zwiększonej podatności na zakażenia. </a:t>
            </a:r>
          </a:p>
        </p:txBody>
      </p:sp>
      <p:sp>
        <p:nvSpPr>
          <p:cNvPr id="2" name="Tytuł 1"/>
          <p:cNvSpPr>
            <a:spLocks noGrp="1"/>
          </p:cNvSpPr>
          <p:nvPr>
            <p:ph type="title"/>
          </p:nvPr>
        </p:nvSpPr>
        <p:spPr/>
        <p:txBody>
          <a:bodyPr>
            <a:normAutofit fontScale="90000"/>
          </a:bodyPr>
          <a:lstStyle/>
          <a:p>
            <a:r>
              <a:rPr lang="pl-PL" dirty="0"/>
              <a:t>Przypadek 6 – zespół nerczycowy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r>
              <a:rPr lang="pl-PL" dirty="0"/>
              <a:t>duży białkomocz jako przyczyna zespołu nerczycowego (utrata białka z moczem wynosi ponad 3,5 g na dobę, a w ciężkich przypadkach nawet kilkanaście gramów na dobę)</a:t>
            </a:r>
          </a:p>
          <a:p>
            <a:r>
              <a:rPr lang="pl-PL" dirty="0"/>
              <a:t>obrzęki (zobacz niżej) i hipoalbuminemia- skojarzone z nadciśnieniem </a:t>
            </a:r>
            <a:r>
              <a:rPr lang="pl-PL" dirty="0" err="1"/>
              <a:t>tętnicz</a:t>
            </a:r>
            <a:endParaRPr lang="pl-PL" dirty="0"/>
          </a:p>
          <a:p>
            <a:r>
              <a:rPr lang="pl-PL" dirty="0"/>
              <a:t>małe stężenie białka we krwi (gdyż jest ono tracone z moczem)</a:t>
            </a:r>
          </a:p>
          <a:p>
            <a:r>
              <a:rPr lang="pl-PL" dirty="0"/>
              <a:t>duże stężenie lipidów we krwi, głównie cholesterolu, w moczu </a:t>
            </a:r>
            <a:r>
              <a:rPr lang="pl-PL" dirty="0" err="1"/>
              <a:t>lipiduria</a:t>
            </a:r>
            <a:r>
              <a:rPr lang="pl-PL" dirty="0"/>
              <a:t>!</a:t>
            </a:r>
          </a:p>
          <a:p>
            <a:r>
              <a:rPr lang="pl-PL" dirty="0">
                <a:solidFill>
                  <a:srgbClr val="FF0000"/>
                </a:solidFill>
              </a:rPr>
              <a:t>Zespół </a:t>
            </a:r>
            <a:r>
              <a:rPr lang="pl-PL" dirty="0" err="1">
                <a:solidFill>
                  <a:srgbClr val="FF0000"/>
                </a:solidFill>
              </a:rPr>
              <a:t>nefrytyczny</a:t>
            </a:r>
            <a:r>
              <a:rPr lang="pl-PL" dirty="0"/>
              <a:t>: cechuje się wystąpieniem nadciśnienia tętniczego, zmniejszeniem objętości wydalanego moczu i obrzękami, zwykle umiarkowanymi. Badanie ogólne moczu wykazuje białkomocz </a:t>
            </a:r>
            <a:r>
              <a:rPr lang="pl-PL" dirty="0">
                <a:solidFill>
                  <a:srgbClr val="FF0000"/>
                </a:solidFill>
              </a:rPr>
              <a:t>≤3,5 g/d </a:t>
            </a:r>
            <a:r>
              <a:rPr lang="pl-PL" dirty="0"/>
              <a:t>i tzw. aktywny osad moczu (erytrocyty wyługowane i </a:t>
            </a:r>
            <a:r>
              <a:rPr lang="pl-PL" dirty="0" err="1"/>
              <a:t>dysmorficzne</a:t>
            </a:r>
            <a:r>
              <a:rPr lang="pl-PL" dirty="0"/>
              <a:t>, wałeczki erytrocytowe i ziarniste, brak </a:t>
            </a:r>
            <a:r>
              <a:rPr lang="pl-PL" dirty="0" err="1"/>
              <a:t>lipidurii</a:t>
            </a:r>
            <a:r>
              <a:rPr lang="pl-PL" dirty="0"/>
              <a:t>, nadciśnienie tętnicze).(najczęściej </a:t>
            </a:r>
            <a:r>
              <a:rPr lang="pl-PL" dirty="0" err="1"/>
              <a:t>immunolohgiczne-poinfekcyjne</a:t>
            </a:r>
            <a:r>
              <a:rPr lang="pl-PL" dirty="0"/>
              <a:t>)</a:t>
            </a:r>
          </a:p>
        </p:txBody>
      </p:sp>
      <p:sp>
        <p:nvSpPr>
          <p:cNvPr id="3" name="Tytuł 2"/>
          <p:cNvSpPr>
            <a:spLocks noGrp="1"/>
          </p:cNvSpPr>
          <p:nvPr>
            <p:ph type="title"/>
          </p:nvPr>
        </p:nvSpPr>
        <p:spPr/>
        <p:txBody>
          <a:bodyPr/>
          <a:lstStyle/>
          <a:p>
            <a:r>
              <a:rPr lang="pl-PL" dirty="0"/>
              <a:t>Zespół nerczycowy cd</a:t>
            </a:r>
          </a:p>
        </p:txBody>
      </p:sp>
    </p:spTree>
    <p:extLst>
      <p:ext uri="{BB962C8B-B14F-4D97-AF65-F5344CB8AC3E}">
        <p14:creationId xmlns:p14="http://schemas.microsoft.com/office/powerpoint/2010/main" xmlns="" val="9707946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xmlns="" val="407620929"/>
              </p:ext>
            </p:extLst>
          </p:nvPr>
        </p:nvGraphicFramePr>
        <p:xfrm>
          <a:off x="1259629" y="2204860"/>
          <a:ext cx="6696746" cy="3096347"/>
        </p:xfrm>
        <a:graphic>
          <a:graphicData uri="http://schemas.openxmlformats.org/drawingml/2006/table">
            <a:tbl>
              <a:tblPr/>
              <a:tblGrid>
                <a:gridCol w="3348373">
                  <a:extLst>
                    <a:ext uri="{9D8B030D-6E8A-4147-A177-3AD203B41FA5}">
                      <a16:colId xmlns:a16="http://schemas.microsoft.com/office/drawing/2014/main" xmlns="" val="464234312"/>
                    </a:ext>
                  </a:extLst>
                </a:gridCol>
                <a:gridCol w="3348373">
                  <a:extLst>
                    <a:ext uri="{9D8B030D-6E8A-4147-A177-3AD203B41FA5}">
                      <a16:colId xmlns:a16="http://schemas.microsoft.com/office/drawing/2014/main" xmlns="" val="13518274"/>
                    </a:ext>
                  </a:extLst>
                </a:gridCol>
              </a:tblGrid>
              <a:tr h="309635">
                <a:tc>
                  <a:txBody>
                    <a:bodyPr/>
                    <a:lstStyle/>
                    <a:p>
                      <a:pPr algn="ctr"/>
                      <a:r>
                        <a:rPr lang="pl-PL" sz="1100" b="1">
                          <a:effectLst/>
                        </a:rPr>
                        <a:t>Zespół nerczycowy</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b="1">
                          <a:effectLst/>
                        </a:rPr>
                        <a:t>Zespół nefrytyczny</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89241708"/>
                  </a:ext>
                </a:extLst>
              </a:tr>
              <a:tr h="309635">
                <a:tc>
                  <a:txBody>
                    <a:bodyPr/>
                    <a:lstStyle/>
                    <a:p>
                      <a:pPr algn="ctr"/>
                      <a:r>
                        <a:rPr lang="pl-PL" sz="1100" dirty="0">
                          <a:effectLst/>
                        </a:rPr>
                        <a:t>Masywny białkomocz:&gt;3,5g/d</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dirty="0">
                          <a:effectLst/>
                        </a:rPr>
                        <a:t>Niewielki białkomocz:&lt;3,5g/d</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83641161"/>
                  </a:ext>
                </a:extLst>
              </a:tr>
              <a:tr h="309635">
                <a:tc>
                  <a:txBody>
                    <a:bodyPr/>
                    <a:lstStyle/>
                    <a:p>
                      <a:pPr algn="ctr"/>
                      <a:r>
                        <a:rPr lang="pl-PL" sz="1100" dirty="0">
                          <a:effectLst/>
                        </a:rPr>
                        <a:t>Spadek ciśnienia tętniczego</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Nadciśnienie tętnicze</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176243209"/>
                  </a:ext>
                </a:extLst>
              </a:tr>
              <a:tr h="309635">
                <a:tc>
                  <a:txBody>
                    <a:bodyPr/>
                    <a:lstStyle/>
                    <a:p>
                      <a:pPr algn="ctr"/>
                      <a:r>
                        <a:rPr lang="pl-PL" sz="1100">
                          <a:effectLst/>
                        </a:rPr>
                        <a:t>Brak krwiomoczu</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Niewielki krwiomocz</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22168063"/>
                  </a:ext>
                </a:extLst>
              </a:tr>
              <a:tr h="309635">
                <a:tc>
                  <a:txBody>
                    <a:bodyPr/>
                    <a:lstStyle/>
                    <a:p>
                      <a:pPr algn="ctr"/>
                      <a:r>
                        <a:rPr lang="pl-PL" sz="1100">
                          <a:effectLst/>
                        </a:rPr>
                        <a:t>Brak leukocyturii</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Leukocyturia</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384926114"/>
                  </a:ext>
                </a:extLst>
              </a:tr>
              <a:tr h="309635">
                <a:tc>
                  <a:txBody>
                    <a:bodyPr/>
                    <a:lstStyle/>
                    <a:p>
                      <a:pPr algn="ctr"/>
                      <a:r>
                        <a:rPr lang="pl-PL" sz="1100">
                          <a:effectLst/>
                        </a:rPr>
                        <a:t>Lipiduria</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a:effectLst/>
                        </a:rPr>
                        <a:t>Brak lipidurii</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57751891"/>
                  </a:ext>
                </a:extLst>
              </a:tr>
              <a:tr h="1238537">
                <a:tc>
                  <a:txBody>
                    <a:bodyPr/>
                    <a:lstStyle/>
                    <a:p>
                      <a:pPr marL="2171700" indent="-1975485" algn="l"/>
                      <a:r>
                        <a:rPr lang="pl-PL" sz="1100">
                          <a:effectLst/>
                        </a:rPr>
                        <a:t>Osłabienie i uczucie zmęczenia,</a:t>
                      </a:r>
                      <a:endParaRPr lang="pl-PL">
                        <a:effectLst/>
                      </a:endParaRPr>
                    </a:p>
                    <a:p>
                      <a:pPr marL="2171700" indent="-1975485" algn="l"/>
                      <a:r>
                        <a:rPr lang="pl-PL" sz="1100">
                          <a:effectLst/>
                        </a:rPr>
                        <a:t>brak łaknienia, rzadziej nudności, wymioty,</a:t>
                      </a:r>
                      <a:endParaRPr lang="pl-PL">
                        <a:effectLst/>
                      </a:endParaRPr>
                    </a:p>
                    <a:p>
                      <a:pPr marL="2171700" indent="-1975485" algn="l"/>
                      <a:r>
                        <a:rPr lang="pl-PL" sz="1100">
                          <a:effectLst/>
                        </a:rPr>
                        <a:t>bóle głowy /często/</a:t>
                      </a:r>
                      <a:endParaRPr lang="pl-PL">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pl-PL" sz="1100" dirty="0">
                          <a:effectLst/>
                        </a:rPr>
                        <a:t>Gorączka,  bóle brzucha i okolicy lędźwiowej</a:t>
                      </a:r>
                      <a:endParaRPr lang="pl-PL" dirty="0">
                        <a:effectLst/>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62704761"/>
                  </a:ext>
                </a:extLst>
              </a:tr>
            </a:tbl>
          </a:graphicData>
        </a:graphic>
      </p:graphicFrame>
      <p:sp>
        <p:nvSpPr>
          <p:cNvPr id="3" name="Tytuł 2"/>
          <p:cNvSpPr>
            <a:spLocks noGrp="1"/>
          </p:cNvSpPr>
          <p:nvPr>
            <p:ph type="title"/>
          </p:nvPr>
        </p:nvSpPr>
        <p:spPr>
          <a:xfrm>
            <a:off x="457200" y="274638"/>
            <a:ext cx="8229600" cy="130026"/>
          </a:xfrm>
        </p:spPr>
        <p:txBody>
          <a:bodyPr>
            <a:normAutofit fontScale="90000"/>
          </a:bodyPr>
          <a:lstStyle/>
          <a:p>
            <a:endParaRPr lang="pl-PL" dirty="0"/>
          </a:p>
        </p:txBody>
      </p:sp>
    </p:spTree>
    <p:extLst>
      <p:ext uri="{BB962C8B-B14F-4D97-AF65-F5344CB8AC3E}">
        <p14:creationId xmlns:p14="http://schemas.microsoft.com/office/powerpoint/2010/main" xmlns="" val="14512090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77500" lnSpcReduction="20000"/>
          </a:bodyPr>
          <a:lstStyle/>
          <a:p>
            <a:r>
              <a:rPr lang="pl-PL" dirty="0"/>
              <a:t>submikroskopowe kłębuszkowe zapalenie nerek.</a:t>
            </a:r>
          </a:p>
          <a:p>
            <a:r>
              <a:rPr lang="pl-PL" dirty="0"/>
              <a:t>błoniaste KZN</a:t>
            </a:r>
          </a:p>
          <a:p>
            <a:r>
              <a:rPr lang="pl-PL" dirty="0"/>
              <a:t>ogniskowe i segmentalne stwardnienie kłębuszków nerkowych</a:t>
            </a:r>
          </a:p>
          <a:p>
            <a:r>
              <a:rPr lang="pl-PL" dirty="0" err="1"/>
              <a:t>mezangialne</a:t>
            </a:r>
            <a:r>
              <a:rPr lang="pl-PL" dirty="0"/>
              <a:t> KZN (w tym nefropatia </a:t>
            </a:r>
            <a:r>
              <a:rPr lang="pl-PL" dirty="0" err="1"/>
              <a:t>IgA</a:t>
            </a:r>
            <a:r>
              <a:rPr lang="pl-PL" dirty="0"/>
              <a:t>)</a:t>
            </a:r>
          </a:p>
          <a:p>
            <a:r>
              <a:rPr lang="pl-PL" dirty="0"/>
              <a:t>cukrzycowa choroba nerek</a:t>
            </a:r>
          </a:p>
          <a:p>
            <a:r>
              <a:rPr lang="pl-PL" dirty="0"/>
              <a:t>skrobiawica nerek</a:t>
            </a:r>
          </a:p>
          <a:p>
            <a:r>
              <a:rPr lang="pl-PL" dirty="0"/>
              <a:t>nefropatia toczniowa</a:t>
            </a:r>
          </a:p>
          <a:p>
            <a:r>
              <a:rPr lang="pl-PL" dirty="0"/>
              <a:t>nowotwory (</a:t>
            </a:r>
            <a:r>
              <a:rPr lang="pl-PL" dirty="0" err="1"/>
              <a:t>chłoniaki</a:t>
            </a:r>
            <a:r>
              <a:rPr lang="pl-PL" dirty="0"/>
              <a:t>, szpiczak </a:t>
            </a:r>
            <a:r>
              <a:rPr lang="pl-PL" dirty="0" err="1"/>
              <a:t>plazmocytowy</a:t>
            </a:r>
            <a:r>
              <a:rPr lang="pl-PL" dirty="0"/>
              <a:t>, rak płuca, sutka, jelita grubego, żołądka, nerki)</a:t>
            </a:r>
          </a:p>
          <a:p>
            <a:r>
              <a:rPr lang="pl-PL" dirty="0"/>
              <a:t>reakcje na leki i substancje </a:t>
            </a:r>
            <a:r>
              <a:rPr lang="pl-PL" dirty="0" err="1"/>
              <a:t>nefrotoksyczne</a:t>
            </a:r>
            <a:r>
              <a:rPr lang="pl-PL" dirty="0"/>
              <a:t> (niesteroidowe leki przeciwzapalne, złoto, </a:t>
            </a:r>
            <a:r>
              <a:rPr lang="pl-PL" dirty="0" err="1"/>
              <a:t>penicylamina</a:t>
            </a:r>
            <a:r>
              <a:rPr lang="pl-PL" dirty="0"/>
              <a:t>, heroina)</a:t>
            </a:r>
          </a:p>
          <a:p>
            <a:r>
              <a:rPr lang="pl-PL" dirty="0"/>
              <a:t>zakażenia (wirusowe zapalenie wątroby typu B lub C, HIV)</a:t>
            </a:r>
          </a:p>
          <a:p>
            <a:r>
              <a:rPr lang="pl-PL" dirty="0"/>
              <a:t>zakrzepica żyły nerkowej</a:t>
            </a:r>
          </a:p>
        </p:txBody>
      </p:sp>
      <p:sp>
        <p:nvSpPr>
          <p:cNvPr id="3" name="Tytuł 2"/>
          <p:cNvSpPr>
            <a:spLocks noGrp="1"/>
          </p:cNvSpPr>
          <p:nvPr>
            <p:ph type="title"/>
          </p:nvPr>
        </p:nvSpPr>
        <p:spPr/>
        <p:txBody>
          <a:bodyPr>
            <a:normAutofit fontScale="90000"/>
          </a:bodyPr>
          <a:lstStyle/>
          <a:p>
            <a:r>
              <a:rPr lang="pl-PL" dirty="0"/>
              <a:t>Przyczyny zespołu nerczycowego</a:t>
            </a:r>
          </a:p>
        </p:txBody>
      </p:sp>
    </p:spTree>
    <p:extLst>
      <p:ext uri="{BB962C8B-B14F-4D97-AF65-F5344CB8AC3E}">
        <p14:creationId xmlns:p14="http://schemas.microsoft.com/office/powerpoint/2010/main" xmlns="" val="33250432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r>
              <a:rPr lang="pl-PL" dirty="0"/>
              <a:t>W zmienionych chorobowo kłębuszkach ulegają przesączeniu (jak przez „dziurawe sito”) białka osocza, przede wszystkim albuminy, które są następnie tracone z wydalanym moczem. </a:t>
            </a:r>
          </a:p>
          <a:p>
            <a:r>
              <a:rPr lang="pl-PL" dirty="0"/>
              <a:t>Gdy szybkość utraty białka przez nerki jest większa niż wytwarzanie nowych białek przez wątrobę, to ich stężenie we krwi z czasem jest coraz mniejsze. </a:t>
            </a:r>
          </a:p>
          <a:p>
            <a:r>
              <a:rPr lang="pl-PL" dirty="0"/>
              <a:t>Małe stężenie białka we krwi oraz zatrzymywanie sodu przez chore nerki to przyczyny gromadzenia się wody w organizmie oraz powstawania obrzęków.</a:t>
            </a:r>
          </a:p>
        </p:txBody>
      </p:sp>
      <p:sp>
        <p:nvSpPr>
          <p:cNvPr id="3" name="Tytuł 2"/>
          <p:cNvSpPr>
            <a:spLocks noGrp="1"/>
          </p:cNvSpPr>
          <p:nvPr>
            <p:ph type="title"/>
          </p:nvPr>
        </p:nvSpPr>
        <p:spPr/>
        <p:txBody>
          <a:bodyPr/>
          <a:lstStyle/>
          <a:p>
            <a:r>
              <a:rPr lang="pl-PL" dirty="0"/>
              <a:t>Patofizjologia</a:t>
            </a:r>
          </a:p>
        </p:txBody>
      </p:sp>
    </p:spTree>
    <p:extLst>
      <p:ext uri="{BB962C8B-B14F-4D97-AF65-F5344CB8AC3E}">
        <p14:creationId xmlns:p14="http://schemas.microsoft.com/office/powerpoint/2010/main" xmlns="" val="3630947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normAutofit fontScale="92500" lnSpcReduction="10000"/>
          </a:bodyPr>
          <a:lstStyle/>
          <a:p>
            <a:r>
              <a:rPr lang="pl-PL" dirty="0"/>
              <a:t>Przyczynowe</a:t>
            </a:r>
          </a:p>
          <a:p>
            <a:r>
              <a:rPr lang="pl-PL" dirty="0"/>
              <a:t> W pierwotnych i wielu wtórnych kłębuszkowych zapaleniach nerek jest to leczenie immunosupresyjne, najczęściej steroidami.</a:t>
            </a:r>
          </a:p>
          <a:p>
            <a:r>
              <a:rPr lang="pl-PL" dirty="0"/>
              <a:t>Konieczne jest ograniczenie soli w pokarmach do mniej niż 6g/dobę (6g = 1 łyżeczka), oraz białka 0,8-1,0g/</a:t>
            </a:r>
            <a:r>
              <a:rPr lang="pl-PL"/>
              <a:t>kgmc. </a:t>
            </a:r>
            <a:r>
              <a:rPr lang="pl-PL" dirty="0"/>
              <a:t>Stężenie cholesterolu zmniejsza się samoistnie, gdy zmniejsza się białkomocz. </a:t>
            </a:r>
          </a:p>
          <a:p>
            <a:r>
              <a:rPr lang="pl-PL" dirty="0"/>
              <a:t>W  przypadku wystąpienia powikłań zakrzepowych stosuje się leki przeciwkrzepliwe - zwykle tak długo, jak długo utrzymuje się zespół nerczycowy </a:t>
            </a:r>
          </a:p>
        </p:txBody>
      </p:sp>
      <p:sp>
        <p:nvSpPr>
          <p:cNvPr id="3" name="Tytuł 2"/>
          <p:cNvSpPr>
            <a:spLocks noGrp="1"/>
          </p:cNvSpPr>
          <p:nvPr>
            <p:ph type="title"/>
          </p:nvPr>
        </p:nvSpPr>
        <p:spPr/>
        <p:txBody>
          <a:bodyPr/>
          <a:lstStyle/>
          <a:p>
            <a:r>
              <a:rPr lang="pl-PL" dirty="0"/>
              <a:t>Leczenie</a:t>
            </a:r>
          </a:p>
        </p:txBody>
      </p:sp>
    </p:spTree>
    <p:extLst>
      <p:ext uri="{BB962C8B-B14F-4D97-AF65-F5344CB8AC3E}">
        <p14:creationId xmlns:p14="http://schemas.microsoft.com/office/powerpoint/2010/main" xmlns="" val="268691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539552" y="980728"/>
            <a:ext cx="8229600" cy="5256584"/>
          </a:xfrm>
        </p:spPr>
        <p:txBody>
          <a:bodyPr>
            <a:noAutofit/>
          </a:bodyPr>
          <a:lstStyle/>
          <a:p>
            <a:r>
              <a:rPr lang="pl-PL" sz="1100" dirty="0">
                <a:latin typeface="Arial" panose="020B0604020202020204" pitchFamily="34" charset="0"/>
                <a:cs typeface="Arial" panose="020B0604020202020204" pitchFamily="34" charset="0"/>
              </a:rPr>
              <a:t>Etapy powstawania moczu</a:t>
            </a:r>
          </a:p>
          <a:p>
            <a:r>
              <a:rPr lang="pl-PL" sz="1100" dirty="0">
                <a:latin typeface="Arial" panose="020B0604020202020204" pitchFamily="34" charset="0"/>
                <a:cs typeface="Arial" panose="020B0604020202020204" pitchFamily="34" charset="0"/>
              </a:rPr>
              <a:t>1.    Filtracja-Przesączanie kłębuszkowe- przechodzenie przez błonę filtracyjną kłębuszka z   </a:t>
            </a:r>
          </a:p>
          <a:p>
            <a:r>
              <a:rPr lang="pl-PL" sz="1100" dirty="0">
                <a:latin typeface="Arial" panose="020B0604020202020204" pitchFamily="34" charset="0"/>
                <a:cs typeface="Arial" panose="020B0604020202020204" pitchFamily="34" charset="0"/>
              </a:rPr>
              <a:t>       osocza do przestrzeni moczowej </a:t>
            </a:r>
            <a:r>
              <a:rPr lang="pl-PL" sz="1100" dirty="0" err="1">
                <a:latin typeface="Arial" panose="020B0604020202020204" pitchFamily="34" charset="0"/>
                <a:cs typeface="Arial" panose="020B0604020202020204" pitchFamily="34" charset="0"/>
              </a:rPr>
              <a:t>Bowmana</a:t>
            </a:r>
            <a:r>
              <a:rPr lang="pl-PL" sz="1100" dirty="0">
                <a:latin typeface="Arial" panose="020B0604020202020204" pitchFamily="34" charset="0"/>
                <a:cs typeface="Arial" panose="020B0604020202020204" pitchFamily="34" charset="0"/>
              </a:rPr>
              <a:t> wody oraz rozpuszczonych substancji. </a:t>
            </a:r>
          </a:p>
          <a:p>
            <a:r>
              <a:rPr lang="pl-PL" sz="1100" dirty="0">
                <a:latin typeface="Arial" panose="020B0604020202020204" pitchFamily="34" charset="0"/>
                <a:cs typeface="Arial" panose="020B0604020202020204" pitchFamily="34" charset="0"/>
              </a:rPr>
              <a:t>       Powstaje </a:t>
            </a:r>
            <a:r>
              <a:rPr lang="pl-PL" sz="1100" b="1" dirty="0">
                <a:latin typeface="Arial" panose="020B0604020202020204" pitchFamily="34" charset="0"/>
                <a:cs typeface="Arial" panose="020B0604020202020204" pitchFamily="34" charset="0"/>
              </a:rPr>
              <a:t>mocz pierwotny</a:t>
            </a:r>
            <a:r>
              <a:rPr lang="pl-PL" sz="1100" dirty="0">
                <a:latin typeface="Arial" panose="020B0604020202020204" pitchFamily="34" charset="0"/>
                <a:cs typeface="Arial" panose="020B0604020202020204" pitchFamily="34" charset="0"/>
              </a:rPr>
              <a:t>, który od osocza różni się głównie brakiem białka (prawidłowy </a:t>
            </a:r>
          </a:p>
          <a:p>
            <a:r>
              <a:rPr lang="pl-PL" sz="1100" dirty="0">
                <a:latin typeface="Arial" panose="020B0604020202020204" pitchFamily="34" charset="0"/>
                <a:cs typeface="Arial" panose="020B0604020202020204" pitchFamily="34" charset="0"/>
              </a:rPr>
              <a:t>       przesącz może zawierać 1,5g białka-ujemnie naładowana błona podstawna </a:t>
            </a:r>
          </a:p>
          <a:p>
            <a:r>
              <a:rPr lang="pl-PL" sz="1100" dirty="0">
                <a:latin typeface="Arial" panose="020B0604020202020204" pitchFamily="34" charset="0"/>
                <a:cs typeface="Arial" panose="020B0604020202020204" pitchFamily="34" charset="0"/>
              </a:rPr>
              <a:t>       kłębuszków odpycha białka w postaci anionów). Ilość- ok.180l (120ml/min) </a:t>
            </a:r>
          </a:p>
          <a:p>
            <a:r>
              <a:rPr lang="pl-PL" sz="1100" dirty="0">
                <a:latin typeface="Arial" panose="020B0604020202020204" pitchFamily="34" charset="0"/>
                <a:cs typeface="Arial" panose="020B0604020202020204" pitchFamily="34" charset="0"/>
              </a:rPr>
              <a:t>      Zawiera on szkodliwe metabolity, glukozę, sole mineralne, witaminy, aminokwasy, mocznik, woda. </a:t>
            </a:r>
          </a:p>
          <a:p>
            <a:r>
              <a:rPr lang="pl-PL" sz="1100" dirty="0">
                <a:latin typeface="Arial" panose="020B0604020202020204" pitchFamily="34" charset="0"/>
                <a:cs typeface="Arial" panose="020B0604020202020204" pitchFamily="34" charset="0"/>
              </a:rPr>
              <a:t>2.   </a:t>
            </a:r>
            <a:r>
              <a:rPr lang="pl-PL" sz="1100" dirty="0" err="1">
                <a:latin typeface="Arial" panose="020B0604020202020204" pitchFamily="34" charset="0"/>
                <a:cs typeface="Arial" panose="020B0604020202020204" pitchFamily="34" charset="0"/>
              </a:rPr>
              <a:t>Resorbcja</a:t>
            </a:r>
            <a:r>
              <a:rPr lang="pl-PL" sz="1100" dirty="0">
                <a:latin typeface="Arial" panose="020B0604020202020204" pitchFamily="34" charset="0"/>
                <a:cs typeface="Arial" panose="020B0604020202020204" pitchFamily="34" charset="0"/>
              </a:rPr>
              <a:t>- zachodzi w kanalikach proksymalnych- sód(60-75%), potas, wapń i jony dwudodatnie, woda, </a:t>
            </a:r>
          </a:p>
          <a:p>
            <a:r>
              <a:rPr lang="pl-PL" sz="1100" dirty="0">
                <a:latin typeface="Arial" panose="020B0604020202020204" pitchFamily="34" charset="0"/>
                <a:cs typeface="Arial" panose="020B0604020202020204" pitchFamily="34" charset="0"/>
              </a:rPr>
              <a:t>       aminokwasy, glukoza, mocznik, </a:t>
            </a:r>
            <a:r>
              <a:rPr lang="pl-PL" sz="1100" dirty="0" err="1">
                <a:latin typeface="Arial" panose="020B0604020202020204" pitchFamily="34" charset="0"/>
                <a:cs typeface="Arial" panose="020B0604020202020204" pitchFamily="34" charset="0"/>
              </a:rPr>
              <a:t>wodorwęglany</a:t>
            </a:r>
            <a:r>
              <a:rPr lang="pl-PL" sz="1100" dirty="0">
                <a:latin typeface="Arial" panose="020B0604020202020204" pitchFamily="34" charset="0"/>
                <a:cs typeface="Arial" panose="020B0604020202020204" pitchFamily="34" charset="0"/>
              </a:rPr>
              <a:t>(85%). W kanalikach bliższy zachodzi sekrecja kawasu moczowego</a:t>
            </a:r>
          </a:p>
          <a:p>
            <a:r>
              <a:rPr lang="pl-PL" sz="1100" dirty="0">
                <a:latin typeface="Arial" panose="020B0604020202020204" pitchFamily="34" charset="0"/>
                <a:cs typeface="Arial" panose="020B0604020202020204" pitchFamily="34" charset="0"/>
              </a:rPr>
              <a:t>3.    Zagęszczanie moczu(pętla </a:t>
            </a:r>
            <a:r>
              <a:rPr lang="pl-PL" sz="1100" dirty="0" err="1">
                <a:latin typeface="Arial" panose="020B0604020202020204" pitchFamily="34" charset="0"/>
                <a:cs typeface="Arial" panose="020B0604020202020204" pitchFamily="34" charset="0"/>
              </a:rPr>
              <a:t>Henlego</a:t>
            </a:r>
            <a:r>
              <a:rPr lang="pl-PL" sz="1100" dirty="0">
                <a:latin typeface="Arial" panose="020B0604020202020204" pitchFamily="34" charset="0"/>
                <a:cs typeface="Arial" panose="020B0604020202020204" pitchFamily="34" charset="0"/>
              </a:rPr>
              <a:t>)-  odzyskiwanie wody w części bliższej i odzyskiwanie   </a:t>
            </a:r>
          </a:p>
          <a:p>
            <a:r>
              <a:rPr lang="pl-PL" sz="1100" dirty="0">
                <a:latin typeface="Arial" panose="020B0604020202020204" pitchFamily="34" charset="0"/>
                <a:cs typeface="Arial" panose="020B0604020202020204" pitchFamily="34" charset="0"/>
              </a:rPr>
              <a:t>       sodu(ok 25%), jonów chlorkowych i potasu w dalszej</a:t>
            </a:r>
          </a:p>
          <a:p>
            <a:r>
              <a:rPr lang="pl-PL" sz="1100" dirty="0">
                <a:latin typeface="Arial" panose="020B0604020202020204" pitchFamily="34" charset="0"/>
                <a:cs typeface="Arial" panose="020B0604020202020204" pitchFamily="34" charset="0"/>
              </a:rPr>
              <a:t>4.    </a:t>
            </a:r>
            <a:r>
              <a:rPr lang="pl-PL" sz="1100" dirty="0" err="1">
                <a:latin typeface="Arial" panose="020B0604020202020204" pitchFamily="34" charset="0"/>
                <a:cs typeface="Arial" panose="020B0604020202020204" pitchFamily="34" charset="0"/>
              </a:rPr>
              <a:t>Resorbcja</a:t>
            </a:r>
            <a:r>
              <a:rPr lang="pl-PL" sz="1100" dirty="0">
                <a:latin typeface="Arial" panose="020B0604020202020204" pitchFamily="34" charset="0"/>
                <a:cs typeface="Arial" panose="020B0604020202020204" pitchFamily="34" charset="0"/>
              </a:rPr>
              <a:t> zwrotna nieobowiązkowa- zachodzi w kanalikach dalszych i zbiorczych(</a:t>
            </a:r>
            <a:r>
              <a:rPr lang="pl-PL" sz="1100" dirty="0" err="1">
                <a:latin typeface="Arial" panose="020B0604020202020204" pitchFamily="34" charset="0"/>
                <a:cs typeface="Arial" panose="020B0604020202020204" pitchFamily="34" charset="0"/>
              </a:rPr>
              <a:t>ADH,Aldosteron</a:t>
            </a:r>
            <a:r>
              <a:rPr lang="pl-PL" sz="1100" dirty="0">
                <a:latin typeface="Arial" panose="020B0604020202020204" pitchFamily="34" charset="0"/>
                <a:cs typeface="Arial" panose="020B0604020202020204" pitchFamily="34" charset="0"/>
              </a:rPr>
              <a:t>)</a:t>
            </a:r>
          </a:p>
          <a:p>
            <a:r>
              <a:rPr lang="pl-PL" sz="1100" dirty="0">
                <a:latin typeface="Arial" panose="020B0604020202020204" pitchFamily="34" charset="0"/>
                <a:cs typeface="Arial" panose="020B0604020202020204" pitchFamily="34" charset="0"/>
              </a:rPr>
              <a:t>4.1. Sekrecja cewkowa- jony H, K(aldosteron), jony moczanowe, leki i związki egzogenne(ADH </a:t>
            </a:r>
            <a:r>
              <a:rPr lang="pl-PL" sz="1100" dirty="0" err="1">
                <a:latin typeface="Arial" panose="020B0604020202020204" pitchFamily="34" charset="0"/>
                <a:cs typeface="Arial" panose="020B0604020202020204" pitchFamily="34" charset="0"/>
              </a:rPr>
              <a:t>pegulacja</a:t>
            </a:r>
            <a:r>
              <a:rPr lang="pl-PL" sz="1100" dirty="0">
                <a:latin typeface="Arial" panose="020B0604020202020204" pitchFamily="34" charset="0"/>
                <a:cs typeface="Arial" panose="020B0604020202020204" pitchFamily="34" charset="0"/>
              </a:rPr>
              <a:t> </a:t>
            </a:r>
          </a:p>
          <a:p>
            <a:r>
              <a:rPr lang="pl-PL" sz="1100" dirty="0">
                <a:latin typeface="Arial" panose="020B0604020202020204" pitchFamily="34" charset="0"/>
                <a:cs typeface="Arial" panose="020B0604020202020204" pitchFamily="34" charset="0"/>
              </a:rPr>
              <a:t>        </a:t>
            </a:r>
            <a:r>
              <a:rPr lang="pl-PL" sz="1100" dirty="0" err="1">
                <a:latin typeface="Arial" panose="020B0604020202020204" pitchFamily="34" charset="0"/>
                <a:cs typeface="Arial" panose="020B0604020202020204" pitchFamily="34" charset="0"/>
              </a:rPr>
              <a:t>reabsorbcji</a:t>
            </a:r>
            <a:r>
              <a:rPr lang="pl-PL" sz="1100" dirty="0">
                <a:latin typeface="Arial" panose="020B0604020202020204" pitchFamily="34" charset="0"/>
                <a:cs typeface="Arial" panose="020B0604020202020204" pitchFamily="34" charset="0"/>
              </a:rPr>
              <a:t> wody), jony amonowe</a:t>
            </a:r>
          </a:p>
          <a:p>
            <a:r>
              <a:rPr lang="pl-PL" sz="1100" dirty="0">
                <a:latin typeface="Arial" panose="020B0604020202020204" pitchFamily="34" charset="0"/>
                <a:cs typeface="Arial" panose="020B0604020202020204" pitchFamily="34" charset="0"/>
              </a:rPr>
              <a:t>Mocz ostateczny- woda, jony: (sodowe, potasowe, wodorowe), mocznik, kwas moczowy, toksyny, metabolity leków, Białko wydalane z moczem maks150mg/dobę!</a:t>
            </a:r>
          </a:p>
          <a:p>
            <a:r>
              <a:rPr lang="pl-PL" sz="1100" dirty="0">
                <a:latin typeface="Arial" panose="020B0604020202020204" pitchFamily="34" charset="0"/>
                <a:cs typeface="Arial" panose="020B0604020202020204" pitchFamily="34" charset="0"/>
              </a:rPr>
              <a:t>Wielkość filtracji kłębuszkowej (</a:t>
            </a:r>
            <a:r>
              <a:rPr lang="pl-PL" sz="1100" dirty="0" err="1">
                <a:latin typeface="Arial" panose="020B0604020202020204" pitchFamily="34" charset="0"/>
                <a:cs typeface="Arial" panose="020B0604020202020204" pitchFamily="34" charset="0"/>
              </a:rPr>
              <a:t>eGFR</a:t>
            </a:r>
            <a:r>
              <a:rPr lang="pl-PL" sz="1100" dirty="0">
                <a:latin typeface="Arial" panose="020B0604020202020204" pitchFamily="34" charset="0"/>
                <a:cs typeface="Arial" panose="020B0604020202020204" pitchFamily="34" charset="0"/>
              </a:rPr>
              <a:t>) zależy od:</a:t>
            </a:r>
          </a:p>
          <a:p>
            <a:r>
              <a:rPr lang="pl-PL" sz="1100" dirty="0">
                <a:latin typeface="Arial" panose="020B0604020202020204" pitchFamily="34" charset="0"/>
                <a:cs typeface="Arial" panose="020B0604020202020204" pitchFamily="34" charset="0"/>
              </a:rPr>
              <a:t>-wielkość przepływu osocza(RPF)</a:t>
            </a:r>
          </a:p>
          <a:p>
            <a:r>
              <a:rPr lang="pl-PL" sz="1100" dirty="0">
                <a:latin typeface="Arial" panose="020B0604020202020204" pitchFamily="34" charset="0"/>
                <a:cs typeface="Arial" panose="020B0604020202020204" pitchFamily="34" charset="0"/>
              </a:rPr>
              <a:t>- powierzchni filtracyjnej kłębuszków nerkowych</a:t>
            </a:r>
          </a:p>
          <a:p>
            <a:r>
              <a:rPr lang="pl-PL" sz="1100" dirty="0">
                <a:latin typeface="Arial" panose="020B0604020202020204" pitchFamily="34" charset="0"/>
                <a:cs typeface="Arial" panose="020B0604020202020204" pitchFamily="34" charset="0"/>
              </a:rPr>
              <a:t>- przepuszczalności błony filtracyjnej</a:t>
            </a:r>
          </a:p>
          <a:p>
            <a:r>
              <a:rPr lang="pl-PL" sz="1100" dirty="0">
                <a:latin typeface="Arial" panose="020B0604020202020204" pitchFamily="34" charset="0"/>
                <a:cs typeface="Arial" panose="020B0604020202020204" pitchFamily="34" charset="0"/>
              </a:rPr>
              <a:t>- ciśnienia filtracji</a:t>
            </a:r>
          </a:p>
          <a:p>
            <a:r>
              <a:rPr lang="pl-PL" sz="1100" dirty="0">
                <a:latin typeface="Arial" panose="020B0604020202020204" pitchFamily="34" charset="0"/>
                <a:cs typeface="Arial" panose="020B0604020202020204" pitchFamily="34" charset="0"/>
              </a:rPr>
              <a:t>Najczęściej istotny spadek wartości </a:t>
            </a:r>
            <a:r>
              <a:rPr lang="pl-PL" sz="1100" dirty="0" err="1">
                <a:latin typeface="Arial" panose="020B0604020202020204" pitchFamily="34" charset="0"/>
                <a:cs typeface="Arial" panose="020B0604020202020204" pitchFamily="34" charset="0"/>
              </a:rPr>
              <a:t>eGFR</a:t>
            </a:r>
            <a:r>
              <a:rPr lang="pl-PL" sz="1100" dirty="0">
                <a:latin typeface="Arial" panose="020B0604020202020204" pitchFamily="34" charset="0"/>
                <a:cs typeface="Arial" panose="020B0604020202020204" pitchFamily="34" charset="0"/>
              </a:rPr>
              <a:t> widzimy w:nefropatii cukrzycowej, nefropatii nadciśnieniowej, śródmiąższowych zapaleniach nerek, leki </a:t>
            </a:r>
            <a:r>
              <a:rPr lang="pl-PL" sz="1100" dirty="0" err="1">
                <a:latin typeface="Arial" panose="020B0604020202020204" pitchFamily="34" charset="0"/>
                <a:cs typeface="Arial" panose="020B0604020202020204" pitchFamily="34" charset="0"/>
              </a:rPr>
              <a:t>nefrotoksyczne</a:t>
            </a:r>
            <a:r>
              <a:rPr lang="pl-PL" sz="1100" dirty="0">
                <a:latin typeface="Arial" panose="020B0604020202020204" pitchFamily="34" charset="0"/>
                <a:cs typeface="Arial" panose="020B0604020202020204" pitchFamily="34" charset="0"/>
              </a:rPr>
              <a:t>, nefropatia </a:t>
            </a:r>
            <a:r>
              <a:rPr lang="pl-PL" sz="1100" dirty="0" err="1">
                <a:latin typeface="Arial" panose="020B0604020202020204" pitchFamily="34" charset="0"/>
                <a:cs typeface="Arial" panose="020B0604020202020204" pitchFamily="34" charset="0"/>
              </a:rPr>
              <a:t>zaporowa,nowotwory</a:t>
            </a:r>
            <a:r>
              <a:rPr lang="pl-PL" sz="1100" dirty="0">
                <a:latin typeface="Arial" panose="020B0604020202020204" pitchFamily="34" charset="0"/>
                <a:cs typeface="Arial" panose="020B0604020202020204" pitchFamily="34" charset="0"/>
              </a:rPr>
              <a:t> i inne……… </a:t>
            </a:r>
          </a:p>
        </p:txBody>
      </p:sp>
      <p:sp>
        <p:nvSpPr>
          <p:cNvPr id="3" name="Tytuł 2"/>
          <p:cNvSpPr>
            <a:spLocks noGrp="1"/>
          </p:cNvSpPr>
          <p:nvPr>
            <p:ph type="title"/>
          </p:nvPr>
        </p:nvSpPr>
        <p:spPr>
          <a:xfrm>
            <a:off x="457200" y="274638"/>
            <a:ext cx="8229600" cy="778098"/>
          </a:xfrm>
        </p:spPr>
        <p:txBody>
          <a:bodyPr/>
          <a:lstStyle/>
          <a:p>
            <a:r>
              <a:rPr lang="pl-PL" dirty="0"/>
              <a:t>         Produkcja moczu</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a:t>Erytropoetyna-aparat </a:t>
            </a:r>
            <a:r>
              <a:rPr lang="pl-PL" dirty="0" err="1"/>
              <a:t>przykłębuszkowy-tzw</a:t>
            </a:r>
            <a:r>
              <a:rPr lang="pl-PL" dirty="0"/>
              <a:t> plamka gęsta (+wątroba)</a:t>
            </a:r>
          </a:p>
          <a:p>
            <a:r>
              <a:rPr lang="pl-PL" dirty="0"/>
              <a:t>Renina-aktywuje układ RAA-gospodarka sodowo-potasowa, wodna i RR</a:t>
            </a:r>
          </a:p>
          <a:p>
            <a:r>
              <a:rPr lang="pl-PL" dirty="0"/>
              <a:t>1,25-dihydroksycholekalcyferol- gospodarka wapniowo-fosforanowa</a:t>
            </a:r>
          </a:p>
          <a:p>
            <a:r>
              <a:rPr lang="pl-PL" dirty="0"/>
              <a:t>Degradacja hormonów-insulina, aldosteron, PTH</a:t>
            </a:r>
          </a:p>
          <a:p>
            <a:r>
              <a:rPr lang="pl-PL" dirty="0"/>
              <a:t>Metabolizm- </a:t>
            </a:r>
            <a:r>
              <a:rPr lang="pl-PL" dirty="0" err="1"/>
              <a:t>glukoneogeneza</a:t>
            </a:r>
            <a:r>
              <a:rPr lang="pl-PL" dirty="0"/>
              <a:t>, metabolizm aminokwasów </a:t>
            </a:r>
          </a:p>
        </p:txBody>
      </p:sp>
      <p:sp>
        <p:nvSpPr>
          <p:cNvPr id="3" name="Tytuł 2"/>
          <p:cNvSpPr>
            <a:spLocks noGrp="1"/>
          </p:cNvSpPr>
          <p:nvPr>
            <p:ph type="title"/>
          </p:nvPr>
        </p:nvSpPr>
        <p:spPr/>
        <p:txBody>
          <a:bodyPr/>
          <a:lstStyle/>
          <a:p>
            <a:r>
              <a:rPr lang="pl-PL" dirty="0"/>
              <a:t>Czynność nerek</a:t>
            </a:r>
          </a:p>
        </p:txBody>
      </p:sp>
    </p:spTree>
    <p:extLst>
      <p:ext uri="{BB962C8B-B14F-4D97-AF65-F5344CB8AC3E}">
        <p14:creationId xmlns:p14="http://schemas.microsoft.com/office/powerpoint/2010/main" xmlns="" val="35430561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ol">
  <a:themeElements>
    <a:clrScheme name="Hol">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ol">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Hol">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1674</TotalTime>
  <Words>3827</Words>
  <Application>Microsoft Office PowerPoint</Application>
  <PresentationFormat>Pokaz na ekranie (4:3)</PresentationFormat>
  <Paragraphs>616</Paragraphs>
  <Slides>77</Slides>
  <Notes>2</Notes>
  <HiddenSlides>1</HiddenSlides>
  <MMClips>0</MMClips>
  <ScaleCrop>false</ScaleCrop>
  <HeadingPairs>
    <vt:vector size="4" baseType="variant">
      <vt:variant>
        <vt:lpstr>Motyw</vt:lpstr>
      </vt:variant>
      <vt:variant>
        <vt:i4>1</vt:i4>
      </vt:variant>
      <vt:variant>
        <vt:lpstr>Tytuły slajdów</vt:lpstr>
      </vt:variant>
      <vt:variant>
        <vt:i4>77</vt:i4>
      </vt:variant>
    </vt:vector>
  </HeadingPairs>
  <TitlesOfParts>
    <vt:vector size="78" baseType="lpstr">
      <vt:lpstr>Hol</vt:lpstr>
      <vt:lpstr>Choroby układu moczowego</vt:lpstr>
      <vt:lpstr>Budowa nerki i system filtracji</vt:lpstr>
      <vt:lpstr>Kłębuszek nerkowy</vt:lpstr>
      <vt:lpstr>Autoregulacja przepływu nerkowego</vt:lpstr>
      <vt:lpstr>Slajd 5</vt:lpstr>
      <vt:lpstr>Slajd 6</vt:lpstr>
      <vt:lpstr>Budowa nefronu</vt:lpstr>
      <vt:lpstr>         Produkcja moczu</vt:lpstr>
      <vt:lpstr>Czynność nerek</vt:lpstr>
      <vt:lpstr>Choroby nerek i dróg moczowych</vt:lpstr>
      <vt:lpstr>Diagnostyka laboratoryjna funkcji nerek</vt:lpstr>
      <vt:lpstr>          Parametry nerkowe Mikroalbuminuria i wskaźnik ACR- „utajone” uszkodzenie nerek(DB, HA) </vt:lpstr>
      <vt:lpstr>Slajd 13</vt:lpstr>
      <vt:lpstr>Białkomocz czynnościowy</vt:lpstr>
      <vt:lpstr>Stężenie kreatyniny w surowicy </vt:lpstr>
      <vt:lpstr>eGFR- Współczynnik przesączania kłębuszkowego</vt:lpstr>
      <vt:lpstr>BADANIA CZYNNOŚCIOWE NEREK  OCENA WIELKOŚCI FILTRACJI KŁĘBUSZKOWEJ (GFR)</vt:lpstr>
      <vt:lpstr>Prawidłowe badanie moczu</vt:lpstr>
      <vt:lpstr>Badanie osadu moczu</vt:lpstr>
      <vt:lpstr>Obecność ciał ketonowych w moczu</vt:lpstr>
      <vt:lpstr>Przypadek 1</vt:lpstr>
      <vt:lpstr>Badania laboratoryjne</vt:lpstr>
      <vt:lpstr>Badania Laboratoryjne</vt:lpstr>
      <vt:lpstr>Badania laboratoryjne</vt:lpstr>
      <vt:lpstr>Jakie badania dodatkowe zlecisz?</vt:lpstr>
      <vt:lpstr>Slajd 26</vt:lpstr>
      <vt:lpstr>Przypadek 1 –  Ostre odmiedniczkowe zapalenie nerek(OOZN)</vt:lpstr>
      <vt:lpstr>Przypadek 1 –  odmiedniczkowe zapalenie nerek</vt:lpstr>
      <vt:lpstr>Leczenie</vt:lpstr>
      <vt:lpstr>Przypadek 2</vt:lpstr>
      <vt:lpstr>Badania laboratoryjne</vt:lpstr>
      <vt:lpstr>Badania laboratoryjne</vt:lpstr>
      <vt:lpstr>Badania laboratoryjne</vt:lpstr>
      <vt:lpstr>Przypadek 2 –  kłębuszkowe zapalenie nerek</vt:lpstr>
      <vt:lpstr>Slajd 35</vt:lpstr>
      <vt:lpstr>Przypadek 2 –  kłębuszkowe zapalenie nerek</vt:lpstr>
      <vt:lpstr>Przypadek 2 - leczenie</vt:lpstr>
      <vt:lpstr>Slajd 38</vt:lpstr>
      <vt:lpstr>Przypadek 2 – zapobieganie </vt:lpstr>
      <vt:lpstr>Przypadek 3</vt:lpstr>
      <vt:lpstr>Badania laboratoryjne</vt:lpstr>
      <vt:lpstr>Badania laboratoryjne</vt:lpstr>
      <vt:lpstr>Slajd 43</vt:lpstr>
      <vt:lpstr>Przypadek 3 – kamica nerkowa</vt:lpstr>
      <vt:lpstr>Przypadek 3 – kamica nerkowa</vt:lpstr>
      <vt:lpstr>Przypadek 3 - leczenie</vt:lpstr>
      <vt:lpstr>Przypadek 3 - zapobieganie</vt:lpstr>
      <vt:lpstr>Przypadek 4</vt:lpstr>
      <vt:lpstr>Badania laboratoryjne</vt:lpstr>
      <vt:lpstr>Badania laboratoryjne</vt:lpstr>
      <vt:lpstr>Przypadek 4 – zapalenie pęcherza</vt:lpstr>
      <vt:lpstr>Przypadek 4 –  zapalenie pęcherza moczowego</vt:lpstr>
      <vt:lpstr>Przypadek 4 - leczenie</vt:lpstr>
      <vt:lpstr>Przypadek 5</vt:lpstr>
      <vt:lpstr>Przypadek 5 – badania laboratoryjne</vt:lpstr>
      <vt:lpstr>Badania laboratoryjne</vt:lpstr>
      <vt:lpstr>Przypadek 5 – badania laboratoryjne</vt:lpstr>
      <vt:lpstr>Dodatkowo wykonano</vt:lpstr>
      <vt:lpstr>Przypadek 5 –  ostra niewydolność nerek</vt:lpstr>
      <vt:lpstr>Przypadek 5 - leczenia</vt:lpstr>
      <vt:lpstr>PRZEWLEKŁA NIEWYDOLNOŚĆ NEREK </vt:lpstr>
      <vt:lpstr>Kryteria rozpoznania</vt:lpstr>
      <vt:lpstr>Slajd 63</vt:lpstr>
      <vt:lpstr>Obraz kliniczny</vt:lpstr>
      <vt:lpstr>PNN czy ONN- jak zróżnicować?</vt:lpstr>
      <vt:lpstr>Slajd 66</vt:lpstr>
      <vt:lpstr>Przypadek 6</vt:lpstr>
      <vt:lpstr>Przypadek 6 – badania laboratoryjne</vt:lpstr>
      <vt:lpstr>Badania laboratoryjne</vt:lpstr>
      <vt:lpstr>Badania laboratoryjne</vt:lpstr>
      <vt:lpstr>Slajd 71</vt:lpstr>
      <vt:lpstr>Przypadek 6 – zespół nerczycowy</vt:lpstr>
      <vt:lpstr>Zespół nerczycowy cd</vt:lpstr>
      <vt:lpstr>Slajd 74</vt:lpstr>
      <vt:lpstr>Przyczyny zespołu nerczycowego</vt:lpstr>
      <vt:lpstr>Patofizjologia</vt:lpstr>
      <vt:lpstr>Leczenie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Admin</dc:creator>
  <cp:lastModifiedBy>Marta</cp:lastModifiedBy>
  <cp:revision>133</cp:revision>
  <dcterms:created xsi:type="dcterms:W3CDTF">2015-10-11T10:51:53Z</dcterms:created>
  <dcterms:modified xsi:type="dcterms:W3CDTF">2020-03-31T08:18:41Z</dcterms:modified>
</cp:coreProperties>
</file>