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118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82" r:id="rId1"/>
  </p:sldMasterIdLst>
  <p:notesMasterIdLst>
    <p:notesMasterId r:id="rId1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77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1" r:id="rId96"/>
    <p:sldId id="352" r:id="rId97"/>
    <p:sldId id="353" r:id="rId98"/>
    <p:sldId id="354" r:id="rId99"/>
    <p:sldId id="355" r:id="rId100"/>
    <p:sldId id="356" r:id="rId101"/>
    <p:sldId id="357" r:id="rId102"/>
    <p:sldId id="358" r:id="rId103"/>
    <p:sldId id="359" r:id="rId104"/>
    <p:sldId id="360" r:id="rId105"/>
    <p:sldId id="361" r:id="rId106"/>
    <p:sldId id="362" r:id="rId107"/>
    <p:sldId id="363" r:id="rId108"/>
    <p:sldId id="364" r:id="rId109"/>
    <p:sldId id="365" r:id="rId110"/>
    <p:sldId id="367" r:id="rId111"/>
    <p:sldId id="368" r:id="rId112"/>
    <p:sldId id="369" r:id="rId113"/>
    <p:sldId id="370" r:id="rId114"/>
    <p:sldId id="371" r:id="rId115"/>
    <p:sldId id="372" r:id="rId116"/>
    <p:sldId id="373" r:id="rId117"/>
    <p:sldId id="374" r:id="rId118"/>
    <p:sldId id="375" r:id="rId119"/>
    <p:sldId id="376" r:id="rId120"/>
    <p:sldId id="378" r:id="rId121"/>
    <p:sldId id="380" r:id="rId122"/>
    <p:sldId id="387" r:id="rId123"/>
    <p:sldId id="381" r:id="rId124"/>
    <p:sldId id="383" r:id="rId125"/>
    <p:sldId id="384" r:id="rId126"/>
    <p:sldId id="385" r:id="rId127"/>
    <p:sldId id="386" r:id="rId12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pl-PL"/>
              <a:t>Kliknij, aby edytować format notatek</a:t>
            </a:r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pl-PL"/>
              <a:t>&lt;główka&gt;</a:t>
            </a:r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pl-PL"/>
              <a:t>&lt;data/godzina&gt;</a:t>
            </a:r>
            <a:endParaRPr/>
          </a:p>
        </p:txBody>
      </p:sp>
      <p:sp>
        <p:nvSpPr>
          <p:cNvPr id="78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pl-PL"/>
              <a:t>&lt;stopka&gt;</a:t>
            </a:r>
            <a:endParaRPr/>
          </a:p>
        </p:txBody>
      </p:sp>
      <p:sp>
        <p:nvSpPr>
          <p:cNvPr id="79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7B7B1015-D285-474D-9B9D-7BFCE316CFEE}" type="slidenum">
              <a:rPr lang="pl-PL"/>
              <a:pPr algn="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34407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4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19E54B76-78B4-4AA4-84A3-8CDA98401649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465688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2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A9F502E0-8C41-4737-85FC-685991D55A1F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49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05671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4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94EBDEE5-7297-4499-9A39-2671B0B7DF54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50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68870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F54DF85D-FBAE-4254-9755-218AD52F4CD9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51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123358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0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61D2D9DB-902E-4D58-A1BC-7A7A15A83C23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52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42672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2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E2716383-95E1-433D-86EA-B694C2DB0F79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53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7404069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4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6B606EC0-479F-417F-8DA4-6F45B39FDE94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54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752694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1D743C40-7C5B-49C0-9B55-06B18D321E82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55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709478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8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225069EE-ACA1-49CA-AE96-90C9F38FDAB9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58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774989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90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B705A88C-67EA-43EB-9CCB-BFF8A2CE02F6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60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384655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94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7B0C65CD-335A-4C25-BA4B-FE5247CBBC13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61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68147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18473B6F-7F5C-4686-881C-5DD9E6883BC8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015774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9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CF4CE991-F83C-477A-9A79-44B98DE5848E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63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6010545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98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3513B9FD-86AB-4DD4-9CF9-67BE14763D17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64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438392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00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42B18B5E-F782-4045-9409-B0EC7C87FCEF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65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959011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02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9C4F3E64-05A2-4F00-9710-B641D3610F40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66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601046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04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673FDFF6-B127-48A6-9902-0CDBF5281D54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67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557452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0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83743804-7AA3-48DD-B588-9D9E69764E2C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68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757323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08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938E5D62-BA19-465B-B976-D0D1396F8904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69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018241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10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B6C67D34-6B89-4388-BC9D-6F6DEAB69E51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70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784015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12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F3F0EF8B-D774-4D14-AD01-BC07E1AE3323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71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490008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14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38BE327F-964B-4474-BCBF-77F8DC91C7A3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72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737159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8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8A32FF35-6983-43C5-B736-1BEF6DC53244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611380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1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7903A8-E477-453E-A725-2C63DB821A45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73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343475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18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E8FB2B87-EF5D-4F1A-B2DD-497C1B5294B4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74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84210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20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4438E9D1-8810-4673-A409-59DF0DE40440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75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093702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22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4F05043-99D4-4A4A-B94E-0357108BCFA6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76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381969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24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06D79AF2-4860-4830-938E-1D85DACFD180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77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798842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2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C72577E1-3B55-4FFB-99DA-7431F025E23A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78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1832517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28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4CF2A5EB-2914-4428-90FE-017F4AB9642C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79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6978527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30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7536C2BA-12A4-4B54-B89D-14A5CFD6A1DA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80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1502361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32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31F2E04E-A5C8-4082-AEDA-87D5BA18A42D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81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58395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34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9306314A-EB8B-472C-9DF2-BC51E9CECE32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82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554310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l-PL"/>
              <a:t>– stosunek </a:t>
            </a:r>
            <a:r>
              <a:rPr lang="pl-PL" u="sng">
                <a:solidFill>
                  <a:srgbClr val="000000"/>
                </a:solidFill>
              </a:rPr>
              <a:t>LDH/AST&gt;5</a:t>
            </a:r>
            <a:r>
              <a:rPr lang="pl-PL">
                <a:solidFill>
                  <a:srgbClr val="000000"/>
                </a:solidFill>
              </a:rPr>
              <a:t> wskazuje na hemolizę a &lt;5 miąższowa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60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330E7D8E-0250-4F8F-A0C5-03A6630F7DBC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86432731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3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8D1417D8-6479-4BF0-AE73-A87AD802470E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83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721295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38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996EE003-1526-4EE3-A9B2-71C2BC5B5D24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84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9034214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40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5AE6AF4E-E41E-43AC-8063-DC74722F8149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85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9410672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42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B870EBAA-3345-45E9-A72F-F39CB1F593AF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86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2789576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44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9E86D711-B9DB-454A-91F0-CEAB7372B5F9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87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3704038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4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2F6B3F22-C29C-4D88-9FF0-3C9AB999D8C6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88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7274780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48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11FCB67D-5704-48B1-AC4A-EF51645E3A0E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89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79511159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50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A304357E-9AC2-4C47-9796-DC3AC1CDE91B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90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6753011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52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6D01F7D9-7205-4A35-8F3B-6381CCD01FEB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91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2980425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54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BC17E6C6-29A4-4BFC-94D4-7ECB4424387C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92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76345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2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75200C79-2384-4BB2-801E-358E5C7EE5FE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7875107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5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FB9B4D37-93A9-497B-B3E4-17DC42D1C982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93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15869002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58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E9D05C3C-B97A-43AD-BC2F-3A222382955A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94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0038073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60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853E4B69-3CD9-45ED-9DF0-092317998D11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95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5024529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62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6530E5E2-71EB-48F5-9171-CC410574180C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96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5932551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64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9DA19620-039E-4420-A14B-6F86EB946F99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97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4950303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6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0E9CC824-6691-40A8-A6BD-5103AC7A6131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98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8857540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68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76273ADA-AB36-4F9E-9E73-553C48B44EF6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99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8496438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70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4C644B17-B360-4C60-A554-59CD190AA38F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100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0784561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72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355D570A-C2DB-4A54-8F4A-27B933C35D4C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101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7452041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74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7623457F-F380-4043-B529-5BAAD3FDA0AA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102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19394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l-PL"/>
              <a:t>p./ciała anty HCV</a:t>
            </a:r>
            <a:endParaRPr/>
          </a:p>
          <a:p>
            <a:r>
              <a:rPr lang="pl-PL"/>
              <a:t>testy typu ELISA</a:t>
            </a:r>
            <a:endParaRPr/>
          </a:p>
          <a:p>
            <a:r>
              <a:rPr lang="pl-PL"/>
              <a:t>metoda immunoblotting</a:t>
            </a:r>
            <a:endParaRPr/>
          </a:p>
          <a:p>
            <a:endParaRPr/>
          </a:p>
          <a:p>
            <a:pPr>
              <a:lnSpc>
                <a:spcPct val="100000"/>
              </a:lnSpc>
            </a:pPr>
            <a:r>
              <a:rPr lang="pl-PL"/>
              <a:t>anty-C22: przeciw białku strukturalnemu</a:t>
            </a:r>
            <a:endParaRPr/>
          </a:p>
          <a:p>
            <a:pPr>
              <a:lnSpc>
                <a:spcPct val="100000"/>
              </a:lnSpc>
            </a:pPr>
            <a:r>
              <a:rPr lang="pl-PL"/>
              <a:t>anty-C33c, antyC100-3, anty-C190: przeciw białkom niestrukturalnym</a:t>
            </a:r>
            <a:endParaRPr/>
          </a:p>
          <a:p>
            <a:pPr>
              <a:lnSpc>
                <a:spcPct val="100000"/>
              </a:lnSpc>
            </a:pPr>
            <a:r>
              <a:rPr lang="pl-PL"/>
              <a:t>NS5: przeciwko białku niestrukturalnemu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l-PL"/>
              <a:t>przeciwciała mogą w ogóle nie występować: II: 10%, III: 7%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l-PL"/>
              <a:t>zdrowienie: zanikają anty-C100-3, nadal anty-C33c i anty-C22c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64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89CDB5F6-1B7F-4ED9-A657-87A701C2966B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7416287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7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0B2B649-3284-440E-BF27-E4157DEB8C2C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103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60809442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78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48AD3451-926D-4F8A-AB8A-BBE7C29946AE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104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3780231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80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30C8307-BB89-47E3-9028-85D8B2B95702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105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3277207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82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A6464763-8882-41ED-AEBC-AA28AB7E1676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106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264683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84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17CEBAC4-ED56-45A0-BE94-18D1FF1ACA8B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107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1709682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8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90E0CCD-3820-43BA-80C1-0E4C489C5810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108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4215285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88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29CCF451-2AC1-4916-9014-E01E11284DB4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109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7301831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92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0556F3ED-B223-4B1C-90B0-6467AF68687B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666775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94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F139F4D1-E45A-4A00-A4D2-201D5306C3A3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7676088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9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42785CA9-F155-4901-8196-1839CAE6C94E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62133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l-PL"/>
              <a:t>jak HBV: pozajelitowo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6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272A56DE-4C6A-44B8-A989-5C7B45B74CAF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234661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98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4812487E-A2F4-4843-B2EA-C1FEBBEBA84E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0915731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0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65A42860-320C-403D-96FB-B822E3236EAA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4060822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2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F137D9FB-E2FB-4350-9DDC-1F63E46EFAFB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6006624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4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22EB7B5A-C812-4B25-9D62-ABD0E6754C06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3543847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2E56AF81-4722-435D-A41E-D9E1A9917BE6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7130888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8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294BA707-EB0D-483E-A8EA-1C2493A0866F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9723319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10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A34B48D0-16B5-49AD-ACC6-93E5996321BC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94359238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98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4812487E-A2F4-4843-B2EA-C1FEBBEBA84E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49132997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98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4812487E-A2F4-4843-B2EA-C1FEBBEBA84E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4371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l-PL"/>
              <a:t>p/ciała anty-HDV: metoda ELISA</a:t>
            </a:r>
            <a:endParaRPr/>
          </a:p>
          <a:p>
            <a:endParaRPr/>
          </a:p>
          <a:p>
            <a:r>
              <a:rPr lang="pl-PL"/>
              <a:t>najpierw IgM, potem IgG</a:t>
            </a:r>
            <a:endParaRPr/>
          </a:p>
          <a:p>
            <a:r>
              <a:rPr lang="pl-PL"/>
              <a:t>eliminacja HDV: szybko znikają IgM, wolno IgG</a:t>
            </a:r>
            <a:endParaRPr/>
          </a:p>
          <a:p>
            <a:endParaRPr/>
          </a:p>
        </p:txBody>
      </p:sp>
      <p:sp>
        <p:nvSpPr>
          <p:cNvPr id="368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42473F9A-3C17-4FEB-A47A-B79804E80DDD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33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80054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0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68549510-EF33-4155-9DE7-6A9BEB46AE3A}" type="slidenum">
              <a:rPr lang="pl-PL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48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83213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3/31/2020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pPr/>
              <a:t>3/31/2020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pPr/>
              <a:t>3/31/2020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pPr/>
              <a:t>3/31/2020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40BAADF0-1749-4E8B-9691-B44A5F8C0895}" type="datetime1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pPr/>
              <a:t>3/31/2020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pPr/>
              <a:t>3/31/2020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pPr/>
              <a:t>3/31/2020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4986D-6BE9-4264-908F-02DB36FD8D6C}" type="datetime1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1043640" y="2781000"/>
            <a:ext cx="6956640" cy="3311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2200">
                <a:solidFill>
                  <a:srgbClr val="FEFAC9"/>
                </a:solidFill>
                <a:latin typeface="Constantia"/>
              </a:rPr>
              <a:t>I</a:t>
            </a:r>
            <a:endParaRPr/>
          </a:p>
        </p:txBody>
      </p:sp>
      <p:sp>
        <p:nvSpPr>
          <p:cNvPr id="81" name="CustomShape 2"/>
          <p:cNvSpPr/>
          <p:nvPr/>
        </p:nvSpPr>
        <p:spPr>
          <a:xfrm>
            <a:off x="539552" y="260640"/>
            <a:ext cx="8280920" cy="216024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endParaRPr lang="pl-PL" sz="4800" b="1" dirty="0" smtClean="0">
              <a:solidFill>
                <a:srgbClr val="FF0000"/>
              </a:solidFill>
              <a:latin typeface="Constantia"/>
            </a:endParaRPr>
          </a:p>
          <a:p>
            <a:endParaRPr lang="pl-PL" sz="4800" b="1" dirty="0">
              <a:solidFill>
                <a:srgbClr val="FF0000"/>
              </a:solidFill>
              <a:latin typeface="Constantia"/>
            </a:endParaRPr>
          </a:p>
          <a:p>
            <a:endParaRPr lang="pl-PL" sz="4800" b="1" dirty="0" smtClean="0">
              <a:solidFill>
                <a:srgbClr val="FF0000"/>
              </a:solidFill>
              <a:latin typeface="Constantia"/>
            </a:endParaRPr>
          </a:p>
          <a:p>
            <a:endParaRPr lang="pl-PL" sz="4800" b="1" dirty="0" smtClean="0">
              <a:solidFill>
                <a:srgbClr val="FF0000"/>
              </a:solidFill>
              <a:latin typeface="Constantia"/>
            </a:endParaRPr>
          </a:p>
          <a:p>
            <a:r>
              <a:rPr lang="pl-PL" sz="4800" b="1" dirty="0" smtClean="0">
                <a:solidFill>
                  <a:srgbClr val="FF0000"/>
                </a:solidFill>
                <a:latin typeface="Constantia"/>
              </a:rPr>
              <a:t>Diagnostyka </a:t>
            </a:r>
            <a:r>
              <a:rPr lang="pl-PL" sz="4800" b="1" dirty="0">
                <a:solidFill>
                  <a:srgbClr val="FF0000"/>
                </a:solidFill>
                <a:latin typeface="Constantia"/>
              </a:rPr>
              <a:t>laboratoryjna chorób wątroby i trzustki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pl-PL" sz="4800" b="1" dirty="0">
                <a:solidFill>
                  <a:srgbClr val="DBDBDB"/>
                </a:solidFill>
                <a:latin typeface="Constantia"/>
              </a:rPr>
              <a:t>Marek   Kowalczyk</a:t>
            </a:r>
            <a:endParaRPr dirty="0"/>
          </a:p>
        </p:txBody>
      </p:sp>
      <p:pic>
        <p:nvPicPr>
          <p:cNvPr id="82" name="Picture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640" y="2781000"/>
            <a:ext cx="5040000" cy="3167640"/>
          </a:xfrm>
          <a:prstGeom prst="rect">
            <a:avLst/>
          </a:prstGeom>
          <a:ln w="9360">
            <a:noFill/>
          </a:ln>
        </p:spPr>
      </p:pic>
      <p:pic>
        <p:nvPicPr>
          <p:cNvPr id="83" name="Picture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27600" y="2781000"/>
            <a:ext cx="4130280" cy="3162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628560" y="1052640"/>
            <a:ext cx="7886160" cy="5123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pl-PL" sz="2000" b="1" dirty="0" err="1">
                <a:solidFill>
                  <a:srgbClr val="FFFFFF"/>
                </a:solidFill>
                <a:latin typeface="Century Gothic"/>
              </a:rPr>
              <a:t>Hiperbilirubiniema</a:t>
            </a: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 z przewagą bilirubiny wolnej: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AutoNum type="alphaUcPeriod"/>
            </a:pPr>
            <a:r>
              <a:rPr lang="pl-PL" sz="2000" u="sng" dirty="0">
                <a:solidFill>
                  <a:srgbClr val="FFFFFF"/>
                </a:solidFill>
                <a:latin typeface="Century Gothic"/>
              </a:rPr>
              <a:t>Nadmierne wytwarzanie bilirubiny / żółtaczka hemolityczna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/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Wrodzone niedokrwistości hemolityczne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Nabyte niedokrwistości hemolityczne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Nieefektywna erytropoeza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AutoNum type="alphaUcPeriod"/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Zaburzenia metabolizmu bilirubiny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Niedojrzałość układów enzymatycznych / fizjologiczna żółtaczka noworodków, żółtaczka wcześniaków-Zespół </a:t>
            </a:r>
            <a:r>
              <a:rPr lang="pl-PL" sz="2000" dirty="0" err="1">
                <a:solidFill>
                  <a:srgbClr val="FFFFFF"/>
                </a:solidFill>
                <a:latin typeface="Century Gothic"/>
              </a:rPr>
              <a:t>Crigler-Najjar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 I </a:t>
            </a:r>
            <a:r>
              <a:rPr lang="pl-PL" sz="2000" dirty="0" err="1">
                <a:solidFill>
                  <a:srgbClr val="FFFFFF"/>
                </a:solidFill>
                <a:latin typeface="Century Gothic"/>
              </a:rPr>
              <a:t>i</a:t>
            </a:r>
            <a:r>
              <a:rPr lang="pl-PL" sz="2000">
                <a:solidFill>
                  <a:srgbClr val="FFFFFF"/>
                </a:solidFill>
                <a:latin typeface="Century Gothic"/>
              </a:rPr>
              <a:t> </a:t>
            </a:r>
            <a:r>
              <a:rPr lang="pl-PL" sz="2000" smtClean="0">
                <a:solidFill>
                  <a:srgbClr val="FFFFFF"/>
                </a:solidFill>
                <a:latin typeface="Century Gothic"/>
              </a:rPr>
              <a:t>II.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Wrodzony niedobór transferazy glukuronowej – np. zespół Gilberta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Inne zaburzenia / polekowe, wirusowe zapalenie wątroby, nadczynność tarczycy/</a:t>
            </a:r>
            <a:endParaRPr sz="2000" dirty="0"/>
          </a:p>
          <a:p>
            <a:pPr>
              <a:lnSpc>
                <a:spcPct val="100000"/>
              </a:lnSpc>
            </a:pPr>
            <a:endParaRPr sz="2000" dirty="0"/>
          </a:p>
        </p:txBody>
      </p:sp>
      <p:sp>
        <p:nvSpPr>
          <p:cNvPr id="109" name="CustomShape 2"/>
          <p:cNvSpPr/>
          <p:nvPr/>
        </p:nvSpPr>
        <p:spPr>
          <a:xfrm>
            <a:off x="628560" y="365040"/>
            <a:ext cx="7886160" cy="542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4200" b="1" dirty="0">
                <a:solidFill>
                  <a:srgbClr val="DBDBDB"/>
                </a:solidFill>
                <a:latin typeface="Century Gothic"/>
              </a:rPr>
              <a:t>       </a:t>
            </a:r>
            <a:endParaRPr lang="pl-PL" sz="4200" b="1" dirty="0" smtClean="0">
              <a:solidFill>
                <a:srgbClr val="DBDBDB"/>
              </a:solidFill>
              <a:latin typeface="Century Gothic"/>
            </a:endParaRPr>
          </a:p>
          <a:p>
            <a:pPr>
              <a:lnSpc>
                <a:spcPct val="100000"/>
              </a:lnSpc>
            </a:pPr>
            <a:r>
              <a:rPr lang="pl-PL" sz="4200" b="1" dirty="0" smtClean="0">
                <a:solidFill>
                  <a:srgbClr val="DBDBDB"/>
                </a:solidFill>
                <a:latin typeface="Century Gothic"/>
              </a:rPr>
              <a:t>  </a:t>
            </a:r>
            <a:r>
              <a:rPr lang="pl-PL" sz="4200" b="1" dirty="0">
                <a:solidFill>
                  <a:srgbClr val="DBDBDB"/>
                </a:solidFill>
                <a:latin typeface="Century Gothic"/>
              </a:rPr>
              <a:t>Podział   hiperbilirubinemii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CustomShape 1"/>
          <p:cNvSpPr/>
          <p:nvPr/>
        </p:nvSpPr>
        <p:spPr>
          <a:xfrm>
            <a:off x="628560" y="1143000"/>
            <a:ext cx="7886160" cy="5033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15000"/>
              </a:lnSpc>
              <a:buSzPct val="25000"/>
              <a:buFont typeface="Wingdings 2" charset="2"/>
              <a:buChar char=""/>
            </a:pPr>
            <a:r>
              <a:rPr lang="pl-PL" sz="2400" dirty="0">
                <a:solidFill>
                  <a:srgbClr val="FFFFFF"/>
                </a:solidFill>
                <a:latin typeface="Century Gothic"/>
                <a:ea typeface="Times New Roman"/>
              </a:rPr>
              <a:t> </a:t>
            </a:r>
            <a:r>
              <a:rPr lang="pl-PL" sz="2000" dirty="0">
                <a:solidFill>
                  <a:srgbClr val="FFFFFF"/>
                </a:solidFill>
                <a:latin typeface="Century Gothic"/>
                <a:ea typeface="Times New Roman"/>
              </a:rPr>
              <a:t>rozpoznanie na podstawie badań-prawidłowe stężenie bilirubiny całkowitej wynosi około </a:t>
            </a:r>
            <a:r>
              <a:rPr lang="pl-PL" sz="2000" b="1" dirty="0">
                <a:solidFill>
                  <a:srgbClr val="FFFFFF"/>
                </a:solidFill>
                <a:latin typeface="Century Gothic"/>
                <a:ea typeface="Times New Roman"/>
              </a:rPr>
              <a:t>0,2-1,1 mg/dl</a:t>
            </a:r>
            <a:r>
              <a:rPr lang="pl-PL" sz="2000" dirty="0">
                <a:solidFill>
                  <a:srgbClr val="FFFFFF"/>
                </a:solidFill>
                <a:latin typeface="Century Gothic"/>
                <a:ea typeface="Times New Roman"/>
              </a:rPr>
              <a:t>, z czego </a:t>
            </a:r>
            <a:r>
              <a:rPr lang="pl-PL" sz="2000" b="1" dirty="0">
                <a:solidFill>
                  <a:srgbClr val="FFFFFF"/>
                </a:solidFill>
                <a:latin typeface="Century Gothic"/>
                <a:ea typeface="Times New Roman"/>
              </a:rPr>
              <a:t>bilirubina wolna </a:t>
            </a:r>
            <a:r>
              <a:rPr lang="pl-PL" sz="2000" dirty="0">
                <a:solidFill>
                  <a:srgbClr val="FFFFFF"/>
                </a:solidFill>
                <a:latin typeface="Century Gothic"/>
                <a:ea typeface="Times New Roman"/>
              </a:rPr>
              <a:t>(czyli niezwiązana z kwasem glukuronowym) stanowi około </a:t>
            </a:r>
            <a:r>
              <a:rPr lang="pl-PL" sz="2000" b="1" dirty="0">
                <a:solidFill>
                  <a:srgbClr val="FFFFFF"/>
                </a:solidFill>
                <a:latin typeface="Century Gothic"/>
                <a:ea typeface="Times New Roman"/>
              </a:rPr>
              <a:t>0,2 – 0,8 mg/dl</a:t>
            </a:r>
            <a:r>
              <a:rPr lang="pl-PL" sz="2000" dirty="0">
                <a:solidFill>
                  <a:srgbClr val="FFFFFF"/>
                </a:solidFill>
                <a:latin typeface="Century Gothic"/>
                <a:ea typeface="Times New Roman"/>
              </a:rPr>
              <a:t>. </a:t>
            </a:r>
            <a:endParaRPr sz="2000" dirty="0"/>
          </a:p>
          <a:p>
            <a:pPr>
              <a:lnSpc>
                <a:spcPct val="115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entury Gothic"/>
                <a:ea typeface="Times New Roman"/>
              </a:rPr>
              <a:t>U chorych z zespołem Gilberta </a:t>
            </a:r>
            <a:r>
              <a:rPr lang="pl-PL" sz="2000" b="1" dirty="0">
                <a:solidFill>
                  <a:srgbClr val="FFFFFF"/>
                </a:solidFill>
                <a:latin typeface="Century Gothic"/>
                <a:ea typeface="Times New Roman"/>
              </a:rPr>
              <a:t>stężenie bilirubiny wolnej </a:t>
            </a:r>
            <a:r>
              <a:rPr lang="pl-PL" sz="2000" dirty="0">
                <a:solidFill>
                  <a:srgbClr val="FFFFFF"/>
                </a:solidFill>
                <a:latin typeface="Century Gothic"/>
                <a:ea typeface="Times New Roman"/>
              </a:rPr>
              <a:t>wynosi zwykle </a:t>
            </a:r>
            <a:r>
              <a:rPr lang="pl-PL" sz="2000" b="1" dirty="0">
                <a:solidFill>
                  <a:srgbClr val="FFFFFF"/>
                </a:solidFill>
                <a:latin typeface="Century Gothic"/>
                <a:ea typeface="Times New Roman"/>
              </a:rPr>
              <a:t>&lt; 4–5 mg/dl </a:t>
            </a:r>
            <a:r>
              <a:rPr lang="pl-PL" sz="2000" dirty="0">
                <a:solidFill>
                  <a:srgbClr val="FFFFFF"/>
                </a:solidFill>
                <a:latin typeface="Century Gothic"/>
                <a:ea typeface="Times New Roman"/>
              </a:rPr>
              <a:t>(72-90 </a:t>
            </a:r>
            <a:r>
              <a:rPr lang="pl-PL" sz="2000" dirty="0" err="1">
                <a:solidFill>
                  <a:srgbClr val="FFFFFF"/>
                </a:solidFill>
                <a:latin typeface="Century Gothic"/>
                <a:ea typeface="Times New Roman"/>
              </a:rPr>
              <a:t>μmol</a:t>
            </a:r>
            <a:r>
              <a:rPr lang="pl-PL" sz="2000" dirty="0">
                <a:solidFill>
                  <a:srgbClr val="FFFFFF"/>
                </a:solidFill>
                <a:latin typeface="Century Gothic"/>
                <a:ea typeface="Times New Roman"/>
              </a:rPr>
              <a:t>/l)</a:t>
            </a:r>
            <a:endParaRPr sz="2000" dirty="0"/>
          </a:p>
          <a:p>
            <a:pPr>
              <a:lnSpc>
                <a:spcPct val="115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entury Gothic"/>
                <a:ea typeface="Times New Roman"/>
              </a:rPr>
              <a:t>należy wykluczyć inne przyczyny podwyższenia stężenia bilirubiny we krwi:</a:t>
            </a:r>
            <a:endParaRPr sz="2000" dirty="0"/>
          </a:p>
          <a:p>
            <a:pPr>
              <a:lnSpc>
                <a:spcPct val="115000"/>
              </a:lnSpc>
            </a:pPr>
            <a:r>
              <a:rPr lang="pl-PL" sz="2000" dirty="0">
                <a:solidFill>
                  <a:srgbClr val="FFFFFF"/>
                </a:solidFill>
                <a:latin typeface="Century Gothic"/>
                <a:ea typeface="Times New Roman"/>
              </a:rPr>
              <a:t>*</a:t>
            </a:r>
            <a:r>
              <a:rPr lang="pl-PL" sz="2000" u="sng" dirty="0">
                <a:solidFill>
                  <a:srgbClr val="FFFFFF"/>
                </a:solidFill>
                <a:latin typeface="Century Gothic"/>
                <a:ea typeface="Times New Roman"/>
              </a:rPr>
              <a:t>zaburzenia odpływu żółci </a:t>
            </a:r>
            <a:r>
              <a:rPr lang="pl-PL" sz="2000" dirty="0">
                <a:solidFill>
                  <a:srgbClr val="FFFFFF"/>
                </a:solidFill>
                <a:latin typeface="Century Gothic"/>
                <a:ea typeface="Times New Roman"/>
              </a:rPr>
              <a:t>- żółciowa marskość wątroby, stwardniające zapalenie dróg żółciowych, rak dróg żółciowych, kamica przewodowa, rak brodawki </a:t>
            </a:r>
            <a:r>
              <a:rPr lang="pl-PL" sz="2000" dirty="0" err="1">
                <a:solidFill>
                  <a:srgbClr val="FFFFFF"/>
                </a:solidFill>
                <a:latin typeface="Century Gothic"/>
                <a:ea typeface="Times New Roman"/>
              </a:rPr>
              <a:t>Vatera</a:t>
            </a:r>
            <a:r>
              <a:rPr lang="pl-PL" sz="2000" dirty="0">
                <a:solidFill>
                  <a:srgbClr val="FFFFFF"/>
                </a:solidFill>
                <a:latin typeface="Century Gothic"/>
                <a:ea typeface="Times New Roman"/>
              </a:rPr>
              <a:t>, rak trzustki, leki;</a:t>
            </a:r>
            <a:endParaRPr sz="2000" dirty="0"/>
          </a:p>
          <a:p>
            <a:pPr>
              <a:lnSpc>
                <a:spcPct val="115000"/>
              </a:lnSpc>
            </a:pPr>
            <a:r>
              <a:rPr lang="pl-PL" sz="2000" dirty="0">
                <a:solidFill>
                  <a:srgbClr val="FFFFFF"/>
                </a:solidFill>
                <a:latin typeface="Century Gothic"/>
                <a:ea typeface="Times New Roman"/>
              </a:rPr>
              <a:t>*</a:t>
            </a:r>
            <a:r>
              <a:rPr lang="pl-PL" sz="2000" u="sng" dirty="0">
                <a:solidFill>
                  <a:srgbClr val="FFFFFF"/>
                </a:solidFill>
                <a:latin typeface="Century Gothic"/>
                <a:ea typeface="Times New Roman"/>
              </a:rPr>
              <a:t>uszkodzenie komórek wątroby </a:t>
            </a:r>
            <a:r>
              <a:rPr lang="pl-PL" sz="2000" dirty="0">
                <a:solidFill>
                  <a:srgbClr val="FFFFFF"/>
                </a:solidFill>
                <a:latin typeface="Century Gothic"/>
                <a:ea typeface="Times New Roman"/>
              </a:rPr>
              <a:t>- wirusowe, toksyczne uszkodzenie wątroby, zmniejszenie przepływu krwi przez wątrobę u chorych z </a:t>
            </a:r>
            <a:r>
              <a:rPr lang="pl-PL" sz="2000" dirty="0" err="1">
                <a:solidFill>
                  <a:srgbClr val="FFFFFF"/>
                </a:solidFill>
                <a:latin typeface="Century Gothic"/>
                <a:ea typeface="Times New Roman"/>
              </a:rPr>
              <a:t>prawokomorową</a:t>
            </a:r>
            <a:r>
              <a:rPr lang="pl-PL" sz="2000" dirty="0">
                <a:solidFill>
                  <a:srgbClr val="FFFFFF"/>
                </a:solidFill>
                <a:latin typeface="Century Gothic"/>
                <a:ea typeface="Times New Roman"/>
              </a:rPr>
              <a:t> niewydolnością serca;</a:t>
            </a:r>
            <a:endParaRPr sz="2000" dirty="0"/>
          </a:p>
          <a:p>
            <a:pPr>
              <a:lnSpc>
                <a:spcPct val="115000"/>
              </a:lnSpc>
            </a:pPr>
            <a:endParaRPr dirty="0"/>
          </a:p>
          <a:p>
            <a:pPr>
              <a:lnSpc>
                <a:spcPct val="115000"/>
              </a:lnSpc>
            </a:pPr>
            <a:endParaRPr dirty="0"/>
          </a:p>
        </p:txBody>
      </p:sp>
      <p:sp>
        <p:nvSpPr>
          <p:cNvPr id="311" name="CustomShape 2"/>
          <p:cNvSpPr/>
          <p:nvPr/>
        </p:nvSpPr>
        <p:spPr>
          <a:xfrm>
            <a:off x="1691640" y="188640"/>
            <a:ext cx="6162120" cy="624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15000"/>
              </a:lnSpc>
            </a:pPr>
            <a:r>
              <a:rPr lang="pl-PL" sz="2800" b="1" dirty="0">
                <a:latin typeface="Century Gothic"/>
                <a:ea typeface="Times New Roman"/>
              </a:rPr>
              <a:t>Zespół Gilberta - diagnostyka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CustomShape 1"/>
          <p:cNvSpPr/>
          <p:nvPr/>
        </p:nvSpPr>
        <p:spPr>
          <a:xfrm>
            <a:off x="628560" y="1143000"/>
            <a:ext cx="7886160" cy="5033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15000"/>
              </a:lnSpc>
              <a:buSzPct val="25000"/>
              <a:buFont typeface="Wingdings 2" charset="2"/>
              <a:buChar char=""/>
            </a:pPr>
            <a:r>
              <a:rPr lang="pl-PL" sz="2400">
                <a:solidFill>
                  <a:srgbClr val="FFFFFF"/>
                </a:solidFill>
                <a:latin typeface="Century Gothic"/>
                <a:ea typeface="Times New Roman"/>
              </a:rPr>
              <a:t>Choroba nie wymaga leczenia</a:t>
            </a:r>
            <a:endParaRPr/>
          </a:p>
          <a:p>
            <a:pPr>
              <a:lnSpc>
                <a:spcPct val="115000"/>
              </a:lnSpc>
              <a:buSzPct val="25000"/>
              <a:buFont typeface="Wingdings 2" charset="2"/>
              <a:buChar char=""/>
            </a:pPr>
            <a:r>
              <a:rPr lang="pl-PL" sz="2400">
                <a:solidFill>
                  <a:srgbClr val="FFFFFF"/>
                </a:solidFill>
                <a:latin typeface="Century Gothic"/>
                <a:ea typeface="Times New Roman"/>
              </a:rPr>
              <a:t> konieczna zmiana diety</a:t>
            </a:r>
            <a:endParaRPr/>
          </a:p>
          <a:p>
            <a:pPr>
              <a:lnSpc>
                <a:spcPct val="115000"/>
              </a:lnSpc>
              <a:buSzPct val="25000"/>
              <a:buFont typeface="Wingdings 2" charset="2"/>
              <a:buChar char=""/>
            </a:pPr>
            <a:r>
              <a:rPr lang="pl-PL" sz="2400">
                <a:solidFill>
                  <a:srgbClr val="FFFFFF"/>
                </a:solidFill>
                <a:latin typeface="Century Gothic"/>
                <a:ea typeface="Times New Roman"/>
              </a:rPr>
              <a:t> unikanie alkoholu, bo zwiększa on stężenie bilirubiny u pacjentów</a:t>
            </a:r>
            <a:endParaRPr/>
          </a:p>
          <a:p>
            <a:pPr>
              <a:lnSpc>
                <a:spcPct val="115000"/>
              </a:lnSpc>
              <a:buSzPct val="25000"/>
              <a:buFont typeface="Wingdings 2" charset="2"/>
              <a:buChar char=""/>
            </a:pPr>
            <a:r>
              <a:rPr lang="pl-PL" sz="2400">
                <a:solidFill>
                  <a:srgbClr val="FFFFFF"/>
                </a:solidFill>
                <a:latin typeface="Century Gothic"/>
                <a:ea typeface="Times New Roman"/>
              </a:rPr>
              <a:t>  unikanie niskokalorycznych diet i głodówek, spożywanie regularnych posiłków i picie odpowiedniej ilość płynów (min. 2 l dziennie). </a:t>
            </a:r>
            <a:endParaRPr/>
          </a:p>
        </p:txBody>
      </p:sp>
      <p:sp>
        <p:nvSpPr>
          <p:cNvPr id="313" name="CustomShape 2"/>
          <p:cNvSpPr/>
          <p:nvPr/>
        </p:nvSpPr>
        <p:spPr>
          <a:xfrm>
            <a:off x="827640" y="156240"/>
            <a:ext cx="6162120" cy="624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2800" b="1">
                <a:solidFill>
                  <a:srgbClr val="000000"/>
                </a:solidFill>
                <a:latin typeface="Constantia"/>
              </a:rPr>
              <a:t>             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CustomShape 1"/>
          <p:cNvSpPr/>
          <p:nvPr/>
        </p:nvSpPr>
        <p:spPr>
          <a:xfrm>
            <a:off x="628560" y="1143000"/>
            <a:ext cx="7886160" cy="5033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15000"/>
              </a:lnSpc>
              <a:buSzPct val="25000"/>
              <a:buFont typeface="Wingdings 2" charset="2"/>
              <a:buChar char=""/>
            </a:pPr>
            <a:r>
              <a:rPr lang="pl-PL" sz="2400">
                <a:solidFill>
                  <a:srgbClr val="FFFFFF"/>
                </a:solidFill>
                <a:latin typeface="Century Gothic"/>
                <a:ea typeface="Times New Roman"/>
              </a:rPr>
              <a:t>37-mężczyzna stracił pracę , spotykał się w przeszłości z ludźmi zażywającymi narkotyki zgłosił się do lekarza i poprosił o wykonanie badań wirusologicznych- ze względu na swoją przeszłość.</a:t>
            </a:r>
            <a:endParaRPr/>
          </a:p>
          <a:p>
            <a:pPr>
              <a:lnSpc>
                <a:spcPct val="115000"/>
              </a:lnSpc>
            </a:pPr>
            <a:endParaRPr/>
          </a:p>
        </p:txBody>
      </p:sp>
      <p:sp>
        <p:nvSpPr>
          <p:cNvPr id="315" name="CustomShape 2"/>
          <p:cNvSpPr/>
          <p:nvPr/>
        </p:nvSpPr>
        <p:spPr>
          <a:xfrm>
            <a:off x="827640" y="156240"/>
            <a:ext cx="6162120" cy="624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2800" b="1">
                <a:solidFill>
                  <a:srgbClr val="000000"/>
                </a:solidFill>
                <a:latin typeface="Constantia"/>
              </a:rPr>
              <a:t>          </a:t>
            </a:r>
            <a:r>
              <a:rPr lang="pl-PL" sz="2800" b="1">
                <a:solidFill>
                  <a:srgbClr val="000000"/>
                </a:solidFill>
                <a:latin typeface="Century Gothic"/>
              </a:rPr>
              <a:t>Przypadek  kliniczny  nr  9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CustomShape 1"/>
          <p:cNvSpPr/>
          <p:nvPr/>
        </p:nvSpPr>
        <p:spPr>
          <a:xfrm>
            <a:off x="628560" y="1143000"/>
            <a:ext cx="7886160" cy="5033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15000"/>
              </a:lnSpc>
            </a:pPr>
            <a:r>
              <a:rPr lang="pl-PL" sz="2000">
                <a:solidFill>
                  <a:srgbClr val="FFFFFF"/>
                </a:solidFill>
                <a:latin typeface="Century Gothic"/>
                <a:ea typeface="Times New Roman"/>
              </a:rPr>
              <a:t>Lekarz zlecił badania: </a:t>
            </a:r>
            <a:endParaRPr/>
          </a:p>
          <a:p>
            <a:pPr>
              <a:lnSpc>
                <a:spcPct val="115000"/>
              </a:lnSpc>
            </a:pPr>
            <a:r>
              <a:rPr lang="pl-PL" sz="2000">
                <a:solidFill>
                  <a:srgbClr val="FFFFFF"/>
                </a:solidFill>
                <a:latin typeface="Century Gothic"/>
                <a:ea typeface="Times New Roman"/>
              </a:rPr>
              <a:t>- HIV i badania czynnościowe wątroby</a:t>
            </a:r>
            <a:endParaRPr/>
          </a:p>
          <a:p>
            <a:pPr>
              <a:lnSpc>
                <a:spcPct val="115000"/>
              </a:lnSpc>
              <a:buSzPct val="25000"/>
              <a:buFont typeface="Wingdings 2" charset="2"/>
              <a:buChar char=""/>
            </a:pPr>
            <a:r>
              <a:rPr lang="pl-PL" sz="2000" b="1">
                <a:solidFill>
                  <a:srgbClr val="FFFFFF"/>
                </a:solidFill>
                <a:latin typeface="Century Gothic"/>
                <a:ea typeface="Times New Roman"/>
              </a:rPr>
              <a:t>Anty-HCV ujemny</a:t>
            </a:r>
            <a:endParaRPr/>
          </a:p>
          <a:p>
            <a:pPr>
              <a:lnSpc>
                <a:spcPct val="115000"/>
              </a:lnSpc>
              <a:buSzPct val="25000"/>
              <a:buFont typeface="Wingdings 2" charset="2"/>
              <a:buChar char=""/>
            </a:pPr>
            <a:r>
              <a:rPr lang="pl-PL" sz="2000" b="1">
                <a:solidFill>
                  <a:srgbClr val="FFFFFF"/>
                </a:solidFill>
                <a:latin typeface="Century Gothic"/>
                <a:ea typeface="Times New Roman"/>
              </a:rPr>
              <a:t>Anty-HIV ujemny</a:t>
            </a:r>
            <a:endParaRPr/>
          </a:p>
          <a:p>
            <a:pPr>
              <a:lnSpc>
                <a:spcPct val="115000"/>
              </a:lnSpc>
              <a:buSzPct val="25000"/>
              <a:buFont typeface="Wingdings 2" charset="2"/>
              <a:buChar char=""/>
            </a:pPr>
            <a:r>
              <a:rPr lang="pl-PL" sz="2000" b="1">
                <a:solidFill>
                  <a:srgbClr val="FFFFFF"/>
                </a:solidFill>
                <a:latin typeface="Century Gothic"/>
                <a:ea typeface="Times New Roman"/>
              </a:rPr>
              <a:t>Aktywność enzymów wątroby nieznacznie podwyższona- </a:t>
            </a:r>
            <a:r>
              <a:rPr lang="pl-PL" sz="2000">
                <a:solidFill>
                  <a:srgbClr val="FFFFFF"/>
                </a:solidFill>
                <a:latin typeface="Century Gothic"/>
                <a:ea typeface="Times New Roman"/>
              </a:rPr>
              <a:t>lecz nie przekraczała dwukrotności górnej granicy przedziału referencyjnego</a:t>
            </a:r>
            <a:endParaRPr/>
          </a:p>
          <a:p>
            <a:pPr>
              <a:lnSpc>
                <a:spcPct val="115000"/>
              </a:lnSpc>
              <a:buSzPct val="25000"/>
              <a:buFont typeface="Wingdings 2" charset="2"/>
              <a:buChar char=""/>
            </a:pPr>
            <a:r>
              <a:rPr lang="pl-PL" sz="2000">
                <a:solidFill>
                  <a:srgbClr val="FFFFFF"/>
                </a:solidFill>
                <a:latin typeface="Century Gothic"/>
                <a:ea typeface="Times New Roman"/>
              </a:rPr>
              <a:t>Ze względu na duży czynnik ryzyka specjalista zlecił badania </a:t>
            </a:r>
            <a:r>
              <a:rPr lang="pl-PL" sz="2000" b="1">
                <a:solidFill>
                  <a:srgbClr val="FFFFFF"/>
                </a:solidFill>
                <a:latin typeface="Century Gothic"/>
                <a:ea typeface="Times New Roman"/>
              </a:rPr>
              <a:t>rt-PCR</a:t>
            </a:r>
            <a:r>
              <a:rPr lang="pl-PL" sz="2000">
                <a:solidFill>
                  <a:srgbClr val="FFFFFF"/>
                </a:solidFill>
                <a:latin typeface="Century Gothic"/>
                <a:ea typeface="Times New Roman"/>
              </a:rPr>
              <a:t> ( reakcja łańcuchowa polimerazy z użyciem odwrotnej transkryptazy)w kierunku RNA wirusowego zapalenia wątroby  </a:t>
            </a:r>
            <a:r>
              <a:rPr lang="pl-PL" sz="2000" b="1">
                <a:solidFill>
                  <a:srgbClr val="FFFFFF"/>
                </a:solidFill>
                <a:latin typeface="Century Gothic"/>
                <a:ea typeface="Times New Roman"/>
              </a:rPr>
              <a:t>typu C ( HCV)- </a:t>
            </a:r>
            <a:r>
              <a:rPr lang="pl-PL" sz="2000">
                <a:solidFill>
                  <a:srgbClr val="FFFFFF"/>
                </a:solidFill>
                <a:latin typeface="Century Gothic"/>
                <a:ea typeface="Times New Roman"/>
              </a:rPr>
              <a:t>wynik </a:t>
            </a:r>
            <a:r>
              <a:rPr lang="pl-PL" sz="2000" b="1">
                <a:solidFill>
                  <a:srgbClr val="FFFFFF"/>
                </a:solidFill>
                <a:latin typeface="Century Gothic"/>
                <a:ea typeface="Times New Roman"/>
              </a:rPr>
              <a:t>dodatni</a:t>
            </a:r>
            <a:endParaRPr/>
          </a:p>
          <a:p>
            <a:pPr>
              <a:lnSpc>
                <a:spcPct val="115000"/>
              </a:lnSpc>
            </a:pPr>
            <a:endParaRPr/>
          </a:p>
          <a:p>
            <a:pPr>
              <a:lnSpc>
                <a:spcPct val="115000"/>
              </a:lnSpc>
            </a:pPr>
            <a:endParaRPr/>
          </a:p>
        </p:txBody>
      </p:sp>
      <p:sp>
        <p:nvSpPr>
          <p:cNvPr id="317" name="CustomShape 2"/>
          <p:cNvSpPr/>
          <p:nvPr/>
        </p:nvSpPr>
        <p:spPr>
          <a:xfrm>
            <a:off x="827640" y="156240"/>
            <a:ext cx="6162120" cy="624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2800" b="1">
                <a:solidFill>
                  <a:srgbClr val="000000"/>
                </a:solidFill>
                <a:latin typeface="Constantia"/>
              </a:rPr>
              <a:t>         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CustomShape 1"/>
          <p:cNvSpPr/>
          <p:nvPr/>
        </p:nvSpPr>
        <p:spPr>
          <a:xfrm>
            <a:off x="323640" y="1143000"/>
            <a:ext cx="8640360" cy="5033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15000"/>
              </a:lnSpc>
              <a:buSzPct val="25000"/>
              <a:buFont typeface="Wingdings 2" charset="2"/>
              <a:buChar char=""/>
            </a:pPr>
            <a:r>
              <a:rPr lang="pl-PL" sz="2000" b="1">
                <a:solidFill>
                  <a:srgbClr val="FFFFFF"/>
                </a:solidFill>
                <a:latin typeface="Century Gothic"/>
                <a:ea typeface="Times New Roman"/>
              </a:rPr>
              <a:t>5 tyg </a:t>
            </a:r>
            <a:r>
              <a:rPr lang="pl-PL" sz="2000">
                <a:solidFill>
                  <a:srgbClr val="FFFFFF"/>
                </a:solidFill>
                <a:latin typeface="Century Gothic"/>
                <a:ea typeface="Times New Roman"/>
              </a:rPr>
              <a:t>potem pacjent zaczął skarżyć się na złe samopoczucie, wystąpiły bóle mięśni i objawy grypopodobne- zgłosił się do lekarza POZ</a:t>
            </a:r>
            <a:endParaRPr/>
          </a:p>
          <a:p>
            <a:pPr>
              <a:lnSpc>
                <a:spcPct val="115000"/>
              </a:lnSpc>
              <a:buSzPct val="25000"/>
              <a:buFont typeface="Wingdings 2" charset="2"/>
              <a:buChar char=""/>
            </a:pPr>
            <a:r>
              <a:rPr lang="pl-PL" sz="2000">
                <a:solidFill>
                  <a:srgbClr val="FFFFFF"/>
                </a:solidFill>
                <a:latin typeface="Century Gothic"/>
                <a:ea typeface="Times New Roman"/>
              </a:rPr>
              <a:t>Nie zaobserwował gorączki ani żółtaczki</a:t>
            </a:r>
            <a:endParaRPr/>
          </a:p>
          <a:p>
            <a:pPr>
              <a:lnSpc>
                <a:spcPct val="115000"/>
              </a:lnSpc>
              <a:buSzPct val="25000"/>
              <a:buFont typeface="Wingdings 2" charset="2"/>
              <a:buChar char=""/>
            </a:pPr>
            <a:r>
              <a:rPr lang="pl-PL" sz="2000">
                <a:solidFill>
                  <a:srgbClr val="FFFFFF"/>
                </a:solidFill>
                <a:latin typeface="Century Gothic"/>
                <a:ea typeface="Times New Roman"/>
              </a:rPr>
              <a:t>Skarżył się na nudności- bez wymiotów</a:t>
            </a:r>
            <a:endParaRPr/>
          </a:p>
          <a:p>
            <a:pPr>
              <a:lnSpc>
                <a:spcPct val="115000"/>
              </a:lnSpc>
              <a:buSzPct val="25000"/>
              <a:buFont typeface="Wingdings 2" charset="2"/>
              <a:buChar char=""/>
            </a:pPr>
            <a:r>
              <a:rPr lang="pl-PL" sz="2000">
                <a:solidFill>
                  <a:srgbClr val="FFFFFF"/>
                </a:solidFill>
                <a:latin typeface="Century Gothic"/>
                <a:ea typeface="Times New Roman"/>
              </a:rPr>
              <a:t>Pacjent przyznał się do wzięcia narkotyku tylko 1 raz</a:t>
            </a:r>
            <a:endParaRPr/>
          </a:p>
          <a:p>
            <a:pPr>
              <a:lnSpc>
                <a:spcPct val="115000"/>
              </a:lnSpc>
              <a:buSzPct val="25000"/>
              <a:buFont typeface="Wingdings 2" charset="2"/>
              <a:buChar char=""/>
            </a:pPr>
            <a:r>
              <a:rPr lang="pl-PL" sz="2000">
                <a:solidFill>
                  <a:srgbClr val="FFFFFF"/>
                </a:solidFill>
                <a:latin typeface="Century Gothic"/>
                <a:ea typeface="Times New Roman"/>
              </a:rPr>
              <a:t>Ciśnienie pacjenta:  126/67 mm Hg</a:t>
            </a:r>
            <a:endParaRPr/>
          </a:p>
          <a:p>
            <a:pPr>
              <a:lnSpc>
                <a:spcPct val="115000"/>
              </a:lnSpc>
              <a:buSzPct val="25000"/>
              <a:buFont typeface="Wingdings 2" charset="2"/>
              <a:buChar char=""/>
            </a:pPr>
            <a:r>
              <a:rPr lang="pl-PL" sz="2000">
                <a:solidFill>
                  <a:srgbClr val="FFFFFF"/>
                </a:solidFill>
                <a:latin typeface="Century Gothic"/>
                <a:ea typeface="Times New Roman"/>
              </a:rPr>
              <a:t>Temperatura ciała </a:t>
            </a:r>
            <a:r>
              <a:rPr lang="pl-PL" sz="2000" b="1">
                <a:solidFill>
                  <a:srgbClr val="FFFFFF"/>
                </a:solidFill>
                <a:latin typeface="Century Gothic"/>
                <a:ea typeface="Times New Roman"/>
              </a:rPr>
              <a:t>37°C</a:t>
            </a:r>
            <a:r>
              <a:rPr lang="pl-PL" sz="2000">
                <a:solidFill>
                  <a:srgbClr val="FFFFFF"/>
                </a:solidFill>
                <a:latin typeface="Century Gothic"/>
                <a:ea typeface="Times New Roman"/>
              </a:rPr>
              <a:t>, brzuch miękki, niepowiększony, wątroba była </a:t>
            </a:r>
            <a:r>
              <a:rPr lang="pl-PL" sz="2000" b="1">
                <a:solidFill>
                  <a:srgbClr val="FFFFFF"/>
                </a:solidFill>
                <a:latin typeface="Century Gothic"/>
                <a:ea typeface="Times New Roman"/>
              </a:rPr>
              <a:t>powiększona</a:t>
            </a:r>
            <a:r>
              <a:rPr lang="pl-PL" sz="2000">
                <a:solidFill>
                  <a:srgbClr val="FFFFFF"/>
                </a:solidFill>
                <a:latin typeface="Century Gothic"/>
                <a:ea typeface="Times New Roman"/>
              </a:rPr>
              <a:t> i wystawała 8 cm spod łuku żebrowego</a:t>
            </a:r>
            <a:endParaRPr/>
          </a:p>
          <a:p>
            <a:pPr>
              <a:lnSpc>
                <a:spcPct val="115000"/>
              </a:lnSpc>
            </a:pPr>
            <a:endParaRPr/>
          </a:p>
          <a:p>
            <a:pPr>
              <a:lnSpc>
                <a:spcPct val="115000"/>
              </a:lnSpc>
            </a:pPr>
            <a:endParaRPr/>
          </a:p>
          <a:p>
            <a:pPr>
              <a:lnSpc>
                <a:spcPct val="115000"/>
              </a:lnSpc>
            </a:pPr>
            <a:endParaRPr/>
          </a:p>
        </p:txBody>
      </p:sp>
      <p:sp>
        <p:nvSpPr>
          <p:cNvPr id="319" name="CustomShape 2"/>
          <p:cNvSpPr/>
          <p:nvPr/>
        </p:nvSpPr>
        <p:spPr>
          <a:xfrm>
            <a:off x="827640" y="156240"/>
            <a:ext cx="6162120" cy="624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2800" b="1">
                <a:solidFill>
                  <a:srgbClr val="000000"/>
                </a:solidFill>
                <a:latin typeface="Constantia"/>
              </a:rPr>
              <a:t>         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0" name="Table 1"/>
          <p:cNvGraphicFramePr/>
          <p:nvPr/>
        </p:nvGraphicFramePr>
        <p:xfrm>
          <a:off x="467640" y="980640"/>
          <a:ext cx="7920000" cy="5298408"/>
        </p:xfrm>
        <a:graphic>
          <a:graphicData uri="http://schemas.openxmlformats.org/drawingml/2006/table">
            <a:tbl>
              <a:tblPr/>
              <a:tblGrid>
                <a:gridCol w="2714760"/>
                <a:gridCol w="2266920"/>
                <a:gridCol w="2938320"/>
              </a:tblGrid>
              <a:tr h="419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>
                          <a:solidFill>
                            <a:srgbClr val="FFFFFF"/>
                          </a:solidFill>
                          <a:latin typeface="Constantia"/>
                        </a:rPr>
                        <a:t>Parametr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>
                          <a:solidFill>
                            <a:srgbClr val="FFFFFF"/>
                          </a:solidFill>
                          <a:latin typeface="Constantia"/>
                        </a:rPr>
                        <a:t>Wartość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>
                          <a:solidFill>
                            <a:srgbClr val="FFFFFF"/>
                          </a:solidFill>
                          <a:latin typeface="Constantia"/>
                        </a:rPr>
                        <a:t>Przedział referencyjny</a:t>
                      </a:r>
                      <a:endParaRPr/>
                    </a:p>
                  </a:txBody>
                  <a:tcPr/>
                </a:tc>
              </a:tr>
              <a:tr h="277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WBC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7,5 x 10³/ul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4,0-10,0</a:t>
                      </a:r>
                      <a:endParaRPr/>
                    </a:p>
                  </a:txBody>
                  <a:tcPr/>
                </a:tc>
              </a:tr>
              <a:tr h="277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Hemoglobina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14,5 g/dl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13,5-17,2</a:t>
                      </a:r>
                      <a:endParaRPr/>
                    </a:p>
                  </a:txBody>
                  <a:tcPr/>
                </a:tc>
              </a:tr>
              <a:tr h="277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BUN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11 mg/dl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8-21</a:t>
                      </a:r>
                      <a:endParaRPr/>
                    </a:p>
                  </a:txBody>
                  <a:tcPr/>
                </a:tc>
              </a:tr>
              <a:tr h="277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Płytki krwi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198 x 10³/ul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150-450</a:t>
                      </a:r>
                      <a:endParaRPr/>
                    </a:p>
                  </a:txBody>
                  <a:tcPr/>
                </a:tc>
              </a:tr>
              <a:tr h="277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INR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1,1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0,8-1,2</a:t>
                      </a:r>
                      <a:endParaRPr/>
                    </a:p>
                  </a:txBody>
                  <a:tcPr/>
                </a:tc>
              </a:tr>
              <a:tr h="277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Bilirubina całkowita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2,1 mg/dl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0,4-1,5</a:t>
                      </a:r>
                      <a:endParaRPr/>
                    </a:p>
                  </a:txBody>
                  <a:tcPr/>
                </a:tc>
              </a:tr>
              <a:tr h="277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AST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1156 U/l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18-43</a:t>
                      </a:r>
                      <a:endParaRPr/>
                    </a:p>
                  </a:txBody>
                  <a:tcPr/>
                </a:tc>
              </a:tr>
              <a:tr h="277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ALT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1689 U/I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&lt;45</a:t>
                      </a:r>
                      <a:endParaRPr/>
                    </a:p>
                  </a:txBody>
                  <a:tcPr/>
                </a:tc>
              </a:tr>
              <a:tr h="277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ALP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125 U/I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40-110</a:t>
                      </a:r>
                      <a:endParaRPr/>
                    </a:p>
                  </a:txBody>
                  <a:tcPr/>
                </a:tc>
              </a:tr>
              <a:tr h="308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GGTP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68 U/I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12-43</a:t>
                      </a:r>
                      <a:endParaRPr/>
                    </a:p>
                  </a:txBody>
                  <a:tcPr/>
                </a:tc>
              </a:tr>
              <a:tr h="306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Anty-HCV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FF0000"/>
                          </a:solidFill>
                          <a:latin typeface="Constantia"/>
                        </a:rPr>
                        <a:t>dodatni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ujemny</a:t>
                      </a:r>
                      <a:endParaRPr/>
                    </a:p>
                  </a:txBody>
                  <a:tcPr/>
                </a:tc>
              </a:tr>
              <a:tr h="303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HCV RNA- PCR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FF0000"/>
                          </a:solidFill>
                          <a:latin typeface="Constantia"/>
                        </a:rPr>
                        <a:t>dodatni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ujemny</a:t>
                      </a:r>
                      <a:endParaRPr/>
                    </a:p>
                  </a:txBody>
                  <a:tcPr/>
                </a:tc>
              </a:tr>
              <a:tr h="3607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HBsAg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ujemny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ujemny</a:t>
                      </a:r>
                      <a:endParaRPr/>
                    </a:p>
                  </a:txBody>
                  <a:tcPr/>
                </a:tc>
              </a:tr>
              <a:tr h="4179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Anty-HBc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ujemny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ujemny</a:t>
                      </a:r>
                      <a:endParaRPr/>
                    </a:p>
                  </a:txBody>
                  <a:tcPr/>
                </a:tc>
              </a:tr>
              <a:tr h="466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Anty-HIV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ujemny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ujemny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1" name="CustomShape 2"/>
          <p:cNvSpPr/>
          <p:nvPr/>
        </p:nvSpPr>
        <p:spPr>
          <a:xfrm>
            <a:off x="827640" y="156240"/>
            <a:ext cx="6162120" cy="624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2800" b="1">
                <a:solidFill>
                  <a:srgbClr val="000000"/>
                </a:solidFill>
                <a:latin typeface="Century Gothic"/>
              </a:rPr>
              <a:t>              badania laboratoryjne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28560" y="1143000"/>
            <a:ext cx="7886160" cy="5033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15000"/>
              </a:lnSpc>
              <a:buSzPct val="25000"/>
              <a:buFont typeface="Wingdings 2" charset="2"/>
              <a:buChar char=""/>
            </a:pPr>
            <a:r>
              <a:rPr lang="pl-PL" sz="2400">
                <a:solidFill>
                  <a:srgbClr val="FFFFFF"/>
                </a:solidFill>
                <a:latin typeface="Century Gothic"/>
                <a:ea typeface="Times New Roman"/>
              </a:rPr>
              <a:t>HBsAg- antygen powierzchniowy wirusa typu B</a:t>
            </a:r>
            <a:endParaRPr/>
          </a:p>
          <a:p>
            <a:pPr>
              <a:lnSpc>
                <a:spcPct val="115000"/>
              </a:lnSpc>
              <a:buSzPct val="25000"/>
              <a:buFont typeface="Wingdings 2" charset="2"/>
              <a:buChar char=""/>
            </a:pPr>
            <a:r>
              <a:rPr lang="pl-PL" sz="2400">
                <a:solidFill>
                  <a:srgbClr val="FFFFFF"/>
                </a:solidFill>
                <a:latin typeface="Century Gothic"/>
                <a:ea typeface="Times New Roman"/>
              </a:rPr>
              <a:t>Anty-HBc p/c przeciwko rdzeniowemu antygenowi wirusa typu B</a:t>
            </a:r>
            <a:endParaRPr/>
          </a:p>
          <a:p>
            <a:pPr>
              <a:lnSpc>
                <a:spcPct val="115000"/>
              </a:lnSpc>
              <a:buSzPct val="25000"/>
              <a:buFont typeface="Wingdings 2" charset="2"/>
              <a:buChar char=""/>
            </a:pPr>
            <a:r>
              <a:rPr lang="pl-PL" sz="2000" b="1">
                <a:solidFill>
                  <a:srgbClr val="FFFFFF"/>
                </a:solidFill>
                <a:latin typeface="Century Gothic"/>
                <a:ea typeface="Times New Roman"/>
              </a:rPr>
              <a:t>Rozpoznanie: ostre wirusowe zapalenie wątroby typu C bez żółtaczki</a:t>
            </a:r>
            <a:endParaRPr/>
          </a:p>
          <a:p>
            <a:pPr>
              <a:lnSpc>
                <a:spcPct val="115000"/>
              </a:lnSpc>
            </a:pPr>
            <a:endParaRPr/>
          </a:p>
          <a:p>
            <a:pPr>
              <a:lnSpc>
                <a:spcPct val="115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827640" y="156240"/>
            <a:ext cx="6162120" cy="624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2800" b="1">
                <a:solidFill>
                  <a:srgbClr val="000000"/>
                </a:solidFill>
                <a:latin typeface="Constantia"/>
              </a:rPr>
              <a:t>              </a:t>
            </a:r>
            <a:r>
              <a:rPr lang="pl-PL" sz="2800" b="1">
                <a:solidFill>
                  <a:srgbClr val="000000"/>
                </a:solidFill>
                <a:latin typeface="Century Gothic"/>
              </a:rPr>
              <a:t>Rozpoznanie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CustomShape 1"/>
          <p:cNvSpPr/>
          <p:nvPr/>
        </p:nvSpPr>
        <p:spPr>
          <a:xfrm>
            <a:off x="628560" y="1143000"/>
            <a:ext cx="7886160" cy="5033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15000"/>
              </a:lnSpc>
              <a:buSzPct val="25000"/>
              <a:buFont typeface="Wingdings 2" charset="2"/>
              <a:buChar char=""/>
            </a:pPr>
            <a:r>
              <a:rPr lang="pl-PL" sz="2000">
                <a:solidFill>
                  <a:srgbClr val="FFFFFF"/>
                </a:solidFill>
                <a:latin typeface="Century Gothic"/>
                <a:ea typeface="Times New Roman"/>
              </a:rPr>
              <a:t>Wirus  mnoży się w komórkach wątroby, wywołując stan zapalny i uszkodzenie narządu. </a:t>
            </a:r>
            <a:endParaRPr/>
          </a:p>
          <a:p>
            <a:pPr>
              <a:lnSpc>
                <a:spcPct val="115000"/>
              </a:lnSpc>
              <a:buSzPct val="25000"/>
              <a:buFont typeface="Wingdings 2" charset="2"/>
              <a:buChar char=""/>
            </a:pPr>
            <a:r>
              <a:rPr lang="pl-PL" sz="2000">
                <a:solidFill>
                  <a:srgbClr val="FFFFFF"/>
                </a:solidFill>
                <a:latin typeface="Century Gothic"/>
                <a:ea typeface="Times New Roman"/>
              </a:rPr>
              <a:t>Wykryty w 1989 r. Występuje w 6 odmianach- genotypach. Na świecie, podobnie zresztą jak w Polsce, dominują zakażenia genotypem 1 (u nas to 90 proc. przypadków), a w dalszej kolejności 2 i 3.</a:t>
            </a:r>
            <a:endParaRPr/>
          </a:p>
          <a:p>
            <a:pPr>
              <a:lnSpc>
                <a:spcPct val="115000"/>
              </a:lnSpc>
              <a:buSzPct val="25000"/>
              <a:buFont typeface="Wingdings 2" charset="2"/>
              <a:buChar char=""/>
            </a:pPr>
            <a:r>
              <a:rPr lang="pl-PL" sz="2000">
                <a:solidFill>
                  <a:srgbClr val="FFFFFF"/>
                </a:solidFill>
                <a:latin typeface="Century Gothic"/>
                <a:ea typeface="Times New Roman"/>
              </a:rPr>
              <a:t>Do zakażenia WZW C dochodzi w wyniku kontaktu z krwią zakażonej osoby. Drogi zakażenia wirusowym zapaleniem wątroby typu C (WZW C) to głównie zabiegi medyczne.</a:t>
            </a:r>
            <a:endParaRPr/>
          </a:p>
          <a:p>
            <a:pPr>
              <a:lnSpc>
                <a:spcPct val="115000"/>
              </a:lnSpc>
            </a:pPr>
            <a:endParaRPr/>
          </a:p>
          <a:p>
            <a:pPr>
              <a:lnSpc>
                <a:spcPct val="115000"/>
              </a:lnSpc>
            </a:pPr>
            <a:endParaRPr/>
          </a:p>
          <a:p>
            <a:pPr>
              <a:lnSpc>
                <a:spcPct val="115000"/>
              </a:lnSpc>
            </a:pPr>
            <a:endParaRPr/>
          </a:p>
        </p:txBody>
      </p:sp>
      <p:sp>
        <p:nvSpPr>
          <p:cNvPr id="325" name="CustomShape 2"/>
          <p:cNvSpPr/>
          <p:nvPr/>
        </p:nvSpPr>
        <p:spPr>
          <a:xfrm>
            <a:off x="395640" y="156240"/>
            <a:ext cx="8136360" cy="895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r>
              <a:rPr lang="pl-PL" sz="2400" b="1" dirty="0">
                <a:latin typeface="Constantia"/>
              </a:rPr>
              <a:t>              </a:t>
            </a:r>
            <a:r>
              <a:rPr lang="pl-PL" sz="2400" b="1" dirty="0">
                <a:latin typeface="Arial"/>
                <a:ea typeface="Times New Roman"/>
              </a:rPr>
              <a:t>Wirusowe zapalenie wątroby typu C </a:t>
            </a:r>
            <a:endParaRPr sz="2400" dirty="0"/>
          </a:p>
          <a:p>
            <a:pPr>
              <a:lnSpc>
                <a:spcPct val="100000"/>
              </a:lnSpc>
            </a:pPr>
            <a:r>
              <a:rPr lang="pl-PL" sz="2400" b="1" dirty="0">
                <a:latin typeface="Arial"/>
                <a:ea typeface="Times New Roman"/>
              </a:rPr>
              <a:t>                        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CustomShape 1"/>
          <p:cNvSpPr/>
          <p:nvPr/>
        </p:nvSpPr>
        <p:spPr>
          <a:xfrm>
            <a:off x="251640" y="764640"/>
            <a:ext cx="8640360" cy="5904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15000"/>
              </a:lnSpc>
            </a:pPr>
            <a:r>
              <a:rPr lang="pl-PL" sz="2400">
                <a:solidFill>
                  <a:srgbClr val="FFFFFF"/>
                </a:solidFill>
                <a:latin typeface="Century Gothic"/>
                <a:ea typeface="Times New Roman"/>
              </a:rPr>
              <a:t>- </a:t>
            </a:r>
            <a:r>
              <a:rPr lang="pl-PL" sz="2100" b="1">
                <a:solidFill>
                  <a:srgbClr val="FFFFFF"/>
                </a:solidFill>
                <a:latin typeface="Arial"/>
                <a:ea typeface="Times New Roman"/>
              </a:rPr>
              <a:t>Ostre zapalenie wątroby typu C </a:t>
            </a:r>
            <a:r>
              <a:rPr lang="pl-PL" sz="2100">
                <a:solidFill>
                  <a:srgbClr val="FFFFFF"/>
                </a:solidFill>
                <a:latin typeface="Arial"/>
                <a:ea typeface="Times New Roman"/>
              </a:rPr>
              <a:t>pojawia się </a:t>
            </a:r>
            <a:r>
              <a:rPr lang="pl-PL" sz="2100" b="1">
                <a:solidFill>
                  <a:srgbClr val="FFFFFF"/>
                </a:solidFill>
                <a:latin typeface="Arial"/>
                <a:ea typeface="Times New Roman"/>
              </a:rPr>
              <a:t>4–12 tygodni </a:t>
            </a:r>
            <a:r>
              <a:rPr lang="pl-PL" sz="2100">
                <a:solidFill>
                  <a:srgbClr val="FFFFFF"/>
                </a:solidFill>
                <a:latin typeface="Arial"/>
                <a:ea typeface="Times New Roman"/>
              </a:rPr>
              <a:t>po kontakcie z wirusem i trwa ok. </a:t>
            </a:r>
            <a:r>
              <a:rPr lang="pl-PL" sz="2100" b="1">
                <a:solidFill>
                  <a:srgbClr val="FFFFFF"/>
                </a:solidFill>
                <a:latin typeface="Arial"/>
                <a:ea typeface="Times New Roman"/>
              </a:rPr>
              <a:t>6 miesięcy</a:t>
            </a:r>
            <a:r>
              <a:rPr lang="pl-PL" sz="2100">
                <a:solidFill>
                  <a:srgbClr val="FFFFFF"/>
                </a:solidFill>
                <a:latin typeface="Arial"/>
                <a:ea typeface="Times New Roman"/>
              </a:rPr>
              <a:t>. </a:t>
            </a:r>
            <a:endParaRPr/>
          </a:p>
          <a:p>
            <a:pPr>
              <a:lnSpc>
                <a:spcPct val="115000"/>
              </a:lnSpc>
            </a:pPr>
            <a:r>
              <a:rPr lang="pl-PL" sz="2100">
                <a:solidFill>
                  <a:srgbClr val="FFFFFF"/>
                </a:solidFill>
                <a:latin typeface="Arial"/>
                <a:ea typeface="Times New Roman"/>
              </a:rPr>
              <a:t>-Zwykle przebiega bezobjawowo. </a:t>
            </a:r>
            <a:endParaRPr/>
          </a:p>
          <a:p>
            <a:pPr>
              <a:lnSpc>
                <a:spcPct val="115000"/>
              </a:lnSpc>
            </a:pPr>
            <a:r>
              <a:rPr lang="pl-PL" sz="2100">
                <a:solidFill>
                  <a:srgbClr val="FFFFFF"/>
                </a:solidFill>
                <a:latin typeface="Arial"/>
                <a:ea typeface="Times New Roman"/>
              </a:rPr>
              <a:t>U ok. </a:t>
            </a:r>
            <a:r>
              <a:rPr lang="pl-PL" sz="2100" b="1">
                <a:solidFill>
                  <a:srgbClr val="FFFFFF"/>
                </a:solidFill>
                <a:latin typeface="Arial"/>
                <a:ea typeface="Times New Roman"/>
              </a:rPr>
              <a:t>20 proc</a:t>
            </a:r>
            <a:r>
              <a:rPr lang="pl-PL" sz="2100">
                <a:solidFill>
                  <a:srgbClr val="FFFFFF"/>
                </a:solidFill>
                <a:latin typeface="Arial"/>
                <a:ea typeface="Times New Roman"/>
              </a:rPr>
              <a:t>. organizm samoistnie zwalcza zakażenie w ciągu 6–12 miesięcy od chwili wniknięcia wirusa, ale aż u </a:t>
            </a:r>
            <a:r>
              <a:rPr lang="pl-PL" sz="2100" b="1">
                <a:solidFill>
                  <a:srgbClr val="FFFFFF"/>
                </a:solidFill>
                <a:latin typeface="Arial"/>
                <a:ea typeface="Times New Roman"/>
              </a:rPr>
              <a:t>80 proc</a:t>
            </a:r>
            <a:r>
              <a:rPr lang="pl-PL" sz="2100">
                <a:solidFill>
                  <a:srgbClr val="FFFFFF"/>
                </a:solidFill>
                <a:latin typeface="Arial"/>
                <a:ea typeface="Times New Roman"/>
              </a:rPr>
              <a:t>. zakażenie przechodzi w fazę przewlekłą, która wymaga leczenia. </a:t>
            </a:r>
            <a:endParaRPr/>
          </a:p>
          <a:p>
            <a:pPr>
              <a:lnSpc>
                <a:spcPct val="115000"/>
              </a:lnSpc>
            </a:pPr>
            <a:r>
              <a:rPr lang="pl-PL" sz="2100">
                <a:solidFill>
                  <a:srgbClr val="FFFFFF"/>
                </a:solidFill>
                <a:latin typeface="Arial"/>
                <a:ea typeface="Times New Roman"/>
              </a:rPr>
              <a:t>-Jeżeli po </a:t>
            </a:r>
            <a:r>
              <a:rPr lang="pl-PL" sz="2100" b="1">
                <a:solidFill>
                  <a:srgbClr val="FFFFFF"/>
                </a:solidFill>
                <a:latin typeface="Arial"/>
                <a:ea typeface="Times New Roman"/>
              </a:rPr>
              <a:t>6 miesiącach </a:t>
            </a:r>
            <a:r>
              <a:rPr lang="pl-PL" sz="2100">
                <a:solidFill>
                  <a:srgbClr val="FFFFFF"/>
                </a:solidFill>
                <a:latin typeface="Arial"/>
                <a:ea typeface="Times New Roman"/>
              </a:rPr>
              <a:t>od pierwszych objawów choroby stwierdza się obecność wirusa we krwi, można mówić o </a:t>
            </a:r>
            <a:r>
              <a:rPr lang="pl-PL" sz="2100" b="1">
                <a:solidFill>
                  <a:srgbClr val="FFFFFF"/>
                </a:solidFill>
                <a:latin typeface="Arial"/>
                <a:ea typeface="Times New Roman"/>
              </a:rPr>
              <a:t>przewlekłej fazie </a:t>
            </a:r>
            <a:r>
              <a:rPr lang="pl-PL" sz="2100">
                <a:solidFill>
                  <a:srgbClr val="FFFFFF"/>
                </a:solidFill>
                <a:latin typeface="Arial"/>
                <a:ea typeface="Times New Roman"/>
              </a:rPr>
              <a:t>choroby, która może wymagać  leczenia farmakologicznego. ------ </a:t>
            </a:r>
            <a:endParaRPr/>
          </a:p>
          <a:p>
            <a:pPr>
              <a:lnSpc>
                <a:spcPct val="115000"/>
              </a:lnSpc>
            </a:pPr>
            <a:r>
              <a:rPr lang="pl-PL" sz="2100">
                <a:solidFill>
                  <a:srgbClr val="FFFFFF"/>
                </a:solidFill>
                <a:latin typeface="Arial"/>
                <a:ea typeface="Times New Roman"/>
              </a:rPr>
              <a:t>-Wtedy też pojawiają się pierwsze objawy: nudności, bóle stawów, zmęczenie. </a:t>
            </a:r>
            <a:endParaRPr/>
          </a:p>
          <a:p>
            <a:pPr>
              <a:lnSpc>
                <a:spcPct val="115000"/>
              </a:lnSpc>
            </a:pPr>
            <a:r>
              <a:rPr lang="pl-PL" sz="2100">
                <a:solidFill>
                  <a:srgbClr val="FFFFFF"/>
                </a:solidFill>
                <a:latin typeface="Arial"/>
                <a:ea typeface="Times New Roman"/>
              </a:rPr>
              <a:t>-Namnażanie się wirusa powoduje zapalenie wątroby- przejawem jest podwyższenie aktywności enzymów wątrobowych we krwi. </a:t>
            </a:r>
            <a:endParaRPr/>
          </a:p>
          <a:p>
            <a:pPr>
              <a:lnSpc>
                <a:spcPct val="115000"/>
              </a:lnSpc>
            </a:pPr>
            <a:r>
              <a:rPr lang="pl-PL" sz="2100">
                <a:solidFill>
                  <a:srgbClr val="FFFFFF"/>
                </a:solidFill>
                <a:latin typeface="Arial"/>
                <a:ea typeface="Times New Roman"/>
              </a:rPr>
              <a:t>-</a:t>
            </a:r>
            <a:r>
              <a:rPr lang="pl-PL" sz="2100" b="1">
                <a:solidFill>
                  <a:srgbClr val="FFFFFF"/>
                </a:solidFill>
                <a:latin typeface="Arial"/>
                <a:ea typeface="Times New Roman"/>
              </a:rPr>
              <a:t>Przewlekłe WZW C </a:t>
            </a:r>
            <a:r>
              <a:rPr lang="pl-PL" sz="2100">
                <a:solidFill>
                  <a:srgbClr val="FFFFFF"/>
                </a:solidFill>
                <a:latin typeface="Arial"/>
                <a:ea typeface="Times New Roman"/>
              </a:rPr>
              <a:t>prowadzi do </a:t>
            </a:r>
            <a:r>
              <a:rPr lang="pl-PL" sz="2100" b="1">
                <a:solidFill>
                  <a:srgbClr val="FFFFFF"/>
                </a:solidFill>
                <a:latin typeface="Arial"/>
                <a:ea typeface="Times New Roman"/>
              </a:rPr>
              <a:t>marskości i/lub raka wątroby </a:t>
            </a:r>
            <a:r>
              <a:rPr lang="pl-PL" sz="2100">
                <a:solidFill>
                  <a:srgbClr val="FFFFFF"/>
                </a:solidFill>
                <a:latin typeface="Arial"/>
                <a:ea typeface="Times New Roman"/>
              </a:rPr>
              <a:t>u ok. 30 proc. spośród przewlekle zakażonych.</a:t>
            </a:r>
            <a:endParaRPr/>
          </a:p>
        </p:txBody>
      </p:sp>
      <p:sp>
        <p:nvSpPr>
          <p:cNvPr id="327" name="CustomShape 2"/>
          <p:cNvSpPr/>
          <p:nvPr/>
        </p:nvSpPr>
        <p:spPr>
          <a:xfrm>
            <a:off x="827640" y="156240"/>
            <a:ext cx="7272000" cy="624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2800" b="1">
                <a:solidFill>
                  <a:srgbClr val="000000"/>
                </a:solidFill>
                <a:latin typeface="Century Gothic"/>
                <a:ea typeface="Times New Roman"/>
              </a:rPr>
              <a:t>                       WZW C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CustomShape 1"/>
          <p:cNvSpPr/>
          <p:nvPr/>
        </p:nvSpPr>
        <p:spPr>
          <a:xfrm>
            <a:off x="251640" y="764640"/>
            <a:ext cx="8640360" cy="6264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15000"/>
              </a:lnSpc>
            </a:pPr>
            <a:r>
              <a:rPr lang="pl-PL" sz="2400">
                <a:solidFill>
                  <a:srgbClr val="FFFFFF"/>
                </a:solidFill>
                <a:latin typeface="Century Gothic"/>
                <a:ea typeface="Times New Roman"/>
              </a:rPr>
              <a:t>-</a:t>
            </a:r>
            <a:endParaRPr/>
          </a:p>
        </p:txBody>
      </p:sp>
      <p:sp>
        <p:nvSpPr>
          <p:cNvPr id="329" name="CustomShape 2"/>
          <p:cNvSpPr/>
          <p:nvPr/>
        </p:nvSpPr>
        <p:spPr>
          <a:xfrm>
            <a:off x="827640" y="156240"/>
            <a:ext cx="7272000" cy="624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2800" b="1">
                <a:solidFill>
                  <a:srgbClr val="000000"/>
                </a:solidFill>
                <a:latin typeface="Century Gothic"/>
                <a:ea typeface="Times New Roman"/>
              </a:rPr>
              <a:t>                       WZW C</a:t>
            </a:r>
            <a:endParaRPr/>
          </a:p>
        </p:txBody>
      </p:sp>
      <p:pic>
        <p:nvPicPr>
          <p:cNvPr id="330" name="Obraz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7640" y="959417"/>
            <a:ext cx="8208360" cy="5083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755640" y="260640"/>
            <a:ext cx="7632000" cy="6120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dirty="0">
                <a:solidFill>
                  <a:srgbClr val="0070C0"/>
                </a:solidFill>
                <a:latin typeface="Constantia"/>
              </a:rPr>
              <a:t>Zespół Gilberta</a:t>
            </a:r>
            <a:endParaRPr dirty="0"/>
          </a:p>
          <a:p>
            <a:pPr>
              <a:lnSpc>
                <a:spcPct val="100000"/>
              </a:lnSpc>
            </a:pPr>
            <a:r>
              <a:rPr lang="pl-PL" dirty="0">
                <a:solidFill>
                  <a:srgbClr val="FFFFFF"/>
                </a:solidFill>
                <a:latin typeface="Constantia"/>
              </a:rPr>
              <a:t>zaburzenie transportu wolnej bilirubiny z krwi do </a:t>
            </a:r>
            <a:r>
              <a:rPr lang="pl-PL" dirty="0" err="1">
                <a:solidFill>
                  <a:srgbClr val="FFFFFF"/>
                </a:solidFill>
                <a:latin typeface="Constantia"/>
              </a:rPr>
              <a:t>hepatocytów</a:t>
            </a:r>
            <a:r>
              <a:rPr lang="pl-PL" dirty="0">
                <a:solidFill>
                  <a:srgbClr val="FFFFFF"/>
                </a:solidFill>
                <a:latin typeface="Constantia"/>
              </a:rPr>
              <a:t>. Bez objawów uszkodzenia wątroby. Bilirubina w surowicy-2-4mg/dl (zmniejszenie aktywności </a:t>
            </a:r>
            <a:r>
              <a:rPr lang="pl-PL" dirty="0" err="1">
                <a:solidFill>
                  <a:srgbClr val="FFFFFF"/>
                </a:solidFill>
                <a:latin typeface="Constantia"/>
              </a:rPr>
              <a:t>UDP-glukuronozylotransferazy</a:t>
            </a:r>
            <a:r>
              <a:rPr lang="pl-PL" dirty="0">
                <a:solidFill>
                  <a:srgbClr val="FFFFFF"/>
                </a:solidFill>
                <a:latin typeface="Constantia"/>
              </a:rPr>
              <a:t>)</a:t>
            </a:r>
            <a:endParaRPr dirty="0"/>
          </a:p>
          <a:p>
            <a:pPr>
              <a:lnSpc>
                <a:spcPct val="100000"/>
              </a:lnSpc>
            </a:pPr>
            <a:r>
              <a:rPr lang="pl-PL" dirty="0">
                <a:solidFill>
                  <a:srgbClr val="FFFFFF"/>
                </a:solidFill>
                <a:latin typeface="Constantia"/>
              </a:rPr>
              <a:t>Różnicowanie:</a:t>
            </a:r>
            <a:endParaRPr dirty="0"/>
          </a:p>
          <a:p>
            <a:pPr>
              <a:lnSpc>
                <a:spcPct val="100000"/>
              </a:lnSpc>
            </a:pPr>
            <a:r>
              <a:rPr lang="pl-PL" dirty="0">
                <a:solidFill>
                  <a:srgbClr val="FFFFFF"/>
                </a:solidFill>
                <a:latin typeface="Constantia"/>
              </a:rPr>
              <a:t>   próba barbituranowa / cofa objawy / </a:t>
            </a:r>
            <a:endParaRPr dirty="0"/>
          </a:p>
          <a:p>
            <a:pPr>
              <a:lnSpc>
                <a:spcPct val="100000"/>
              </a:lnSpc>
            </a:pPr>
            <a:r>
              <a:rPr lang="pl-PL" dirty="0">
                <a:solidFill>
                  <a:srgbClr val="FFFFFF"/>
                </a:solidFill>
                <a:latin typeface="Constantia"/>
              </a:rPr>
              <a:t>   test głodowy / nasila objawy-alkohol, stres, infekcje /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dirty="0">
                <a:solidFill>
                  <a:srgbClr val="0070C0"/>
                </a:solidFill>
                <a:latin typeface="Constantia"/>
              </a:rPr>
              <a:t>Zespół </a:t>
            </a:r>
            <a:r>
              <a:rPr lang="pl-PL" dirty="0" err="1">
                <a:solidFill>
                  <a:srgbClr val="0070C0"/>
                </a:solidFill>
                <a:latin typeface="Constantia"/>
              </a:rPr>
              <a:t>Criglera</a:t>
            </a:r>
            <a:r>
              <a:rPr lang="pl-PL" dirty="0">
                <a:solidFill>
                  <a:srgbClr val="0070C0"/>
                </a:solidFill>
                <a:latin typeface="Constantia"/>
              </a:rPr>
              <a:t>- </a:t>
            </a:r>
            <a:r>
              <a:rPr lang="pl-PL" dirty="0" err="1">
                <a:solidFill>
                  <a:srgbClr val="0070C0"/>
                </a:solidFill>
                <a:latin typeface="Constantia"/>
              </a:rPr>
              <a:t>Najjara</a:t>
            </a:r>
            <a:endParaRPr dirty="0"/>
          </a:p>
          <a:p>
            <a:pPr>
              <a:lnSpc>
                <a:spcPct val="100000"/>
              </a:lnSpc>
            </a:pPr>
            <a:r>
              <a:rPr lang="pl-PL" dirty="0">
                <a:solidFill>
                  <a:srgbClr val="FFFFFF"/>
                </a:solidFill>
                <a:latin typeface="Constantia"/>
              </a:rPr>
              <a:t>rzadki zespół – </a:t>
            </a:r>
            <a:r>
              <a:rPr lang="pl-PL" dirty="0" err="1">
                <a:solidFill>
                  <a:srgbClr val="FFFFFF"/>
                </a:solidFill>
                <a:latin typeface="Constantia"/>
              </a:rPr>
              <a:t>zespół</a:t>
            </a:r>
            <a:r>
              <a:rPr lang="pl-PL" dirty="0">
                <a:solidFill>
                  <a:srgbClr val="FFFFFF"/>
                </a:solidFill>
                <a:latin typeface="Constantia"/>
              </a:rPr>
              <a:t> autosomalny recesywny </a:t>
            </a:r>
            <a:endParaRPr dirty="0"/>
          </a:p>
          <a:p>
            <a:pPr>
              <a:lnSpc>
                <a:spcPct val="100000"/>
              </a:lnSpc>
            </a:pPr>
            <a:r>
              <a:rPr lang="pl-PL" dirty="0">
                <a:solidFill>
                  <a:srgbClr val="FFFFFF"/>
                </a:solidFill>
                <a:latin typeface="Constantia"/>
              </a:rPr>
              <a:t>typu I /cięższa postać/brak </a:t>
            </a:r>
            <a:r>
              <a:rPr lang="pl-PL" dirty="0" err="1">
                <a:solidFill>
                  <a:srgbClr val="FFFFFF"/>
                </a:solidFill>
                <a:latin typeface="Constantia"/>
              </a:rPr>
              <a:t>UDP-Glu</a:t>
            </a:r>
            <a:r>
              <a:rPr lang="pl-PL" dirty="0">
                <a:solidFill>
                  <a:srgbClr val="FFFFFF"/>
                </a:solidFill>
                <a:latin typeface="Constantia"/>
              </a:rPr>
              <a:t>/transferazy-brak reakcji na </a:t>
            </a:r>
            <a:r>
              <a:rPr lang="pl-PL" dirty="0" err="1">
                <a:solidFill>
                  <a:srgbClr val="FFFFFF"/>
                </a:solidFill>
                <a:latin typeface="Constantia"/>
              </a:rPr>
              <a:t>barbiturany-fototerapia-bilirubina</a:t>
            </a:r>
            <a:r>
              <a:rPr lang="pl-PL" dirty="0">
                <a:solidFill>
                  <a:srgbClr val="FFFFFF"/>
                </a:solidFill>
                <a:latin typeface="Constantia"/>
              </a:rPr>
              <a:t> w surowicy krwi-15-30mg/dl  </a:t>
            </a:r>
            <a:endParaRPr dirty="0"/>
          </a:p>
          <a:p>
            <a:pPr>
              <a:lnSpc>
                <a:spcPct val="100000"/>
              </a:lnSpc>
            </a:pPr>
            <a:r>
              <a:rPr lang="pl-PL" dirty="0">
                <a:solidFill>
                  <a:srgbClr val="FFFFFF"/>
                </a:solidFill>
                <a:latin typeface="Constantia"/>
              </a:rPr>
              <a:t>typu II; reakcja na barbiturany(</a:t>
            </a:r>
            <a:r>
              <a:rPr lang="pl-PL" dirty="0" err="1">
                <a:solidFill>
                  <a:srgbClr val="FFFFFF"/>
                </a:solidFill>
                <a:latin typeface="Constantia"/>
              </a:rPr>
              <a:t>niedobór-UDP-glukuronozylotransferazy</a:t>
            </a:r>
            <a:r>
              <a:rPr lang="pl-PL" dirty="0">
                <a:solidFill>
                  <a:srgbClr val="FFFFFF"/>
                </a:solidFill>
                <a:latin typeface="Constantia"/>
              </a:rPr>
              <a:t>)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dirty="0">
                <a:solidFill>
                  <a:srgbClr val="0070C0"/>
                </a:solidFill>
                <a:latin typeface="Constantia"/>
              </a:rPr>
              <a:t>Zespół </a:t>
            </a:r>
            <a:r>
              <a:rPr lang="pl-PL" dirty="0" err="1">
                <a:solidFill>
                  <a:srgbClr val="0070C0"/>
                </a:solidFill>
                <a:latin typeface="Constantia"/>
              </a:rPr>
              <a:t>Dubina-Johnsona</a:t>
            </a:r>
            <a:endParaRPr dirty="0"/>
          </a:p>
          <a:p>
            <a:pPr>
              <a:lnSpc>
                <a:spcPct val="100000"/>
              </a:lnSpc>
            </a:pPr>
            <a:r>
              <a:rPr lang="pl-PL" dirty="0">
                <a:solidFill>
                  <a:srgbClr val="FFFFFF"/>
                </a:solidFill>
                <a:latin typeface="Constantia"/>
              </a:rPr>
              <a:t>Cecha autosomalna recesywna. Upośledzenie wydzielania bilirubiny na biegunie żółciowym </a:t>
            </a:r>
            <a:r>
              <a:rPr lang="pl-PL" dirty="0" err="1">
                <a:solidFill>
                  <a:srgbClr val="FFFFFF"/>
                </a:solidFill>
                <a:latin typeface="Constantia"/>
              </a:rPr>
              <a:t>hepatocyta</a:t>
            </a:r>
            <a:r>
              <a:rPr lang="pl-PL" dirty="0">
                <a:solidFill>
                  <a:srgbClr val="FFFFFF"/>
                </a:solidFill>
                <a:latin typeface="Constantia"/>
              </a:rPr>
              <a:t> (do żółci). W moczu stwierdza się urobilinogen i bilirubinę. Bilirubina w surowicy-3-5mg/dl (odkładanie czarnego barwnika w wątrobie!)</a:t>
            </a:r>
            <a:endParaRPr dirty="0"/>
          </a:p>
          <a:p>
            <a:pPr>
              <a:lnSpc>
                <a:spcPct val="100000"/>
              </a:lnSpc>
            </a:pPr>
            <a:r>
              <a:rPr lang="pl-PL" dirty="0">
                <a:solidFill>
                  <a:srgbClr val="0070C0"/>
                </a:solidFill>
                <a:latin typeface="Constantia"/>
              </a:rPr>
              <a:t>Zespół Rotora</a:t>
            </a:r>
            <a:r>
              <a:rPr lang="pl-PL" dirty="0">
                <a:solidFill>
                  <a:srgbClr val="FFFFFF"/>
                </a:solidFill>
                <a:latin typeface="Constantia"/>
              </a:rPr>
              <a:t>- bez odkładania barwnika w wątrobie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Symbol zastępczy zawartości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6720" y="1523880"/>
            <a:ext cx="7269840" cy="4571280"/>
          </a:xfrm>
          <a:prstGeom prst="rect">
            <a:avLst/>
          </a:prstGeom>
          <a:ln>
            <a:noFill/>
          </a:ln>
        </p:spPr>
      </p:pic>
      <p:sp>
        <p:nvSpPr>
          <p:cNvPr id="334" name="CustomShape 1"/>
          <p:cNvSpPr/>
          <p:nvPr/>
        </p:nvSpPr>
        <p:spPr>
          <a:xfrm>
            <a:off x="827640" y="156240"/>
            <a:ext cx="6162120" cy="624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2800" b="1" dirty="0">
                <a:solidFill>
                  <a:srgbClr val="000000"/>
                </a:solidFill>
                <a:latin typeface="Constantia"/>
              </a:rPr>
              <a:t>WZW typu C- diagnostyka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Symbol zastępczy zawartości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76960" y="1523880"/>
            <a:ext cx="5589360" cy="4571280"/>
          </a:xfrm>
          <a:prstGeom prst="rect">
            <a:avLst/>
          </a:prstGeom>
          <a:ln>
            <a:noFill/>
          </a:ln>
        </p:spPr>
      </p:pic>
      <p:sp>
        <p:nvSpPr>
          <p:cNvPr id="336" name="CustomShape 1"/>
          <p:cNvSpPr/>
          <p:nvPr/>
        </p:nvSpPr>
        <p:spPr>
          <a:xfrm>
            <a:off x="827640" y="156240"/>
            <a:ext cx="7344000" cy="624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2800" b="1">
                <a:solidFill>
                  <a:srgbClr val="000000"/>
                </a:solidFill>
                <a:latin typeface="Constantia"/>
              </a:rPr>
              <a:t>             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CustomShape 1"/>
          <p:cNvSpPr/>
          <p:nvPr/>
        </p:nvSpPr>
        <p:spPr>
          <a:xfrm>
            <a:off x="457200" y="1523880"/>
            <a:ext cx="8228880" cy="4571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15000"/>
              </a:lnSpc>
              <a:buSzPct val="25000"/>
              <a:buFont typeface="Wingdings 2" charset="2"/>
              <a:buChar char=""/>
            </a:pPr>
            <a:r>
              <a:rPr lang="pl-PL" sz="2400">
                <a:solidFill>
                  <a:srgbClr val="FFFFFF"/>
                </a:solidFill>
                <a:latin typeface="Century Gothic"/>
                <a:ea typeface="Times New Roman"/>
              </a:rPr>
              <a:t>Mężczyzna 44 lat przywieziony do szpitala klinicznego na SOR z powodu silnego bólu okolicy prawego podżebrza, promieniującego do prawej łopatki z towarzyszącym zażółceniem skóry.</a:t>
            </a:r>
            <a:endParaRPr/>
          </a:p>
          <a:p>
            <a:pPr>
              <a:lnSpc>
                <a:spcPct val="115000"/>
              </a:lnSpc>
              <a:buSzPct val="25000"/>
              <a:buFont typeface="Wingdings 2" charset="2"/>
              <a:buChar char=""/>
            </a:pPr>
            <a:r>
              <a:rPr lang="pl-PL" sz="2400">
                <a:solidFill>
                  <a:srgbClr val="FFFFFF"/>
                </a:solidFill>
                <a:latin typeface="Century Gothic"/>
                <a:ea typeface="Times New Roman"/>
              </a:rPr>
              <a:t>Temperatura ciała: 37,2 st C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38" name="CustomShape 2"/>
          <p:cNvSpPr/>
          <p:nvPr/>
        </p:nvSpPr>
        <p:spPr>
          <a:xfrm>
            <a:off x="827640" y="156240"/>
            <a:ext cx="7344000" cy="624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2800" b="1">
                <a:solidFill>
                  <a:srgbClr val="000000"/>
                </a:solidFill>
                <a:latin typeface="Constantia"/>
              </a:rPr>
              <a:t>              </a:t>
            </a:r>
            <a:r>
              <a:rPr lang="pl-PL" sz="2800" b="1">
                <a:solidFill>
                  <a:srgbClr val="000000"/>
                </a:solidFill>
                <a:latin typeface="Century Gothic"/>
              </a:rPr>
              <a:t>Przypadek  kliniczny  nr  10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9" name="Table 1"/>
          <p:cNvGraphicFramePr/>
          <p:nvPr/>
        </p:nvGraphicFramePr>
        <p:xfrm>
          <a:off x="683568" y="476672"/>
          <a:ext cx="7128000" cy="6483510"/>
        </p:xfrm>
        <a:graphic>
          <a:graphicData uri="http://schemas.openxmlformats.org/drawingml/2006/table">
            <a:tbl>
              <a:tblPr/>
              <a:tblGrid>
                <a:gridCol w="2304000"/>
                <a:gridCol w="2619000"/>
                <a:gridCol w="2205000"/>
              </a:tblGrid>
              <a:tr h="264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 dirty="0">
                          <a:solidFill>
                            <a:srgbClr val="FFFFFF"/>
                          </a:solidFill>
                          <a:latin typeface="Constantia"/>
                        </a:rPr>
                        <a:t>Parametr </a:t>
                      </a:r>
                      <a:endParaRPr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 dirty="0">
                          <a:solidFill>
                            <a:srgbClr val="FFFFFF"/>
                          </a:solidFill>
                          <a:latin typeface="Constantia"/>
                        </a:rPr>
                        <a:t>Wartość</a:t>
                      </a:r>
                      <a:endParaRPr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Constantia"/>
                        </a:rPr>
                        <a:t>Przedział referencyjny</a:t>
                      </a:r>
                      <a:endParaRPr sz="90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 dirty="0">
                          <a:solidFill>
                            <a:srgbClr val="FFFFFF"/>
                          </a:solidFill>
                          <a:latin typeface="Constantia"/>
                        </a:rPr>
                        <a:t>WBC</a:t>
                      </a:r>
                      <a:endParaRPr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Constantia"/>
                        </a:rPr>
                        <a:t>8,8  x 10³/ul</a:t>
                      </a:r>
                      <a:endParaRPr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Constantia"/>
                        </a:rPr>
                        <a:t>4,0-10,0</a:t>
                      </a:r>
                      <a:endParaRPr sz="90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 dirty="0">
                          <a:solidFill>
                            <a:srgbClr val="FFFFFF"/>
                          </a:solidFill>
                          <a:latin typeface="Constantia"/>
                        </a:rPr>
                        <a:t>Hemoglobina </a:t>
                      </a:r>
                      <a:endParaRPr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Constantia"/>
                        </a:rPr>
                        <a:t>13,7 g/dl</a:t>
                      </a:r>
                      <a:endParaRPr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Constantia"/>
                        </a:rPr>
                        <a:t>13,0-17,0</a:t>
                      </a:r>
                      <a:endParaRPr sz="90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Constantia"/>
                        </a:rPr>
                        <a:t>MCH</a:t>
                      </a:r>
                      <a:endParaRPr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Constantia"/>
                        </a:rPr>
                        <a:t>33,4 pg</a:t>
                      </a:r>
                      <a:endParaRPr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Constantia"/>
                        </a:rPr>
                        <a:t>27-32</a:t>
                      </a:r>
                      <a:endParaRPr sz="90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 dirty="0">
                          <a:solidFill>
                            <a:srgbClr val="FFFFFF"/>
                          </a:solidFill>
                          <a:latin typeface="Constantia"/>
                        </a:rPr>
                        <a:t>Płytki krwi</a:t>
                      </a:r>
                      <a:endParaRPr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Constantia"/>
                        </a:rPr>
                        <a:t>291 x 10³/ul</a:t>
                      </a:r>
                      <a:endParaRPr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Constantia"/>
                        </a:rPr>
                        <a:t>150-450</a:t>
                      </a:r>
                      <a:endParaRPr sz="90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 dirty="0">
                          <a:solidFill>
                            <a:srgbClr val="FFFFFF"/>
                          </a:solidFill>
                          <a:latin typeface="Constantia"/>
                        </a:rPr>
                        <a:t>HCT</a:t>
                      </a:r>
                      <a:endParaRPr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Constantia"/>
                        </a:rPr>
                        <a:t>40,2%</a:t>
                      </a:r>
                      <a:endParaRPr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Constantia"/>
                        </a:rPr>
                        <a:t>40-50</a:t>
                      </a:r>
                      <a:endParaRPr sz="90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Constantia"/>
                        </a:rPr>
                        <a:t>MCV</a:t>
                      </a:r>
                      <a:endParaRPr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Constantia"/>
                        </a:rPr>
                        <a:t>98 fl</a:t>
                      </a:r>
                      <a:endParaRPr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Constantia"/>
                        </a:rPr>
                        <a:t>80-96</a:t>
                      </a:r>
                      <a:endParaRPr sz="90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 dirty="0">
                          <a:solidFill>
                            <a:srgbClr val="FFFFFF"/>
                          </a:solidFill>
                          <a:latin typeface="Constantia"/>
                        </a:rPr>
                        <a:t>MCHC</a:t>
                      </a:r>
                      <a:endParaRPr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Constantia"/>
                        </a:rPr>
                        <a:t>34,2 g/dl</a:t>
                      </a:r>
                      <a:endParaRPr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Constantia"/>
                        </a:rPr>
                        <a:t>31,5-34,5</a:t>
                      </a:r>
                      <a:endParaRPr sz="90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 dirty="0">
                          <a:solidFill>
                            <a:srgbClr val="FFFFFF"/>
                          </a:solidFill>
                          <a:latin typeface="Constantia"/>
                        </a:rPr>
                        <a:t>RDW</a:t>
                      </a:r>
                      <a:endParaRPr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Constantia"/>
                        </a:rPr>
                        <a:t>15,8%</a:t>
                      </a:r>
                      <a:endParaRPr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Constantia"/>
                        </a:rPr>
                        <a:t>11,6-14</a:t>
                      </a:r>
                      <a:endParaRPr sz="900"/>
                    </a:p>
                  </a:txBody>
                  <a:tcPr/>
                </a:tc>
              </a:tr>
              <a:tr h="264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Constantia"/>
                        </a:rPr>
                        <a:t>Biochemia:</a:t>
                      </a:r>
                      <a:endParaRPr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  <a:endParaRPr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  <a:endParaRPr sz="90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Constantia"/>
                        </a:rPr>
                        <a:t> </a:t>
                      </a:r>
                      <a:endParaRPr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  <a:endParaRPr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  <a:endParaRPr sz="90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Constantia"/>
                        </a:rPr>
                        <a:t>glukoza</a:t>
                      </a:r>
                      <a:endParaRPr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Constantia"/>
                        </a:rPr>
                        <a:t>118 mg/</a:t>
                      </a:r>
                      <a:r>
                        <a:rPr lang="pl-PL" sz="900" dirty="0" err="1">
                          <a:solidFill>
                            <a:srgbClr val="000000"/>
                          </a:solidFill>
                          <a:latin typeface="Constantia"/>
                        </a:rPr>
                        <a:t>dL</a:t>
                      </a:r>
                      <a:endParaRPr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Constantia"/>
                        </a:rPr>
                        <a:t>70-99</a:t>
                      </a:r>
                      <a:endParaRPr sz="90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Constantia"/>
                        </a:rPr>
                        <a:t>Na</a:t>
                      </a:r>
                      <a:endParaRPr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Constantia"/>
                        </a:rPr>
                        <a:t>136 </a:t>
                      </a:r>
                      <a:r>
                        <a:rPr lang="pl-PL" sz="900" dirty="0" err="1">
                          <a:solidFill>
                            <a:srgbClr val="000000"/>
                          </a:solidFill>
                          <a:latin typeface="Constantia"/>
                        </a:rPr>
                        <a:t>mmol</a:t>
                      </a:r>
                      <a:r>
                        <a:rPr lang="pl-PL" sz="900" dirty="0">
                          <a:solidFill>
                            <a:srgbClr val="000000"/>
                          </a:solidFill>
                          <a:latin typeface="Constantia"/>
                        </a:rPr>
                        <a:t>/L</a:t>
                      </a:r>
                      <a:endParaRPr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Constantia"/>
                        </a:rPr>
                        <a:t>136-146</a:t>
                      </a:r>
                      <a:endParaRPr sz="90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Constantia"/>
                        </a:rPr>
                        <a:t>K</a:t>
                      </a:r>
                      <a:endParaRPr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Constantia"/>
                        </a:rPr>
                        <a:t>3,9 </a:t>
                      </a:r>
                      <a:r>
                        <a:rPr lang="pl-PL" sz="900" dirty="0" err="1">
                          <a:solidFill>
                            <a:srgbClr val="000000"/>
                          </a:solidFill>
                          <a:latin typeface="Constantia"/>
                        </a:rPr>
                        <a:t>mmol</a:t>
                      </a:r>
                      <a:r>
                        <a:rPr lang="pl-PL" sz="900" dirty="0">
                          <a:solidFill>
                            <a:srgbClr val="000000"/>
                          </a:solidFill>
                          <a:latin typeface="Constantia"/>
                        </a:rPr>
                        <a:t>/L</a:t>
                      </a:r>
                      <a:endParaRPr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Constantia"/>
                        </a:rPr>
                        <a:t>3,5-5,1</a:t>
                      </a:r>
                      <a:endParaRPr sz="90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Constantia"/>
                        </a:rPr>
                        <a:t>CRP</a:t>
                      </a:r>
                      <a:endParaRPr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Constantia"/>
                        </a:rPr>
                        <a:t>18,1 mg/L</a:t>
                      </a:r>
                      <a:endParaRPr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Constantia"/>
                        </a:rPr>
                        <a:t>&lt; 0,5</a:t>
                      </a:r>
                      <a:endParaRPr sz="90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Constantia"/>
                        </a:rPr>
                        <a:t>Kreatynina 	</a:t>
                      </a:r>
                      <a:endParaRPr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Constantia"/>
                        </a:rPr>
                        <a:t>0,64 mg/</a:t>
                      </a:r>
                      <a:r>
                        <a:rPr lang="pl-PL" sz="900" dirty="0" err="1">
                          <a:solidFill>
                            <a:srgbClr val="000000"/>
                          </a:solidFill>
                          <a:latin typeface="Constantia"/>
                        </a:rPr>
                        <a:t>dL</a:t>
                      </a:r>
                      <a:endParaRPr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Constantia"/>
                        </a:rPr>
                        <a:t>0,73-1,18</a:t>
                      </a:r>
                      <a:endParaRPr sz="90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Constantia"/>
                        </a:rPr>
                        <a:t>Bilirubina całkowita</a:t>
                      </a:r>
                      <a:endParaRPr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Constantia"/>
                        </a:rPr>
                        <a:t>17,2 mg/</a:t>
                      </a:r>
                      <a:r>
                        <a:rPr lang="pl-PL" sz="900" dirty="0" err="1">
                          <a:solidFill>
                            <a:srgbClr val="000000"/>
                          </a:solidFill>
                          <a:latin typeface="Constantia"/>
                        </a:rPr>
                        <a:t>dL</a:t>
                      </a:r>
                      <a:endParaRPr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Constantia"/>
                        </a:rPr>
                        <a:t>0,1-1,2</a:t>
                      </a:r>
                      <a:endParaRPr sz="90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Constantia"/>
                        </a:rPr>
                        <a:t>Bilirubina bezpośrednia</a:t>
                      </a:r>
                      <a:endParaRPr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Constantia"/>
                        </a:rPr>
                        <a:t>16,8 mg/</a:t>
                      </a:r>
                      <a:r>
                        <a:rPr lang="pl-PL" sz="900" dirty="0" err="1">
                          <a:solidFill>
                            <a:srgbClr val="000000"/>
                          </a:solidFill>
                          <a:latin typeface="Constantia"/>
                        </a:rPr>
                        <a:t>dL</a:t>
                      </a:r>
                      <a:endParaRPr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Constantia"/>
                        </a:rPr>
                        <a:t>&lt; 0,5</a:t>
                      </a:r>
                      <a:endParaRPr sz="90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Constantia"/>
                        </a:rPr>
                        <a:t>AST</a:t>
                      </a:r>
                      <a:endParaRPr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Constantia"/>
                        </a:rPr>
                        <a:t>141 U/L</a:t>
                      </a:r>
                      <a:endParaRPr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Constantia"/>
                        </a:rPr>
                        <a:t>5-34</a:t>
                      </a:r>
                      <a:endParaRPr sz="900" dirty="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Constantia"/>
                        </a:rPr>
                        <a:t>ALT	</a:t>
                      </a:r>
                      <a:endParaRPr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Constantia"/>
                        </a:rPr>
                        <a:t>225 U/L</a:t>
                      </a:r>
                      <a:endParaRPr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Constantia"/>
                        </a:rPr>
                        <a:t>5-40</a:t>
                      </a:r>
                      <a:endParaRPr sz="900" dirty="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Constantia"/>
                        </a:rPr>
                        <a:t>GGTP</a:t>
                      </a:r>
                      <a:endParaRPr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Constantia"/>
                        </a:rPr>
                        <a:t>1947 U/L</a:t>
                      </a:r>
                      <a:endParaRPr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Constantia"/>
                        </a:rPr>
                        <a:t>12-64</a:t>
                      </a:r>
                      <a:endParaRPr sz="900" dirty="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Constantia"/>
                        </a:rPr>
                        <a:t>Lipaza</a:t>
                      </a:r>
                      <a:endParaRPr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Constantia"/>
                        </a:rPr>
                        <a:t>22 U/L</a:t>
                      </a:r>
                      <a:endParaRPr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Constantia"/>
                        </a:rPr>
                        <a:t>8-78</a:t>
                      </a:r>
                      <a:endParaRPr sz="900" dirty="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Constantia"/>
                        </a:rPr>
                        <a:t>Amylaza </a:t>
                      </a:r>
                      <a:endParaRPr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Constantia"/>
                        </a:rPr>
                        <a:t>48 U/L</a:t>
                      </a:r>
                      <a:endParaRPr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Constantia"/>
                        </a:rPr>
                        <a:t>11-54</a:t>
                      </a:r>
                      <a:endParaRPr sz="900" dirty="0"/>
                    </a:p>
                  </a:txBody>
                  <a:tcPr/>
                </a:tc>
              </a:tr>
              <a:tr h="709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Constantia"/>
                        </a:rPr>
                        <a:t>Czas protrombinowy</a:t>
                      </a:r>
                      <a:endParaRPr sz="900"/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Constantia"/>
                        </a:rPr>
                        <a:t>Wskaźnik protrombinowy</a:t>
                      </a:r>
                      <a:endParaRPr sz="900"/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Constantia"/>
                        </a:rPr>
                        <a:t>INR</a:t>
                      </a:r>
                      <a:endParaRPr sz="900"/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Constantia"/>
                        </a:rPr>
                        <a:t> </a:t>
                      </a:r>
                      <a:endParaRPr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Constantia"/>
                        </a:rPr>
                        <a:t>10 s</a:t>
                      </a:r>
                      <a:endParaRPr sz="900"/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Constantia"/>
                        </a:rPr>
                        <a:t>114 %</a:t>
                      </a:r>
                      <a:endParaRPr sz="900"/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Constantia"/>
                        </a:rPr>
                        <a:t>0,90</a:t>
                      </a:r>
                      <a:endParaRPr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Constantia"/>
                        </a:rPr>
                        <a:t>10-15</a:t>
                      </a:r>
                      <a:endParaRPr sz="900" dirty="0"/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Constantia"/>
                        </a:rPr>
                        <a:t>80-120</a:t>
                      </a:r>
                      <a:endParaRPr sz="900" dirty="0"/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Constantia"/>
                        </a:rPr>
                        <a:t>0,90-1,30</a:t>
                      </a:r>
                      <a:endParaRPr sz="9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40" name="CustomShape 2"/>
          <p:cNvSpPr/>
          <p:nvPr/>
        </p:nvSpPr>
        <p:spPr>
          <a:xfrm>
            <a:off x="827584" y="0"/>
            <a:ext cx="7344000" cy="535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2800" b="1">
                <a:solidFill>
                  <a:srgbClr val="000000"/>
                </a:solidFill>
                <a:latin typeface="Constantia"/>
              </a:rPr>
              <a:t>              badania laboratoryjne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CustomShape 1"/>
          <p:cNvSpPr/>
          <p:nvPr/>
        </p:nvSpPr>
        <p:spPr>
          <a:xfrm>
            <a:off x="628560" y="1196640"/>
            <a:ext cx="7886160" cy="4979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15000"/>
              </a:lnSpc>
              <a:buSzPct val="25000"/>
              <a:buFont typeface="Wingdings 2" charset="2"/>
              <a:buChar char=""/>
            </a:pPr>
            <a:r>
              <a:rPr lang="pl-PL">
                <a:solidFill>
                  <a:srgbClr val="FFFFFF"/>
                </a:solidFill>
                <a:latin typeface="Century Gothic"/>
                <a:ea typeface="Times New Roman"/>
              </a:rPr>
              <a:t> </a:t>
            </a:r>
            <a:r>
              <a:rPr lang="pl-PL" b="1">
                <a:solidFill>
                  <a:srgbClr val="FFFFFF"/>
                </a:solidFill>
                <a:latin typeface="Century Gothic"/>
                <a:ea typeface="Times New Roman"/>
              </a:rPr>
              <a:t>Hiperbilirubinemia</a:t>
            </a:r>
            <a:r>
              <a:rPr lang="pl-PL">
                <a:solidFill>
                  <a:srgbClr val="FFFFFF"/>
                </a:solidFill>
                <a:latin typeface="Century Gothic"/>
                <a:ea typeface="Times New Roman"/>
              </a:rPr>
              <a:t>- dominacja bilirubiny bezpośredniej sprzężonej z kwasem glukuronowym, świadcząca o zachowanej zdolności hepatocytów do sprzęgania bilirubiny i utrudnionym jej wydaleniu do żółci</a:t>
            </a:r>
            <a:endParaRPr/>
          </a:p>
          <a:p>
            <a:pPr>
              <a:lnSpc>
                <a:spcPct val="115000"/>
              </a:lnSpc>
              <a:buSzPct val="25000"/>
              <a:buFont typeface="Wingdings 2" charset="2"/>
              <a:buChar char=""/>
            </a:pPr>
            <a:r>
              <a:rPr lang="pl-PL" b="1">
                <a:solidFill>
                  <a:srgbClr val="FFFFFF"/>
                </a:solidFill>
                <a:latin typeface="Century Gothic"/>
                <a:ea typeface="Times New Roman"/>
              </a:rPr>
              <a:t>Wzrost AST, ALT, GGTP</a:t>
            </a:r>
            <a:r>
              <a:rPr lang="pl-PL">
                <a:solidFill>
                  <a:srgbClr val="FFFFFF"/>
                </a:solidFill>
                <a:latin typeface="Century Gothic"/>
                <a:ea typeface="Times New Roman"/>
              </a:rPr>
              <a:t>, ból w nadbrzuszu i dodatni objaw Chełmońskiego - </a:t>
            </a:r>
            <a:r>
              <a:rPr lang="pl-PL" b="1">
                <a:solidFill>
                  <a:srgbClr val="FFFFFF"/>
                </a:solidFill>
                <a:latin typeface="Century Gothic"/>
                <a:ea typeface="Times New Roman"/>
              </a:rPr>
              <a:t>kamica żółciowa. Wysoki poziom bilirubiny związanej świadczy o zamknięciu głównej drogi żółciowej.</a:t>
            </a:r>
            <a:endParaRPr/>
          </a:p>
          <a:p>
            <a:pPr>
              <a:lnSpc>
                <a:spcPct val="115000"/>
              </a:lnSpc>
            </a:pPr>
            <a:endParaRPr/>
          </a:p>
        </p:txBody>
      </p:sp>
      <p:sp>
        <p:nvSpPr>
          <p:cNvPr id="342" name="CustomShape 2"/>
          <p:cNvSpPr/>
          <p:nvPr/>
        </p:nvSpPr>
        <p:spPr>
          <a:xfrm>
            <a:off x="827640" y="156240"/>
            <a:ext cx="7344000" cy="624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2800" b="1">
                <a:solidFill>
                  <a:srgbClr val="000000"/>
                </a:solidFill>
                <a:latin typeface="Constantia"/>
              </a:rPr>
              <a:t>              </a:t>
            </a:r>
            <a:r>
              <a:rPr lang="pl-PL" sz="2800" b="1">
                <a:solidFill>
                  <a:srgbClr val="000000"/>
                </a:solidFill>
                <a:latin typeface="Century Gothic"/>
              </a:rPr>
              <a:t>badania  laboratoryjne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CustomShape 1"/>
          <p:cNvSpPr/>
          <p:nvPr/>
        </p:nvSpPr>
        <p:spPr>
          <a:xfrm>
            <a:off x="395640" y="1094760"/>
            <a:ext cx="8747640" cy="5081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15000"/>
              </a:lnSpc>
            </a:pPr>
            <a:r>
              <a:rPr lang="pl-PL">
                <a:solidFill>
                  <a:srgbClr val="222222"/>
                </a:solidFill>
                <a:latin typeface="Century Gothic"/>
                <a:ea typeface="Calibri"/>
              </a:rPr>
              <a:t>– </a:t>
            </a:r>
            <a:r>
              <a:rPr lang="pl-PL" b="1">
                <a:solidFill>
                  <a:srgbClr val="FFFFFF"/>
                </a:solidFill>
                <a:latin typeface="Century Gothic"/>
                <a:ea typeface="Calibri"/>
              </a:rPr>
              <a:t>choroba</a:t>
            </a:r>
            <a:r>
              <a:rPr lang="pl-PL" b="1">
                <a:solidFill>
                  <a:srgbClr val="222222"/>
                </a:solidFill>
                <a:latin typeface="Century Gothic"/>
                <a:ea typeface="Calibri"/>
              </a:rPr>
              <a:t> polegająca na powstawaniu złogów, czyli kamieni  żółciowych w </a:t>
            </a:r>
            <a:r>
              <a:rPr lang="pl-PL" b="1">
                <a:solidFill>
                  <a:srgbClr val="0B0080"/>
                </a:solidFill>
                <a:latin typeface="Century Gothic"/>
                <a:ea typeface="Calibri"/>
              </a:rPr>
              <a:t>drogach żółciowych</a:t>
            </a:r>
            <a:r>
              <a:rPr lang="pl-PL" b="1">
                <a:solidFill>
                  <a:srgbClr val="222222"/>
                </a:solidFill>
                <a:latin typeface="Century Gothic"/>
                <a:ea typeface="Calibri"/>
              </a:rPr>
              <a:t>. </a:t>
            </a:r>
            <a:endParaRPr/>
          </a:p>
          <a:p>
            <a:pPr>
              <a:lnSpc>
                <a:spcPct val="115000"/>
              </a:lnSpc>
              <a:buSzPct val="25000"/>
              <a:buFont typeface="Wingdings 2" charset="2"/>
              <a:buChar char=""/>
            </a:pPr>
            <a:r>
              <a:rPr lang="pl-PL" b="1">
                <a:solidFill>
                  <a:srgbClr val="222222"/>
                </a:solidFill>
                <a:latin typeface="Century Gothic"/>
                <a:ea typeface="Calibri"/>
              </a:rPr>
              <a:t>dwie główne grupy kamic : </a:t>
            </a:r>
            <a:r>
              <a:rPr lang="pl-PL" b="1">
                <a:solidFill>
                  <a:srgbClr val="FF0000"/>
                </a:solidFill>
                <a:latin typeface="Century Gothic"/>
                <a:ea typeface="Calibri"/>
              </a:rPr>
              <a:t>barwnikowe i cholesterolowe</a:t>
            </a:r>
            <a:r>
              <a:rPr lang="pl-PL" b="1">
                <a:solidFill>
                  <a:srgbClr val="222222"/>
                </a:solidFill>
                <a:latin typeface="Century Gothic"/>
                <a:ea typeface="Calibri"/>
              </a:rPr>
              <a:t>.</a:t>
            </a:r>
            <a:endParaRPr/>
          </a:p>
          <a:p>
            <a:pPr>
              <a:lnSpc>
                <a:spcPct val="115000"/>
              </a:lnSpc>
              <a:buSzPct val="25000"/>
              <a:buFont typeface="Wingdings 2" charset="2"/>
              <a:buChar char=""/>
            </a:pPr>
            <a:r>
              <a:rPr lang="pl-PL" b="1">
                <a:solidFill>
                  <a:srgbClr val="222222"/>
                </a:solidFill>
                <a:latin typeface="Century Gothic"/>
                <a:ea typeface="Calibri"/>
              </a:rPr>
              <a:t>  kamienie cholesterolowe- wyróżnia się złogi czyste i mieszane, zawierają oprócz cholesterolu domieszki wapnia,</a:t>
            </a:r>
            <a:r>
              <a:rPr lang="pl-PL" b="1">
                <a:solidFill>
                  <a:srgbClr val="FFFFFF"/>
                </a:solidFill>
                <a:latin typeface="Century Gothic"/>
                <a:ea typeface="Calibri"/>
              </a:rPr>
              <a:t> bilirubinę</a:t>
            </a:r>
            <a:r>
              <a:rPr lang="pl-PL" b="1">
                <a:solidFill>
                  <a:srgbClr val="222222"/>
                </a:solidFill>
                <a:latin typeface="Century Gothic"/>
                <a:ea typeface="Calibri"/>
              </a:rPr>
              <a:t> i kwasy żółciowe;</a:t>
            </a:r>
            <a:endParaRPr/>
          </a:p>
          <a:p>
            <a:pPr>
              <a:lnSpc>
                <a:spcPct val="115000"/>
              </a:lnSpc>
              <a:buSzPct val="25000"/>
              <a:buFont typeface="Wingdings 2" charset="2"/>
              <a:buChar char=""/>
            </a:pPr>
            <a:r>
              <a:rPr lang="pl-PL" b="1">
                <a:solidFill>
                  <a:srgbClr val="222222"/>
                </a:solidFill>
                <a:latin typeface="Century Gothic"/>
                <a:ea typeface="Calibri"/>
              </a:rPr>
              <a:t> Kamienie mogą być pojedyncze lub mnogie,  mogą powstawać w samym </a:t>
            </a:r>
            <a:r>
              <a:rPr lang="pl-PL" b="1">
                <a:solidFill>
                  <a:srgbClr val="0B0080"/>
                </a:solidFill>
                <a:latin typeface="Century Gothic"/>
                <a:ea typeface="Calibri"/>
              </a:rPr>
              <a:t>pęcherzyku żółciowym</a:t>
            </a:r>
            <a:r>
              <a:rPr lang="pl-PL" b="1">
                <a:solidFill>
                  <a:srgbClr val="222222"/>
                </a:solidFill>
                <a:latin typeface="Century Gothic"/>
                <a:ea typeface="Calibri"/>
              </a:rPr>
              <a:t> lub w przewodach żółciowych wskutek wytrącania się z żółci złogów </a:t>
            </a:r>
            <a:r>
              <a:rPr lang="pl-PL" b="1">
                <a:solidFill>
                  <a:srgbClr val="0B0080"/>
                </a:solidFill>
                <a:latin typeface="Century Gothic"/>
                <a:ea typeface="Calibri"/>
              </a:rPr>
              <a:t>cholesterolu</a:t>
            </a:r>
            <a:r>
              <a:rPr lang="pl-PL" b="1">
                <a:solidFill>
                  <a:srgbClr val="222222"/>
                </a:solidFill>
                <a:latin typeface="Century Gothic"/>
                <a:ea typeface="Calibri"/>
              </a:rPr>
              <a:t>, </a:t>
            </a:r>
            <a:r>
              <a:rPr lang="pl-PL" b="1">
                <a:solidFill>
                  <a:srgbClr val="0B0080"/>
                </a:solidFill>
                <a:latin typeface="Century Gothic"/>
                <a:ea typeface="Calibri"/>
              </a:rPr>
              <a:t>bilirubiny</a:t>
            </a:r>
            <a:r>
              <a:rPr lang="pl-PL" b="1">
                <a:solidFill>
                  <a:srgbClr val="222222"/>
                </a:solidFill>
                <a:latin typeface="Century Gothic"/>
                <a:ea typeface="Calibri"/>
              </a:rPr>
              <a:t>, </a:t>
            </a:r>
            <a:r>
              <a:rPr lang="pl-PL" b="1">
                <a:solidFill>
                  <a:srgbClr val="0B0080"/>
                </a:solidFill>
                <a:latin typeface="Century Gothic"/>
                <a:ea typeface="Calibri"/>
              </a:rPr>
              <a:t>białka</a:t>
            </a:r>
            <a:r>
              <a:rPr lang="pl-PL" b="1">
                <a:solidFill>
                  <a:srgbClr val="222222"/>
                </a:solidFill>
                <a:latin typeface="Century Gothic"/>
                <a:ea typeface="Calibri"/>
              </a:rPr>
              <a:t>, węglanu wapnia</a:t>
            </a:r>
            <a:r>
              <a:rPr lang="pl-PL" b="1">
                <a:solidFill>
                  <a:srgbClr val="0B0080"/>
                </a:solidFill>
                <a:latin typeface="Century Gothic"/>
                <a:ea typeface="Calibri"/>
              </a:rPr>
              <a:t> </a:t>
            </a:r>
            <a:r>
              <a:rPr lang="pl-PL" b="1">
                <a:solidFill>
                  <a:srgbClr val="222222"/>
                </a:solidFill>
                <a:latin typeface="Century Gothic"/>
                <a:ea typeface="Calibri"/>
              </a:rPr>
              <a:t> i </a:t>
            </a:r>
            <a:r>
              <a:rPr lang="pl-PL" b="1">
                <a:solidFill>
                  <a:srgbClr val="FFFFFF"/>
                </a:solidFill>
                <a:latin typeface="Century Gothic"/>
                <a:ea typeface="Calibri"/>
              </a:rPr>
              <a:t>bilirubinianu</a:t>
            </a:r>
            <a:r>
              <a:rPr lang="pl-PL" b="1">
                <a:solidFill>
                  <a:srgbClr val="A55858"/>
                </a:solidFill>
                <a:latin typeface="Century Gothic"/>
                <a:ea typeface="Calibri"/>
              </a:rPr>
              <a:t> </a:t>
            </a:r>
            <a:r>
              <a:rPr lang="pl-PL" b="1">
                <a:solidFill>
                  <a:srgbClr val="FFFFFF"/>
                </a:solidFill>
                <a:latin typeface="Century Gothic"/>
                <a:ea typeface="Calibri"/>
              </a:rPr>
              <a:t>wapnia. </a:t>
            </a:r>
            <a:endParaRPr/>
          </a:p>
          <a:p>
            <a:pPr>
              <a:lnSpc>
                <a:spcPct val="115000"/>
              </a:lnSpc>
              <a:buSzPct val="25000"/>
              <a:buFont typeface="Wingdings 2" charset="2"/>
              <a:buChar char=""/>
            </a:pPr>
            <a:r>
              <a:rPr lang="pl-PL" b="1">
                <a:solidFill>
                  <a:srgbClr val="222222"/>
                </a:solidFill>
                <a:latin typeface="Century Gothic"/>
                <a:ea typeface="Calibri"/>
              </a:rPr>
              <a:t>Kamica pęcherzyka żółciowego prowadzi często do jego </a:t>
            </a:r>
            <a:r>
              <a:rPr lang="pl-PL" b="1">
                <a:solidFill>
                  <a:srgbClr val="FF0000"/>
                </a:solidFill>
                <a:latin typeface="Century Gothic"/>
                <a:ea typeface="Calibri"/>
              </a:rPr>
              <a:t>przewlekłego zapalenia</a:t>
            </a:r>
            <a:endParaRPr/>
          </a:p>
          <a:p>
            <a:pPr>
              <a:lnSpc>
                <a:spcPct val="115000"/>
              </a:lnSpc>
              <a:buSzPct val="25000"/>
              <a:buFont typeface="Wingdings 2" charset="2"/>
              <a:buChar char=""/>
            </a:pPr>
            <a:r>
              <a:rPr lang="pl-PL" b="1">
                <a:solidFill>
                  <a:srgbClr val="222222"/>
                </a:solidFill>
                <a:latin typeface="Century Gothic"/>
                <a:ea typeface="Calibri"/>
              </a:rPr>
              <a:t>Kamica przewodów żółciowych może powodować ich częściowe lub całkowite zatkanie, co prowadzi do </a:t>
            </a:r>
            <a:r>
              <a:rPr lang="pl-PL" b="1">
                <a:solidFill>
                  <a:srgbClr val="0B0080"/>
                </a:solidFill>
                <a:latin typeface="Century Gothic"/>
                <a:ea typeface="Calibri"/>
              </a:rPr>
              <a:t>żółtaczki</a:t>
            </a:r>
            <a:r>
              <a:rPr lang="pl-PL" b="1">
                <a:solidFill>
                  <a:srgbClr val="FFFFFF"/>
                </a:solidFill>
                <a:latin typeface="Century Gothic"/>
                <a:ea typeface="Calibri"/>
              </a:rPr>
              <a:t> </a:t>
            </a:r>
            <a:r>
              <a:rPr lang="pl-PL" b="1">
                <a:solidFill>
                  <a:srgbClr val="222222"/>
                </a:solidFill>
                <a:latin typeface="Century Gothic"/>
                <a:ea typeface="Calibri"/>
              </a:rPr>
              <a:t>mechanicznej; bywa też przyczyną ostrego </a:t>
            </a:r>
            <a:r>
              <a:rPr lang="pl-PL" b="1">
                <a:solidFill>
                  <a:srgbClr val="FF0000"/>
                </a:solidFill>
                <a:latin typeface="Century Gothic"/>
                <a:ea typeface="Calibri"/>
              </a:rPr>
              <a:t>zapalenia trzustki</a:t>
            </a:r>
            <a:r>
              <a:rPr lang="pl-PL" b="1">
                <a:solidFill>
                  <a:srgbClr val="222222"/>
                </a:solidFill>
                <a:latin typeface="Century Gothic"/>
                <a:ea typeface="Calibri"/>
              </a:rPr>
              <a:t> w wyniku zatkania przewodu trzustkowego</a:t>
            </a:r>
            <a:endParaRPr/>
          </a:p>
        </p:txBody>
      </p:sp>
      <p:sp>
        <p:nvSpPr>
          <p:cNvPr id="344" name="CustomShape 2"/>
          <p:cNvSpPr/>
          <p:nvPr/>
        </p:nvSpPr>
        <p:spPr>
          <a:xfrm>
            <a:off x="827640" y="156240"/>
            <a:ext cx="7344000" cy="624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2800" b="1">
                <a:solidFill>
                  <a:srgbClr val="222222"/>
                </a:solidFill>
                <a:latin typeface="Century Gothic"/>
                <a:ea typeface="Calibri"/>
              </a:rPr>
              <a:t>                 Kamica żółciowa</a:t>
            </a:r>
            <a:r>
              <a:rPr lang="pl-PL" sz="2800">
                <a:solidFill>
                  <a:srgbClr val="222222"/>
                </a:solidFill>
                <a:latin typeface="Century Gothic"/>
                <a:ea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Symbol zastępczy zawartości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8120" y="2882880"/>
            <a:ext cx="3047400" cy="1853640"/>
          </a:xfrm>
          <a:prstGeom prst="rect">
            <a:avLst/>
          </a:prstGeom>
          <a:ln>
            <a:noFill/>
          </a:ln>
        </p:spPr>
      </p:pic>
      <p:sp>
        <p:nvSpPr>
          <p:cNvPr id="346" name="CustomShape 1"/>
          <p:cNvSpPr/>
          <p:nvPr/>
        </p:nvSpPr>
        <p:spPr>
          <a:xfrm>
            <a:off x="827640" y="156240"/>
            <a:ext cx="7344000" cy="624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2800" b="1">
                <a:solidFill>
                  <a:srgbClr val="000000"/>
                </a:solidFill>
                <a:latin typeface="Constantia"/>
              </a:rPr>
              <a:t>             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CustomShape 1"/>
          <p:cNvSpPr/>
          <p:nvPr/>
        </p:nvSpPr>
        <p:spPr>
          <a:xfrm>
            <a:off x="457200" y="1523880"/>
            <a:ext cx="8228880" cy="4571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400">
                <a:solidFill>
                  <a:srgbClr val="FFFFFF"/>
                </a:solidFill>
                <a:latin typeface="Century Gothic"/>
                <a:ea typeface="Calibri"/>
              </a:rPr>
              <a:t>Podstawowym elementem mechanizmu powstawania złogów cholesterolowych są przemiany cholesterolu, składnika wszystkich kamieni żółciowych.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400">
                <a:solidFill>
                  <a:srgbClr val="FFFFFF"/>
                </a:solidFill>
                <a:latin typeface="Century Gothic"/>
                <a:ea typeface="Calibri"/>
              </a:rPr>
              <a:t>Czynniki sprzyjające jego wytrącaniu z żółci wpływają bezpośrednio na ich powstawanie</a:t>
            </a:r>
            <a:endParaRPr/>
          </a:p>
        </p:txBody>
      </p:sp>
      <p:sp>
        <p:nvSpPr>
          <p:cNvPr id="348" name="CustomShape 2"/>
          <p:cNvSpPr/>
          <p:nvPr/>
        </p:nvSpPr>
        <p:spPr>
          <a:xfrm>
            <a:off x="827640" y="156240"/>
            <a:ext cx="7344000" cy="624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2800" b="1">
                <a:solidFill>
                  <a:srgbClr val="000000"/>
                </a:solidFill>
                <a:latin typeface="Constantia"/>
              </a:rPr>
              <a:t>             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Symbol zastępczy zawartości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29080" y="2795760"/>
            <a:ext cx="2085120" cy="2028240"/>
          </a:xfrm>
          <a:prstGeom prst="rect">
            <a:avLst/>
          </a:prstGeom>
          <a:ln>
            <a:noFill/>
          </a:ln>
        </p:spPr>
      </p:pic>
      <p:sp>
        <p:nvSpPr>
          <p:cNvPr id="350" name="CustomShape 1"/>
          <p:cNvSpPr/>
          <p:nvPr/>
        </p:nvSpPr>
        <p:spPr>
          <a:xfrm>
            <a:off x="827640" y="156240"/>
            <a:ext cx="7344000" cy="624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2800" b="1">
                <a:solidFill>
                  <a:srgbClr val="000000"/>
                </a:solidFill>
                <a:latin typeface="Constantia"/>
              </a:rPr>
              <a:t>              </a:t>
            </a:r>
            <a:r>
              <a:rPr lang="pl-PL" sz="2800" b="1">
                <a:solidFill>
                  <a:srgbClr val="000000"/>
                </a:solidFill>
                <a:latin typeface="Century Gothic"/>
              </a:rPr>
              <a:t>złogi   cholesterolowe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CustomShape 1"/>
          <p:cNvSpPr/>
          <p:nvPr/>
        </p:nvSpPr>
        <p:spPr>
          <a:xfrm>
            <a:off x="457200" y="1523880"/>
            <a:ext cx="8228880" cy="4571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15000"/>
              </a:lnSpc>
              <a:buSzPct val="25000"/>
              <a:buFont typeface="Wingdings 2" charset="2"/>
              <a:buChar char=""/>
            </a:pPr>
            <a:r>
              <a:rPr lang="pl-PL" sz="2400">
                <a:solidFill>
                  <a:srgbClr val="FFFFFF"/>
                </a:solidFill>
                <a:latin typeface="Century Gothic"/>
                <a:ea typeface="Calibri"/>
              </a:rPr>
              <a:t>W większości przypadków kamica żółciowa charakteryzuje się typowym obrazem klinicznym</a:t>
            </a:r>
            <a:endParaRPr/>
          </a:p>
          <a:p>
            <a:pPr>
              <a:lnSpc>
                <a:spcPct val="115000"/>
              </a:lnSpc>
              <a:buSzPct val="25000"/>
              <a:buFont typeface="Wingdings 2" charset="2"/>
              <a:buChar char=""/>
            </a:pPr>
            <a:r>
              <a:rPr lang="pl-PL" sz="2400">
                <a:solidFill>
                  <a:srgbClr val="FFFFFF"/>
                </a:solidFill>
                <a:latin typeface="Century Gothic"/>
                <a:ea typeface="Calibri"/>
              </a:rPr>
              <a:t>Objawowa kamica żółciowa jest wskazaniem do lecenia operacyjnego- LCh</a:t>
            </a:r>
            <a:endParaRPr/>
          </a:p>
          <a:p>
            <a:pPr>
              <a:lnSpc>
                <a:spcPct val="115000"/>
              </a:lnSpc>
              <a:buSzPct val="25000"/>
              <a:buFont typeface="Wingdings 2" charset="2"/>
              <a:buChar char=""/>
            </a:pPr>
            <a:r>
              <a:rPr lang="pl-PL" sz="2400">
                <a:solidFill>
                  <a:srgbClr val="FFFFFF"/>
                </a:solidFill>
                <a:latin typeface="Century Gothic"/>
                <a:ea typeface="Calibri"/>
              </a:rPr>
              <a:t>Kamica przewodowa- Cholangio-MRI-ERcP</a:t>
            </a:r>
            <a:endParaRPr/>
          </a:p>
          <a:p>
            <a:pPr>
              <a:lnSpc>
                <a:spcPct val="115000"/>
              </a:lnSpc>
              <a:buSzPct val="25000"/>
              <a:buFont typeface="Wingdings 2" charset="2"/>
              <a:buChar char=""/>
            </a:pPr>
            <a:r>
              <a:rPr lang="pl-PL" sz="2400">
                <a:solidFill>
                  <a:srgbClr val="FFFFFF"/>
                </a:solidFill>
                <a:latin typeface="Century Gothic"/>
                <a:ea typeface="Calibri"/>
              </a:rPr>
              <a:t>Wzrost złogów żółciowych do momentu wystąpienia objawów jest powolny, rzędu 1-2 mm rocznie</a:t>
            </a:r>
            <a:endParaRPr/>
          </a:p>
          <a:p>
            <a:pPr>
              <a:lnSpc>
                <a:spcPct val="115000"/>
              </a:lnSpc>
              <a:buSzPct val="25000"/>
              <a:buFont typeface="Wingdings 2" charset="2"/>
              <a:buChar char=""/>
            </a:pPr>
            <a:r>
              <a:rPr lang="pl-PL" sz="2400">
                <a:solidFill>
                  <a:srgbClr val="FFFFFF"/>
                </a:solidFill>
                <a:latin typeface="Century Gothic"/>
                <a:ea typeface="Calibri"/>
              </a:rPr>
              <a:t>Nie bagatelizować drobnych złogów-OZT</a:t>
            </a:r>
            <a:endParaRPr/>
          </a:p>
          <a:p>
            <a:pPr>
              <a:lnSpc>
                <a:spcPct val="115000"/>
              </a:lnSpc>
              <a:buSzPct val="25000"/>
              <a:buFont typeface="Wingdings 2" charset="2"/>
              <a:buChar char=""/>
            </a:pPr>
            <a:r>
              <a:rPr lang="pl-PL" sz="2400">
                <a:solidFill>
                  <a:srgbClr val="FFFFFF"/>
                </a:solidFill>
                <a:latin typeface="Century Gothic"/>
                <a:ea typeface="Calibri"/>
              </a:rPr>
              <a:t>Przewlekła kamica żółciowa- wzrost ryzyka raka pęcherzyka żółciowego</a:t>
            </a:r>
            <a:endParaRPr/>
          </a:p>
        </p:txBody>
      </p:sp>
      <p:sp>
        <p:nvSpPr>
          <p:cNvPr id="352" name="CustomShape 2"/>
          <p:cNvSpPr/>
          <p:nvPr/>
        </p:nvSpPr>
        <p:spPr>
          <a:xfrm>
            <a:off x="827640" y="156240"/>
            <a:ext cx="7344000" cy="624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2800" b="1">
                <a:solidFill>
                  <a:srgbClr val="000000"/>
                </a:solidFill>
                <a:latin typeface="Constantia"/>
              </a:rPr>
              <a:t>          Kamica żółciowa- objawy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628560" y="764640"/>
            <a:ext cx="7886160" cy="5411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000" dirty="0">
                <a:solidFill>
                  <a:srgbClr val="FFFFFF"/>
                </a:solidFill>
                <a:latin typeface="Constantia"/>
              </a:rPr>
              <a:t> </a:t>
            </a: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Hiperbilirubinemia z przewagą bilirubiny sprzężonej: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Upośledzenie wydzielania bilirubiny do dróg żółciowych (zespół Dubin-Johnsona, </a:t>
            </a:r>
            <a:r>
              <a:rPr lang="pl-PL" sz="2000" dirty="0" err="1">
                <a:solidFill>
                  <a:srgbClr val="FFFFFF"/>
                </a:solidFill>
                <a:latin typeface="Century Gothic"/>
              </a:rPr>
              <a:t>cholestaza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 pooperacyjna)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 err="1">
                <a:solidFill>
                  <a:srgbClr val="FFFFFF"/>
                </a:solidFill>
                <a:latin typeface="Century Gothic"/>
              </a:rPr>
              <a:t>Cholestaza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pl-PL" sz="2000" dirty="0" err="1">
                <a:solidFill>
                  <a:srgbClr val="FFFFFF"/>
                </a:solidFill>
                <a:latin typeface="Century Gothic"/>
              </a:rPr>
              <a:t>zewnątrzwatrobowa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 ( kamica, nowotwory, </a:t>
            </a:r>
            <a:r>
              <a:rPr lang="pl-PL" sz="2000" dirty="0" err="1">
                <a:solidFill>
                  <a:srgbClr val="FFFFFF"/>
                </a:solidFill>
                <a:latin typeface="Century Gothic"/>
              </a:rPr>
              <a:t>Cholangitis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pl-PL" sz="2000" dirty="0" err="1">
                <a:solidFill>
                  <a:srgbClr val="FFFFFF"/>
                </a:solidFill>
                <a:latin typeface="Century Gothic"/>
              </a:rPr>
              <a:t>sclerosans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, zapalenie trzustki-obrzęk brodawki </a:t>
            </a:r>
            <a:r>
              <a:rPr lang="pl-PL" sz="2000" dirty="0" err="1">
                <a:solidFill>
                  <a:srgbClr val="FFFFFF"/>
                </a:solidFill>
                <a:latin typeface="Century Gothic"/>
              </a:rPr>
              <a:t>Vatera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) )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Uszkodzenie komórek wątrobowych ( zapalenie, marskość, nowotwory, leki )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 err="1">
                <a:solidFill>
                  <a:srgbClr val="FFFFFF"/>
                </a:solidFill>
                <a:latin typeface="Century Gothic"/>
              </a:rPr>
              <a:t>Cholestaza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 wewnątrzwątrobowa ( polekowa, poalkoholowe, w ciąży, marskość, zastoinowe wirusowe zapalenie wątroby )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Mechaniczna niedrożność dróg żółciowych: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a. </a:t>
            </a:r>
            <a:r>
              <a:rPr lang="pl-PL" sz="2000" dirty="0" err="1">
                <a:solidFill>
                  <a:srgbClr val="FFFFFF"/>
                </a:solidFill>
                <a:latin typeface="Century Gothic"/>
              </a:rPr>
              <a:t>pozawątrobowa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 (kamica, nowotwory, zwężenie PŻ )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b. wewnątrzwątrobowa(marskość!)</a:t>
            </a:r>
            <a:endParaRPr sz="2000" dirty="0"/>
          </a:p>
          <a:p>
            <a:pPr>
              <a:lnSpc>
                <a:spcPct val="100000"/>
              </a:lnSpc>
            </a:pPr>
            <a:endParaRPr sz="2000" dirty="0"/>
          </a:p>
          <a:p>
            <a:pPr>
              <a:lnSpc>
                <a:spcPct val="100000"/>
              </a:lnSpc>
            </a:pPr>
            <a:endParaRPr sz="2000" dirty="0"/>
          </a:p>
          <a:p>
            <a:pPr>
              <a:lnSpc>
                <a:spcPct val="100000"/>
              </a:lnSpc>
            </a:pPr>
            <a:endParaRPr sz="2000" dirty="0"/>
          </a:p>
        </p:txBody>
      </p:sp>
      <p:sp>
        <p:nvSpPr>
          <p:cNvPr id="112" name="CustomShape 2"/>
          <p:cNvSpPr/>
          <p:nvPr/>
        </p:nvSpPr>
        <p:spPr>
          <a:xfrm>
            <a:off x="539640" y="404640"/>
            <a:ext cx="7958160" cy="712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sz="quarter" idx="13"/>
          </p:nvPr>
        </p:nvSpPr>
        <p:spPr>
          <a:xfrm>
            <a:off x="467544" y="1772816"/>
            <a:ext cx="8229240" cy="3977280"/>
          </a:xfrm>
        </p:spPr>
        <p:txBody>
          <a:bodyPr>
            <a:normAutofit/>
          </a:bodyPr>
          <a:lstStyle/>
          <a:p>
            <a:r>
              <a:rPr lang="pl-PL" dirty="0" smtClean="0"/>
              <a:t>Pacjent l.41 zgłosił się do Izby Przyjęć z powodu bólu w nadbrzuszu, który </a:t>
            </a:r>
          </a:p>
          <a:p>
            <a:r>
              <a:rPr lang="pl-PL" dirty="0" smtClean="0"/>
              <a:t>Pojawił się w dniu wczorajszym po obfitym obiedzie- bez alkoholu.</a:t>
            </a:r>
          </a:p>
          <a:p>
            <a:r>
              <a:rPr lang="pl-PL" dirty="0" smtClean="0"/>
              <a:t>Dolegliwości bólowe nie ustąpiły po lekach p/bólowych i rozkurczowych.</a:t>
            </a:r>
          </a:p>
          <a:p>
            <a:r>
              <a:rPr lang="pl-PL" dirty="0" smtClean="0"/>
              <a:t>Od rana nudności, bez wymiotów. Nasilenie Dolegliwości bólowych w nadbrzuszu. </a:t>
            </a:r>
          </a:p>
          <a:p>
            <a:r>
              <a:rPr lang="pl-PL" dirty="0" smtClean="0"/>
              <a:t>Alkohol i używki neguje. Alergie neguje.</a:t>
            </a:r>
          </a:p>
          <a:p>
            <a:r>
              <a:rPr lang="pl-PL" dirty="0" smtClean="0"/>
              <a:t>Wywiad rodzinny bez znaczenia.</a:t>
            </a:r>
          </a:p>
          <a:p>
            <a:r>
              <a:rPr lang="pl-PL" dirty="0" smtClean="0"/>
              <a:t>Badania:</a:t>
            </a:r>
          </a:p>
          <a:p>
            <a:pPr marL="342900" indent="-342900">
              <a:buAutoNum type="arabicPeriod"/>
            </a:pPr>
            <a:r>
              <a:rPr lang="pl-PL" dirty="0" smtClean="0"/>
              <a:t>Podstawowe badania laboratoryjne</a:t>
            </a:r>
          </a:p>
          <a:p>
            <a:pPr marL="342900" indent="-342900">
              <a:buAutoNum type="arabicPeriod"/>
            </a:pPr>
            <a:r>
              <a:rPr lang="pl-PL" dirty="0" smtClean="0"/>
              <a:t>EKG</a:t>
            </a:r>
          </a:p>
          <a:p>
            <a:pPr marL="342900" indent="-342900">
              <a:buAutoNum type="arabicPeriod"/>
            </a:pPr>
            <a:r>
              <a:rPr lang="pl-PL" dirty="0" smtClean="0"/>
              <a:t>USG jamy brzusznej</a:t>
            </a:r>
          </a:p>
          <a:p>
            <a:pPr marL="342900" indent="-342900">
              <a:buAutoNum type="arabicPeriod"/>
            </a:pPr>
            <a:r>
              <a:rPr lang="pl-PL" dirty="0" err="1" smtClean="0"/>
              <a:t>Rtg</a:t>
            </a:r>
            <a:r>
              <a:rPr lang="pl-PL" dirty="0" smtClean="0"/>
              <a:t> jamy brzusznej i klatki piersiowej</a:t>
            </a:r>
          </a:p>
          <a:p>
            <a:endParaRPr lang="pl-PL" dirty="0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65419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9" name="Table 1"/>
          <p:cNvGraphicFramePr/>
          <p:nvPr>
            <p:extLst>
              <p:ext uri="{D42A27DB-BD31-4B8C-83A1-F6EECF244321}">
                <p14:modId xmlns:p14="http://schemas.microsoft.com/office/powerpoint/2010/main" xmlns="" val="234461917"/>
              </p:ext>
            </p:extLst>
          </p:nvPr>
        </p:nvGraphicFramePr>
        <p:xfrm>
          <a:off x="683568" y="476672"/>
          <a:ext cx="7128000" cy="6053916"/>
        </p:xfrm>
        <a:graphic>
          <a:graphicData uri="http://schemas.openxmlformats.org/drawingml/2006/table">
            <a:tbl>
              <a:tblPr/>
              <a:tblGrid>
                <a:gridCol w="2304000"/>
                <a:gridCol w="2619000"/>
                <a:gridCol w="2205000"/>
              </a:tblGrid>
              <a:tr h="264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 dirty="0">
                          <a:solidFill>
                            <a:srgbClr val="FFFFFF"/>
                          </a:solidFill>
                          <a:latin typeface="Constantia"/>
                        </a:rPr>
                        <a:t>Parametr </a:t>
                      </a:r>
                      <a:endParaRPr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 dirty="0">
                          <a:solidFill>
                            <a:srgbClr val="FFFFFF"/>
                          </a:solidFill>
                          <a:latin typeface="Constantia"/>
                        </a:rPr>
                        <a:t>Wartość</a:t>
                      </a:r>
                      <a:endParaRPr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Constantia"/>
                        </a:rPr>
                        <a:t>Przedział referencyjny</a:t>
                      </a:r>
                      <a:endParaRPr sz="90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 dirty="0">
                          <a:solidFill>
                            <a:srgbClr val="FFFFFF"/>
                          </a:solidFill>
                          <a:latin typeface="Constantia"/>
                        </a:rPr>
                        <a:t>WBC</a:t>
                      </a:r>
                      <a:endParaRPr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onstantia"/>
                        </a:rPr>
                        <a:t>12,8  </a:t>
                      </a: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x 10³/ul</a:t>
                      </a:r>
                      <a:endParaRPr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Constantia"/>
                        </a:rPr>
                        <a:t>4,0-10,0</a:t>
                      </a:r>
                      <a:endParaRPr sz="100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 dirty="0">
                          <a:solidFill>
                            <a:srgbClr val="FFFFFF"/>
                          </a:solidFill>
                          <a:latin typeface="Constantia"/>
                        </a:rPr>
                        <a:t>Hemoglobina </a:t>
                      </a:r>
                      <a:endParaRPr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onstantia"/>
                        </a:rPr>
                        <a:t>16,7 </a:t>
                      </a: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g/dl</a:t>
                      </a:r>
                      <a:endParaRPr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Constantia"/>
                        </a:rPr>
                        <a:t>13,0-17,0</a:t>
                      </a:r>
                      <a:endParaRPr sz="100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Constantia"/>
                        </a:rPr>
                        <a:t>MCH</a:t>
                      </a:r>
                      <a:endParaRPr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onstantia"/>
                        </a:rPr>
                        <a:t>30,4 </a:t>
                      </a:r>
                      <a:r>
                        <a:rPr lang="pl-PL" sz="1000" dirty="0" err="1">
                          <a:solidFill>
                            <a:srgbClr val="000000"/>
                          </a:solidFill>
                          <a:latin typeface="Constantia"/>
                        </a:rPr>
                        <a:t>pg</a:t>
                      </a:r>
                      <a:endParaRPr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Constantia"/>
                        </a:rPr>
                        <a:t>27-32</a:t>
                      </a:r>
                      <a:endParaRPr sz="100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 dirty="0">
                          <a:solidFill>
                            <a:srgbClr val="FFFFFF"/>
                          </a:solidFill>
                          <a:latin typeface="Constantia"/>
                        </a:rPr>
                        <a:t>Płytki krwi</a:t>
                      </a:r>
                      <a:endParaRPr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291 x 10³/ul</a:t>
                      </a:r>
                      <a:endParaRPr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Constantia"/>
                        </a:rPr>
                        <a:t>150-450</a:t>
                      </a:r>
                      <a:endParaRPr sz="100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 dirty="0">
                          <a:solidFill>
                            <a:srgbClr val="FFFFFF"/>
                          </a:solidFill>
                          <a:latin typeface="Constantia"/>
                        </a:rPr>
                        <a:t>HCT</a:t>
                      </a:r>
                      <a:endParaRPr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onstantia"/>
                        </a:rPr>
                        <a:t>51%</a:t>
                      </a:r>
                      <a:endParaRPr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40-50</a:t>
                      </a:r>
                      <a:endParaRPr sz="1000" dirty="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Constantia"/>
                        </a:rPr>
                        <a:t>MCV</a:t>
                      </a:r>
                      <a:endParaRPr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onstantia"/>
                        </a:rPr>
                        <a:t>97 </a:t>
                      </a:r>
                      <a:r>
                        <a:rPr lang="pl-PL" sz="1000" dirty="0" err="1">
                          <a:solidFill>
                            <a:srgbClr val="000000"/>
                          </a:solidFill>
                          <a:latin typeface="Constantia"/>
                        </a:rPr>
                        <a:t>fl</a:t>
                      </a:r>
                      <a:endParaRPr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80-96</a:t>
                      </a:r>
                      <a:endParaRPr sz="1000" dirty="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 dirty="0">
                          <a:solidFill>
                            <a:srgbClr val="FFFFFF"/>
                          </a:solidFill>
                          <a:latin typeface="Constantia"/>
                        </a:rPr>
                        <a:t>MCHC</a:t>
                      </a:r>
                      <a:endParaRPr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Constantia"/>
                        </a:rPr>
                        <a:t>34,2 g/dl</a:t>
                      </a:r>
                      <a:endParaRPr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31,5-34,5</a:t>
                      </a:r>
                      <a:endParaRPr sz="1000" dirty="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 dirty="0">
                          <a:solidFill>
                            <a:srgbClr val="FFFFFF"/>
                          </a:solidFill>
                          <a:latin typeface="Constantia"/>
                        </a:rPr>
                        <a:t>RDW</a:t>
                      </a:r>
                      <a:endParaRPr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onstantia"/>
                        </a:rPr>
                        <a:t>12,8</a:t>
                      </a: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%</a:t>
                      </a:r>
                      <a:endParaRPr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11,6-14</a:t>
                      </a:r>
                      <a:endParaRPr sz="1000" dirty="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 dirty="0">
                          <a:solidFill>
                            <a:srgbClr val="FFFFFF"/>
                          </a:solidFill>
                          <a:latin typeface="Constantia"/>
                        </a:rPr>
                        <a:t>glukoza</a:t>
                      </a:r>
                      <a:endParaRPr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onstantia"/>
                        </a:rPr>
                        <a:t>130 </a:t>
                      </a: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mg/</a:t>
                      </a:r>
                      <a:r>
                        <a:rPr lang="pl-PL" sz="1000" dirty="0" err="1">
                          <a:solidFill>
                            <a:srgbClr val="000000"/>
                          </a:solidFill>
                          <a:latin typeface="Constantia"/>
                        </a:rPr>
                        <a:t>dL</a:t>
                      </a:r>
                      <a:endParaRPr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70-99</a:t>
                      </a:r>
                      <a:endParaRPr sz="1000" dirty="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Constantia"/>
                        </a:rPr>
                        <a:t>Na</a:t>
                      </a:r>
                      <a:endParaRPr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136 </a:t>
                      </a:r>
                      <a:r>
                        <a:rPr lang="pl-PL" sz="1000" dirty="0" err="1">
                          <a:solidFill>
                            <a:srgbClr val="000000"/>
                          </a:solidFill>
                          <a:latin typeface="Constantia"/>
                        </a:rPr>
                        <a:t>mmol</a:t>
                      </a: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/L</a:t>
                      </a:r>
                      <a:endParaRPr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136-146</a:t>
                      </a:r>
                      <a:endParaRPr sz="1000" dirty="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Constantia"/>
                        </a:rPr>
                        <a:t>K</a:t>
                      </a:r>
                      <a:endParaRPr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3,9 </a:t>
                      </a:r>
                      <a:r>
                        <a:rPr lang="pl-PL" sz="1000" dirty="0" err="1">
                          <a:solidFill>
                            <a:srgbClr val="000000"/>
                          </a:solidFill>
                          <a:latin typeface="Constantia"/>
                        </a:rPr>
                        <a:t>mmol</a:t>
                      </a: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/L</a:t>
                      </a:r>
                      <a:endParaRPr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3,5-5,1</a:t>
                      </a:r>
                      <a:endParaRPr sz="1000" dirty="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Constantia"/>
                        </a:rPr>
                        <a:t>CRP</a:t>
                      </a:r>
                      <a:endParaRPr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onstantia"/>
                        </a:rPr>
                        <a:t>54,1 </a:t>
                      </a: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mg/L</a:t>
                      </a:r>
                      <a:endParaRPr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&lt; 0,5</a:t>
                      </a:r>
                      <a:endParaRPr sz="1000" dirty="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Constantia"/>
                        </a:rPr>
                        <a:t>Kreatynina 	</a:t>
                      </a:r>
                      <a:endParaRPr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0,64 mg/</a:t>
                      </a:r>
                      <a:r>
                        <a:rPr lang="pl-PL" sz="1000" dirty="0" err="1">
                          <a:solidFill>
                            <a:srgbClr val="000000"/>
                          </a:solidFill>
                          <a:latin typeface="Constantia"/>
                        </a:rPr>
                        <a:t>dL</a:t>
                      </a:r>
                      <a:endParaRPr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0,73-1,18</a:t>
                      </a:r>
                      <a:endParaRPr sz="1000" dirty="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Constantia"/>
                        </a:rPr>
                        <a:t>Bilirubina całkowita</a:t>
                      </a:r>
                      <a:endParaRPr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onstantia"/>
                        </a:rPr>
                        <a:t>1,2 </a:t>
                      </a: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mg/</a:t>
                      </a:r>
                      <a:r>
                        <a:rPr lang="pl-PL" sz="1000" dirty="0" err="1">
                          <a:solidFill>
                            <a:srgbClr val="000000"/>
                          </a:solidFill>
                          <a:latin typeface="Constantia"/>
                        </a:rPr>
                        <a:t>dL</a:t>
                      </a:r>
                      <a:endParaRPr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0,1-1,2</a:t>
                      </a:r>
                      <a:endParaRPr sz="1000" dirty="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 dirty="0">
                          <a:solidFill>
                            <a:srgbClr val="FFFFFF"/>
                          </a:solidFill>
                          <a:latin typeface="Constantia"/>
                        </a:rPr>
                        <a:t>AST</a:t>
                      </a:r>
                      <a:endParaRPr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onstantia"/>
                        </a:rPr>
                        <a:t>58 </a:t>
                      </a: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U/L</a:t>
                      </a:r>
                      <a:endParaRPr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5-34</a:t>
                      </a:r>
                      <a:endParaRPr sz="1000" dirty="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Constantia"/>
                        </a:rPr>
                        <a:t>ALT	</a:t>
                      </a:r>
                      <a:endParaRPr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onstantia"/>
                        </a:rPr>
                        <a:t>42 </a:t>
                      </a: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U/L</a:t>
                      </a:r>
                      <a:endParaRPr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5-40</a:t>
                      </a:r>
                      <a:endParaRPr sz="1000" dirty="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Constantia"/>
                        </a:rPr>
                        <a:t>GGTP</a:t>
                      </a:r>
                      <a:endParaRPr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onstantia"/>
                        </a:rPr>
                        <a:t>100 </a:t>
                      </a: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U/L</a:t>
                      </a:r>
                      <a:endParaRPr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12-64</a:t>
                      </a:r>
                      <a:endParaRPr sz="1000" dirty="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Constantia"/>
                        </a:rPr>
                        <a:t>Lipaza</a:t>
                      </a:r>
                      <a:endParaRPr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onstantia"/>
                        </a:rPr>
                        <a:t>340 </a:t>
                      </a: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U/L</a:t>
                      </a:r>
                      <a:endParaRPr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8-78</a:t>
                      </a:r>
                      <a:endParaRPr sz="1000" dirty="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Constantia"/>
                        </a:rPr>
                        <a:t>Amylaza </a:t>
                      </a:r>
                      <a:endParaRPr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onstantia"/>
                        </a:rPr>
                        <a:t>118 </a:t>
                      </a: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U/L</a:t>
                      </a:r>
                      <a:endParaRPr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11-54</a:t>
                      </a:r>
                      <a:endParaRPr sz="1000" dirty="0"/>
                    </a:p>
                  </a:txBody>
                  <a:tcPr/>
                </a:tc>
              </a:tr>
              <a:tr h="709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 dirty="0">
                          <a:solidFill>
                            <a:srgbClr val="FFFFFF"/>
                          </a:solidFill>
                          <a:latin typeface="Constantia"/>
                        </a:rPr>
                        <a:t>Czas </a:t>
                      </a:r>
                      <a:r>
                        <a:rPr lang="pl-PL" sz="900" b="1" dirty="0" err="1">
                          <a:solidFill>
                            <a:srgbClr val="FFFFFF"/>
                          </a:solidFill>
                          <a:latin typeface="Constantia"/>
                        </a:rPr>
                        <a:t>protrombinowy</a:t>
                      </a:r>
                      <a:endParaRPr sz="900" dirty="0"/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 dirty="0">
                          <a:solidFill>
                            <a:srgbClr val="FFFFFF"/>
                          </a:solidFill>
                          <a:latin typeface="Constantia"/>
                        </a:rPr>
                        <a:t>Wskaźnik </a:t>
                      </a:r>
                      <a:r>
                        <a:rPr lang="pl-PL" sz="900" b="1" dirty="0" err="1">
                          <a:solidFill>
                            <a:srgbClr val="FFFFFF"/>
                          </a:solidFill>
                          <a:latin typeface="Constantia"/>
                        </a:rPr>
                        <a:t>protrombinowy</a:t>
                      </a:r>
                      <a:endParaRPr sz="900" dirty="0"/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 dirty="0">
                          <a:solidFill>
                            <a:srgbClr val="FFFFFF"/>
                          </a:solidFill>
                          <a:latin typeface="Constantia"/>
                        </a:rPr>
                        <a:t>INR</a:t>
                      </a:r>
                      <a:endParaRPr sz="900" dirty="0"/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 dirty="0">
                          <a:solidFill>
                            <a:srgbClr val="FFFFFF"/>
                          </a:solidFill>
                          <a:latin typeface="Constantia"/>
                        </a:rPr>
                        <a:t> </a:t>
                      </a:r>
                      <a:endParaRPr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10 s</a:t>
                      </a:r>
                      <a:endParaRPr sz="1000" dirty="0"/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114 %</a:t>
                      </a:r>
                      <a:endParaRPr sz="1000" dirty="0"/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onstantia"/>
                        </a:rPr>
                        <a:t>0,91</a:t>
                      </a:r>
                      <a:endParaRPr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10-15</a:t>
                      </a:r>
                      <a:endParaRPr sz="1000" dirty="0"/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80-120</a:t>
                      </a:r>
                      <a:endParaRPr sz="1000" dirty="0"/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0,90-1,30</a:t>
                      </a:r>
                      <a:endParaRPr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40" name="CustomShape 2"/>
          <p:cNvSpPr/>
          <p:nvPr/>
        </p:nvSpPr>
        <p:spPr>
          <a:xfrm>
            <a:off x="827584" y="0"/>
            <a:ext cx="7344000" cy="535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2800" b="1">
                <a:solidFill>
                  <a:srgbClr val="000000"/>
                </a:solidFill>
                <a:latin typeface="Constantia"/>
              </a:rPr>
              <a:t>              badania laboratoryjne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70186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l-PL" dirty="0" smtClean="0"/>
              <a:t>Wątroba nieznacznie powiększona, o cechach stłuszczenia. Pęcherzyk żółciowy nieznacznie powiększony-bez złogów. PŻW w normie. Trzustka o zatartych obrysach. Pozostałe narządy jamy brzusznej prawidłowe.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USG jamy brzusznej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63544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pl-PL" dirty="0" smtClean="0"/>
              <a:t>Rozpoznano łagodną postać OZT. Włączono leczenie zachowawcze</a:t>
            </a:r>
          </a:p>
          <a:p>
            <a:r>
              <a:rPr lang="pl-PL" dirty="0" smtClean="0"/>
              <a:t>W 3 dobie pogorszenie stanu zdrowia, gorączka, wymioty, wzdęcie brzucha. </a:t>
            </a:r>
          </a:p>
          <a:p>
            <a:r>
              <a:rPr lang="pl-PL" dirty="0" smtClean="0"/>
              <a:t>Wykonano ultrasonografię: trzustka niewidoczna, w nadbrzuszu i podbrzuszu widoczny wolny płyn w jamie otrzewnej, dodatkowo płyn w jamach opłucnowych. </a:t>
            </a:r>
          </a:p>
          <a:p>
            <a:r>
              <a:rPr lang="pl-PL" dirty="0" smtClean="0"/>
              <a:t>W 5 dobie nastąpiło dalsze pogorszenie stanu ogólnego, w postaci zaburzeń hemodynamicznych i niewydolności oddechowej. Chorego przeniesiono na oddział intensywnej opieki medycznej (OIOM).</a:t>
            </a:r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15011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9" name="Table 1"/>
          <p:cNvGraphicFramePr/>
          <p:nvPr>
            <p:extLst>
              <p:ext uri="{D42A27DB-BD31-4B8C-83A1-F6EECF244321}">
                <p14:modId xmlns:p14="http://schemas.microsoft.com/office/powerpoint/2010/main" xmlns="" val="970916018"/>
              </p:ext>
            </p:extLst>
          </p:nvPr>
        </p:nvGraphicFramePr>
        <p:xfrm>
          <a:off x="683568" y="476672"/>
          <a:ext cx="7128000" cy="5331540"/>
        </p:xfrm>
        <a:graphic>
          <a:graphicData uri="http://schemas.openxmlformats.org/drawingml/2006/table">
            <a:tbl>
              <a:tblPr/>
              <a:tblGrid>
                <a:gridCol w="2304256"/>
                <a:gridCol w="2618744"/>
                <a:gridCol w="2205000"/>
              </a:tblGrid>
              <a:tr h="264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 dirty="0">
                          <a:solidFill>
                            <a:srgbClr val="FFFFFF"/>
                          </a:solidFill>
                          <a:latin typeface="Constantia"/>
                        </a:rPr>
                        <a:t>Parametr </a:t>
                      </a:r>
                      <a:endParaRPr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 dirty="0">
                          <a:solidFill>
                            <a:srgbClr val="FFFFFF"/>
                          </a:solidFill>
                          <a:latin typeface="Constantia"/>
                        </a:rPr>
                        <a:t>Wartość</a:t>
                      </a:r>
                      <a:endParaRPr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Constantia"/>
                        </a:rPr>
                        <a:t>Przedział referencyjny</a:t>
                      </a:r>
                      <a:endParaRPr sz="90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 dirty="0">
                          <a:solidFill>
                            <a:srgbClr val="FFFFFF"/>
                          </a:solidFill>
                          <a:latin typeface="Constantia"/>
                        </a:rPr>
                        <a:t>WBC</a:t>
                      </a:r>
                      <a:endParaRPr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onstantia"/>
                        </a:rPr>
                        <a:t>19,8  </a:t>
                      </a: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x 10³/ul</a:t>
                      </a:r>
                      <a:endParaRPr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Constantia"/>
                        </a:rPr>
                        <a:t>4,0-10,0</a:t>
                      </a:r>
                      <a:endParaRPr sz="100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 dirty="0">
                          <a:solidFill>
                            <a:srgbClr val="FFFFFF"/>
                          </a:solidFill>
                          <a:latin typeface="Constantia"/>
                        </a:rPr>
                        <a:t>Hemoglobina </a:t>
                      </a:r>
                      <a:endParaRPr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onstantia"/>
                        </a:rPr>
                        <a:t>13,7 </a:t>
                      </a: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g/dl</a:t>
                      </a:r>
                      <a:endParaRPr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Constantia"/>
                        </a:rPr>
                        <a:t>13,0-17,0</a:t>
                      </a:r>
                      <a:endParaRPr sz="100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Constantia"/>
                        </a:rPr>
                        <a:t>MCH</a:t>
                      </a:r>
                      <a:endParaRPr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onstantia"/>
                        </a:rPr>
                        <a:t>30,4 </a:t>
                      </a:r>
                      <a:r>
                        <a:rPr lang="pl-PL" sz="1000" dirty="0" err="1">
                          <a:solidFill>
                            <a:srgbClr val="000000"/>
                          </a:solidFill>
                          <a:latin typeface="Constantia"/>
                        </a:rPr>
                        <a:t>pg</a:t>
                      </a:r>
                      <a:endParaRPr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Constantia"/>
                        </a:rPr>
                        <a:t>27-32</a:t>
                      </a:r>
                      <a:endParaRPr sz="100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 dirty="0">
                          <a:solidFill>
                            <a:srgbClr val="FFFFFF"/>
                          </a:solidFill>
                          <a:latin typeface="Constantia"/>
                        </a:rPr>
                        <a:t>Płytki krwi</a:t>
                      </a:r>
                      <a:endParaRPr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291 x 10³/ul</a:t>
                      </a:r>
                      <a:endParaRPr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Constantia"/>
                        </a:rPr>
                        <a:t>150-450</a:t>
                      </a:r>
                      <a:endParaRPr sz="100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 dirty="0">
                          <a:solidFill>
                            <a:srgbClr val="FFFFFF"/>
                          </a:solidFill>
                          <a:latin typeface="Constantia"/>
                        </a:rPr>
                        <a:t>HCT</a:t>
                      </a:r>
                      <a:endParaRPr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onstantia"/>
                        </a:rPr>
                        <a:t>39%</a:t>
                      </a:r>
                      <a:endParaRPr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40-50</a:t>
                      </a:r>
                      <a:endParaRPr sz="1000" dirty="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Constantia"/>
                        </a:rPr>
                        <a:t>MCV</a:t>
                      </a:r>
                      <a:endParaRPr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onstantia"/>
                        </a:rPr>
                        <a:t>97 </a:t>
                      </a:r>
                      <a:r>
                        <a:rPr lang="pl-PL" sz="1000" dirty="0" err="1">
                          <a:solidFill>
                            <a:srgbClr val="000000"/>
                          </a:solidFill>
                          <a:latin typeface="Constantia"/>
                        </a:rPr>
                        <a:t>fl</a:t>
                      </a:r>
                      <a:endParaRPr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80-96</a:t>
                      </a:r>
                      <a:endParaRPr sz="1000" dirty="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 dirty="0">
                          <a:solidFill>
                            <a:srgbClr val="FFFFFF"/>
                          </a:solidFill>
                          <a:latin typeface="Constantia"/>
                        </a:rPr>
                        <a:t>MCHC</a:t>
                      </a:r>
                      <a:endParaRPr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Constantia"/>
                        </a:rPr>
                        <a:t>34,2 g/dl</a:t>
                      </a:r>
                      <a:endParaRPr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31,5-34,5</a:t>
                      </a:r>
                      <a:endParaRPr sz="1000" dirty="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 dirty="0">
                          <a:solidFill>
                            <a:srgbClr val="FFFFFF"/>
                          </a:solidFill>
                          <a:latin typeface="Constantia"/>
                        </a:rPr>
                        <a:t>RDW</a:t>
                      </a:r>
                      <a:endParaRPr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onstantia"/>
                        </a:rPr>
                        <a:t>12,8</a:t>
                      </a: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%</a:t>
                      </a:r>
                      <a:endParaRPr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11,6-14</a:t>
                      </a:r>
                      <a:endParaRPr sz="1000" dirty="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 dirty="0">
                          <a:solidFill>
                            <a:srgbClr val="FFFFFF"/>
                          </a:solidFill>
                          <a:latin typeface="Constantia"/>
                        </a:rPr>
                        <a:t>glukoza</a:t>
                      </a:r>
                      <a:endParaRPr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onstantia"/>
                        </a:rPr>
                        <a:t>130 </a:t>
                      </a: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mg/</a:t>
                      </a:r>
                      <a:r>
                        <a:rPr lang="pl-PL" sz="1000" dirty="0" err="1">
                          <a:solidFill>
                            <a:srgbClr val="000000"/>
                          </a:solidFill>
                          <a:latin typeface="Constantia"/>
                        </a:rPr>
                        <a:t>dL</a:t>
                      </a:r>
                      <a:endParaRPr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70-99</a:t>
                      </a:r>
                      <a:endParaRPr sz="1000" dirty="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Constantia"/>
                        </a:rPr>
                        <a:t>Na</a:t>
                      </a:r>
                      <a:endParaRPr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onstantia"/>
                        </a:rPr>
                        <a:t>140 </a:t>
                      </a:r>
                      <a:r>
                        <a:rPr lang="pl-PL" sz="1000" dirty="0" err="1">
                          <a:solidFill>
                            <a:srgbClr val="000000"/>
                          </a:solidFill>
                          <a:latin typeface="Constantia"/>
                        </a:rPr>
                        <a:t>mmol</a:t>
                      </a: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/L</a:t>
                      </a:r>
                      <a:endParaRPr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136-146</a:t>
                      </a:r>
                      <a:endParaRPr sz="1000" dirty="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Constantia"/>
                        </a:rPr>
                        <a:t>K</a:t>
                      </a:r>
                      <a:endParaRPr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onstantia"/>
                        </a:rPr>
                        <a:t>4,9 </a:t>
                      </a:r>
                      <a:r>
                        <a:rPr lang="pl-PL" sz="1000" dirty="0" err="1">
                          <a:solidFill>
                            <a:srgbClr val="000000"/>
                          </a:solidFill>
                          <a:latin typeface="Constantia"/>
                        </a:rPr>
                        <a:t>mmol</a:t>
                      </a: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/L</a:t>
                      </a:r>
                      <a:endParaRPr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3,5-5,1</a:t>
                      </a:r>
                      <a:endParaRPr sz="1000" dirty="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Constantia"/>
                        </a:rPr>
                        <a:t>CRP</a:t>
                      </a:r>
                      <a:endParaRPr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onstantia"/>
                        </a:rPr>
                        <a:t>254,1 </a:t>
                      </a: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mg/L</a:t>
                      </a:r>
                      <a:endParaRPr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&lt; 0,5</a:t>
                      </a:r>
                      <a:endParaRPr sz="1000" dirty="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Constantia"/>
                        </a:rPr>
                        <a:t>Kreatynina 	</a:t>
                      </a:r>
                      <a:endParaRPr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0,64 mg/</a:t>
                      </a:r>
                      <a:r>
                        <a:rPr lang="pl-PL" sz="1000" dirty="0" err="1">
                          <a:solidFill>
                            <a:srgbClr val="000000"/>
                          </a:solidFill>
                          <a:latin typeface="Constantia"/>
                        </a:rPr>
                        <a:t>dL</a:t>
                      </a:r>
                      <a:endParaRPr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0,73-1,18</a:t>
                      </a:r>
                      <a:endParaRPr sz="1000" dirty="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Constantia"/>
                        </a:rPr>
                        <a:t>Bilirubina całkowita</a:t>
                      </a:r>
                      <a:endParaRPr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onstantia"/>
                        </a:rPr>
                        <a:t>4,2 </a:t>
                      </a: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mg/</a:t>
                      </a:r>
                      <a:r>
                        <a:rPr lang="pl-PL" sz="1000" dirty="0" err="1">
                          <a:solidFill>
                            <a:srgbClr val="000000"/>
                          </a:solidFill>
                          <a:latin typeface="Constantia"/>
                        </a:rPr>
                        <a:t>dL</a:t>
                      </a:r>
                      <a:endParaRPr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0,1-1,2</a:t>
                      </a:r>
                      <a:endParaRPr sz="1000" dirty="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 dirty="0">
                          <a:solidFill>
                            <a:srgbClr val="FFFFFF"/>
                          </a:solidFill>
                          <a:latin typeface="Constantia"/>
                        </a:rPr>
                        <a:t>AST</a:t>
                      </a:r>
                      <a:endParaRPr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onstantia"/>
                        </a:rPr>
                        <a:t>158 </a:t>
                      </a: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U/L</a:t>
                      </a:r>
                      <a:endParaRPr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5-34</a:t>
                      </a:r>
                      <a:endParaRPr sz="1000" dirty="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Constantia"/>
                        </a:rPr>
                        <a:t>ALT	</a:t>
                      </a:r>
                      <a:endParaRPr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onstantia"/>
                        </a:rPr>
                        <a:t>242 </a:t>
                      </a: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U/L</a:t>
                      </a:r>
                      <a:endParaRPr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5-40</a:t>
                      </a:r>
                      <a:endParaRPr sz="1000" dirty="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Constantia"/>
                        </a:rPr>
                        <a:t>GGTP</a:t>
                      </a:r>
                      <a:endParaRPr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onstantia"/>
                        </a:rPr>
                        <a:t>320 </a:t>
                      </a: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U/L</a:t>
                      </a:r>
                      <a:endParaRPr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12-64</a:t>
                      </a:r>
                      <a:endParaRPr sz="1000" dirty="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Constantia"/>
                        </a:rPr>
                        <a:t>Lipaza</a:t>
                      </a:r>
                      <a:endParaRPr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onstantia"/>
                        </a:rPr>
                        <a:t>140 </a:t>
                      </a: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U/L</a:t>
                      </a:r>
                      <a:endParaRPr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Constantia"/>
                        </a:rPr>
                        <a:t>8-78</a:t>
                      </a:r>
                      <a:endParaRPr sz="1000" dirty="0"/>
                    </a:p>
                  </a:txBody>
                  <a:tcPr/>
                </a:tc>
              </a:tr>
              <a:tr h="230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900" b="1" dirty="0" smtClean="0">
                          <a:solidFill>
                            <a:srgbClr val="FFFFFF"/>
                          </a:solidFill>
                          <a:latin typeface="Constantia"/>
                        </a:rPr>
                        <a:t>PCT</a:t>
                      </a:r>
                      <a:endParaRPr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onstantia"/>
                        </a:rPr>
                        <a:t>19,7ngU/ml</a:t>
                      </a:r>
                      <a:endParaRPr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latin typeface="Constantia"/>
                        </a:rPr>
                        <a:t>0,2-0,5ng/ml</a:t>
                      </a:r>
                      <a:endParaRPr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40" name="CustomShape 2"/>
          <p:cNvSpPr/>
          <p:nvPr/>
        </p:nvSpPr>
        <p:spPr>
          <a:xfrm>
            <a:off x="827584" y="0"/>
            <a:ext cx="7344000" cy="535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2800" b="1">
                <a:solidFill>
                  <a:srgbClr val="000000"/>
                </a:solidFill>
                <a:latin typeface="Constantia"/>
              </a:rPr>
              <a:t>              badania laboratoryjne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4074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nalezione obrazy dla zapytania zbiorniki płynowe tomografia ko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05064"/>
            <a:ext cx="38100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czytelniamedyczna.pl/img/ryciny/pnm/2014/20140623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870" y="119579"/>
            <a:ext cx="3667066" cy="366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370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48524468"/>
              </p:ext>
            </p:extLst>
          </p:nvPr>
        </p:nvGraphicFramePr>
        <p:xfrm>
          <a:off x="179512" y="332656"/>
          <a:ext cx="8424935" cy="5976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065"/>
                <a:gridCol w="2760435"/>
                <a:gridCol w="2760435"/>
              </a:tblGrid>
              <a:tr h="720804">
                <a:tc>
                  <a:txBody>
                    <a:bodyPr/>
                    <a:lstStyle/>
                    <a:p>
                      <a:r>
                        <a:rPr lang="pl-PL" dirty="0" smtClean="0"/>
                        <a:t>Parametr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Wartość 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Norma</a:t>
                      </a:r>
                      <a:endParaRPr lang="pl-PL" dirty="0"/>
                    </a:p>
                  </a:txBody>
                  <a:tcPr/>
                </a:tc>
              </a:tr>
              <a:tr h="730815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1261406">
                <a:tc>
                  <a:txBody>
                    <a:bodyPr/>
                    <a:lstStyle/>
                    <a:p>
                      <a:r>
                        <a:rPr lang="pl-PL" dirty="0" smtClean="0"/>
                        <a:t>Cholesterol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297mg/dl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Norma &lt;</a:t>
                      </a:r>
                      <a:r>
                        <a:rPr lang="pl-PL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190 mg/dl</a:t>
                      </a:r>
                      <a:endParaRPr lang="pl-PL" dirty="0"/>
                    </a:p>
                  </a:txBody>
                  <a:tcPr/>
                </a:tc>
              </a:tr>
              <a:tr h="1802009">
                <a:tc>
                  <a:txBody>
                    <a:bodyPr/>
                    <a:lstStyle/>
                    <a:p>
                      <a:r>
                        <a:rPr lang="pl-PL" dirty="0" smtClean="0"/>
                        <a:t>HDL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47mg/dl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Norma M-40 mg/dl l, </a:t>
                      </a:r>
                    </a:p>
                    <a:p>
                      <a:r>
                        <a:rPr lang="pl-PL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K-&gt;45mg/dl</a:t>
                      </a:r>
                      <a:endParaRPr lang="pl-PL" dirty="0"/>
                    </a:p>
                  </a:txBody>
                  <a:tcPr/>
                </a:tc>
              </a:tr>
              <a:tr h="730815">
                <a:tc>
                  <a:txBody>
                    <a:bodyPr/>
                    <a:lstStyle/>
                    <a:p>
                      <a:r>
                        <a:rPr lang="pl-PL" dirty="0" smtClean="0"/>
                        <a:t>LDL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230mg/dl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&lt;</a:t>
                      </a:r>
                      <a:r>
                        <a:rPr lang="pl-PL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mg/dl</a:t>
                      </a:r>
                      <a:endParaRPr lang="pl-PL" dirty="0"/>
                    </a:p>
                  </a:txBody>
                  <a:tcPr/>
                </a:tc>
              </a:tr>
              <a:tr h="730815"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Trójgliceydy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970m/dl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&lt;</a:t>
                      </a:r>
                      <a:r>
                        <a:rPr lang="pl-PL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 mg/dl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5230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l-PL" dirty="0" smtClean="0"/>
              <a:t>Wykluczono podłoże </a:t>
            </a:r>
            <a:r>
              <a:rPr lang="pl-PL" dirty="0" err="1" smtClean="0"/>
              <a:t>kamicze</a:t>
            </a:r>
            <a:r>
              <a:rPr lang="pl-PL" dirty="0" smtClean="0"/>
              <a:t> OZT</a:t>
            </a:r>
          </a:p>
          <a:p>
            <a:r>
              <a:rPr lang="pl-PL" dirty="0" smtClean="0"/>
              <a:t>Wykluczono podłoże alkoholowe </a:t>
            </a:r>
          </a:p>
          <a:p>
            <a:r>
              <a:rPr lang="pl-PL" dirty="0" smtClean="0">
                <a:solidFill>
                  <a:srgbClr val="FF0000"/>
                </a:solidFill>
              </a:rPr>
              <a:t>Prawdopodobne OZT w przebiegu zaburzeń  gospodarki lipidowej</a:t>
            </a:r>
            <a:r>
              <a:rPr lang="pl-PL" dirty="0" smtClean="0"/>
              <a:t>. 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Podłoże OZT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12310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1043640" y="1628640"/>
            <a:ext cx="6776640" cy="4203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b="1" dirty="0" smtClean="0">
                <a:solidFill>
                  <a:srgbClr val="FF0000"/>
                </a:solidFill>
                <a:latin typeface="Century Gothic"/>
              </a:rPr>
              <a:t>Noworodków</a:t>
            </a:r>
            <a:r>
              <a:rPr lang="pl-PL" sz="2000" dirty="0" smtClean="0">
                <a:solidFill>
                  <a:srgbClr val="FFFFFF"/>
                </a:solidFill>
                <a:latin typeface="Century Gothic"/>
              </a:rPr>
              <a:t>- 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zwiększona hemoliza erytrocytów i niedojrzałość komórek wątroby do wychwytu, sprzęgania i wydzielania zwiększonej ilości bilirubiny. Wzrost bilirubiny niesprzężonej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b="1" dirty="0" smtClean="0">
                <a:solidFill>
                  <a:srgbClr val="FF0000"/>
                </a:solidFill>
                <a:latin typeface="Century Gothic"/>
              </a:rPr>
              <a:t>Hemolityczna</a:t>
            </a:r>
            <a:r>
              <a:rPr lang="pl-PL" sz="2000" dirty="0" smtClean="0">
                <a:solidFill>
                  <a:srgbClr val="FFFFFF"/>
                </a:solidFill>
                <a:latin typeface="Century Gothic"/>
              </a:rPr>
              <a:t> -  w następstwie wzmożonej hemolizy erytrocytów;  wzrost bilirubiny niesprzężonej we krwi; urobilinogen w moczu wzrasta umiarkowanie; </a:t>
            </a:r>
            <a:r>
              <a:rPr lang="pl-PL" sz="2000" dirty="0" err="1" smtClean="0">
                <a:solidFill>
                  <a:srgbClr val="FFFFFF"/>
                </a:solidFill>
                <a:latin typeface="Century Gothic"/>
              </a:rPr>
              <a:t>sterkobilinogen</a:t>
            </a:r>
            <a:r>
              <a:rPr lang="pl-PL" sz="2000" dirty="0" smtClean="0">
                <a:solidFill>
                  <a:srgbClr val="FFFFFF"/>
                </a:solidFill>
                <a:latin typeface="Century Gothic"/>
              </a:rPr>
              <a:t> w kale wzrasta znacznie. Brak objawów uszkodzenia wątroby / patrz pacjent z NAIH/</a:t>
            </a:r>
            <a:endParaRPr lang="pl-PL" sz="2000" dirty="0" smtClean="0"/>
          </a:p>
          <a:p>
            <a:pPr>
              <a:lnSpc>
                <a:spcPct val="100000"/>
              </a:lnSpc>
            </a:pPr>
            <a:endParaRPr sz="2000" dirty="0"/>
          </a:p>
        </p:txBody>
      </p:sp>
      <p:sp>
        <p:nvSpPr>
          <p:cNvPr id="114" name="CustomShape 2"/>
          <p:cNvSpPr/>
          <p:nvPr/>
        </p:nvSpPr>
        <p:spPr>
          <a:xfrm>
            <a:off x="899640" y="764640"/>
            <a:ext cx="7023960" cy="791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4200" b="1">
                <a:solidFill>
                  <a:srgbClr val="DBDBDB"/>
                </a:solidFill>
                <a:latin typeface="Century Gothic"/>
              </a:rPr>
              <a:t>       Rodzaje żółtaczek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971640" y="692640"/>
            <a:ext cx="6848640" cy="513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b="1" dirty="0">
                <a:solidFill>
                  <a:srgbClr val="FF0000"/>
                </a:solidFill>
                <a:latin typeface="Century Gothic"/>
              </a:rPr>
              <a:t>Mechaniczna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- zwiększone stężenie bilirubiny sprzężonej może być  spowodowana zablokowaniem dróg żółciowych. Przechodzenie wolnej bilirubiny do krwi jest prawidłowe lecz zastój żółci /</a:t>
            </a:r>
            <a:r>
              <a:rPr lang="pl-PL" sz="2000" dirty="0" err="1">
                <a:solidFill>
                  <a:srgbClr val="FFFFFF"/>
                </a:solidFill>
                <a:latin typeface="Century Gothic"/>
              </a:rPr>
              <a:t>cholestaza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/ uniemożliwia  wydzielanie bilirubiny sprzężonej  co powoduje znaczny wzrost bilirubiny sprzężonej we krwi i w mocz.  Brak urobilinogenu w moczu i  całkowity brak </a:t>
            </a:r>
            <a:r>
              <a:rPr lang="pl-PL" sz="2000" dirty="0" err="1">
                <a:solidFill>
                  <a:srgbClr val="FFFFFF"/>
                </a:solidFill>
                <a:latin typeface="Century Gothic"/>
              </a:rPr>
              <a:t>sterkobilinogenu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 w kale(brak przemiany w jelicie cienkim)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b="1" dirty="0">
                <a:solidFill>
                  <a:srgbClr val="FF0000"/>
                </a:solidFill>
                <a:latin typeface="Century Gothic"/>
              </a:rPr>
              <a:t>Żółtaczka w przebiegu wirusowego zapalenia wątroby-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uszkodzenie </a:t>
            </a:r>
            <a:r>
              <a:rPr lang="pl-PL" sz="2000" dirty="0" err="1">
                <a:solidFill>
                  <a:srgbClr val="FFFFFF"/>
                </a:solidFill>
                <a:latin typeface="Century Gothic"/>
              </a:rPr>
              <a:t>hepatrocytów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 prowadzi do upośledzenia wychwytywania bilirubiny wolnej oraz przechodzenie bilirubiny sprzężonej zamiast do żółci do płynu pozakomórkowego a stąd do krwi. Obie formy bilirubiny rosną we krwi , w moczu pojawia się bilirubina i urobilinogen.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pl-PL" sz="2000" dirty="0">
                <a:solidFill>
                  <a:srgbClr val="FFFFFF"/>
                </a:solidFill>
                <a:latin typeface="Constantia"/>
              </a:rPr>
              <a:t>   </a:t>
            </a:r>
            <a:endParaRPr sz="2000" dirty="0"/>
          </a:p>
          <a:p>
            <a:pPr>
              <a:lnSpc>
                <a:spcPct val="100000"/>
              </a:lnSpc>
            </a:pPr>
            <a:endParaRPr sz="2000" dirty="0"/>
          </a:p>
          <a:p>
            <a:pPr>
              <a:lnSpc>
                <a:spcPct val="100000"/>
              </a:lnSpc>
            </a:pPr>
            <a:endParaRPr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1043640" y="1817280"/>
            <a:ext cx="6776640" cy="4131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 b="1">
                <a:solidFill>
                  <a:srgbClr val="FF0000"/>
                </a:solidFill>
                <a:latin typeface="Century Gothic"/>
              </a:rPr>
              <a:t>Wskaźnikowe</a:t>
            </a:r>
            <a:r>
              <a:rPr lang="pl-PL" sz="2600">
                <a:solidFill>
                  <a:srgbClr val="FFFFFF"/>
                </a:solidFill>
                <a:latin typeface="Century Gothic"/>
              </a:rPr>
              <a:t> – inaczej nazywane </a:t>
            </a:r>
            <a:r>
              <a:rPr lang="pl-PL" sz="2600" b="1">
                <a:solidFill>
                  <a:srgbClr val="FF0000"/>
                </a:solidFill>
                <a:latin typeface="Century Gothic"/>
              </a:rPr>
              <a:t>nekroenzymam</a:t>
            </a:r>
            <a:r>
              <a:rPr lang="pl-PL" sz="2600" b="1">
                <a:solidFill>
                  <a:srgbClr val="FF3333"/>
                </a:solidFill>
                <a:latin typeface="Century Gothic"/>
              </a:rPr>
              <a:t>i</a:t>
            </a:r>
            <a:r>
              <a:rPr lang="pl-PL" sz="2600">
                <a:solidFill>
                  <a:srgbClr val="FFFFFF"/>
                </a:solidFill>
                <a:latin typeface="Century Gothic"/>
              </a:rPr>
              <a:t>, ściśle związane ze strukturami komórki narządu – świadczą o uszkodzeniu </a:t>
            </a:r>
            <a:r>
              <a:rPr lang="pl-PL" sz="2600" b="1">
                <a:solidFill>
                  <a:srgbClr val="536142"/>
                </a:solidFill>
                <a:latin typeface="Century Gothic"/>
              </a:rPr>
              <a:t>(ASP, ALT, LDH, GGTP)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 b="1">
                <a:solidFill>
                  <a:srgbClr val="FF0000"/>
                </a:solidFill>
                <a:latin typeface="Century Gothic"/>
              </a:rPr>
              <a:t>Czyniki wydzielnicze </a:t>
            </a:r>
            <a:r>
              <a:rPr lang="pl-PL" sz="2600">
                <a:solidFill>
                  <a:srgbClr val="FFFFFF"/>
                </a:solidFill>
                <a:latin typeface="Century Gothic"/>
              </a:rPr>
              <a:t>– po uszkodzeniu wątroby spodziewamy się spadku ich aktywności </a:t>
            </a:r>
            <a:r>
              <a:rPr lang="pl-PL" sz="2600" b="1">
                <a:solidFill>
                  <a:srgbClr val="536142"/>
                </a:solidFill>
                <a:latin typeface="Century Gothic"/>
              </a:rPr>
              <a:t>(czynniki krzepnięcia, ceruloplazmina)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 b="1">
                <a:solidFill>
                  <a:srgbClr val="FF0000"/>
                </a:solidFill>
                <a:latin typeface="Century Gothic"/>
              </a:rPr>
              <a:t>Enzymy wydalnicze </a:t>
            </a:r>
            <a:r>
              <a:rPr lang="pl-PL" sz="2600">
                <a:solidFill>
                  <a:srgbClr val="FFFFFF"/>
                </a:solidFill>
                <a:latin typeface="Century Gothic"/>
              </a:rPr>
              <a:t>– wydalane do żółci, wzrost przy upośledzeniu odpływu </a:t>
            </a:r>
            <a:r>
              <a:rPr lang="pl-PL" sz="2600" b="1">
                <a:solidFill>
                  <a:srgbClr val="536142"/>
                </a:solidFill>
                <a:latin typeface="Century Gothic"/>
              </a:rPr>
              <a:t>(ALP, GGTP</a:t>
            </a:r>
            <a:r>
              <a:rPr lang="pl-PL" sz="2600" b="1">
                <a:solidFill>
                  <a:srgbClr val="536142"/>
                </a:solidFill>
                <a:latin typeface="Constantia"/>
              </a:rPr>
              <a:t>)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17" name="CustomShape 2"/>
          <p:cNvSpPr/>
          <p:nvPr/>
        </p:nvSpPr>
        <p:spPr>
          <a:xfrm>
            <a:off x="1043640" y="692640"/>
            <a:ext cx="7023960" cy="575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4200" b="1">
                <a:solidFill>
                  <a:srgbClr val="DBDBDB"/>
                </a:solidFill>
                <a:latin typeface="Century Gothic"/>
              </a:rPr>
              <a:t>        Enzymy  wątrobowe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1115640" y="1917000"/>
            <a:ext cx="7416000" cy="4031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Aminotransferaza alaninowa (ALT) i </a:t>
            </a:r>
            <a:r>
              <a:rPr lang="pl-PL" sz="2000" b="1" dirty="0" err="1">
                <a:solidFill>
                  <a:srgbClr val="FFFFFF"/>
                </a:solidFill>
                <a:latin typeface="Century Gothic"/>
              </a:rPr>
              <a:t>asparaginianowa</a:t>
            </a: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 (AST) 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b="1" dirty="0">
                <a:solidFill>
                  <a:srgbClr val="FF0000"/>
                </a:solidFill>
                <a:latin typeface="Century Gothic"/>
              </a:rPr>
              <a:t>ALT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 względnie swoisty wobec </a:t>
            </a:r>
            <a:r>
              <a:rPr lang="pl-PL" sz="2000" dirty="0" err="1">
                <a:solidFill>
                  <a:srgbClr val="FFFFFF"/>
                </a:solidFill>
                <a:latin typeface="Century Gothic"/>
              </a:rPr>
              <a:t>hepatocytów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, wyłącznie cytoplazmatyczny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b="1" dirty="0">
                <a:solidFill>
                  <a:srgbClr val="FF0000"/>
                </a:solidFill>
                <a:latin typeface="Century Gothic"/>
              </a:rPr>
              <a:t>AST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 w dużych ilościach w sercu, nerkach, mięśniach, mózgu; występuje w dwóch formach- cytoplazmatycznej i mitochondrialnej 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Oznaczane w surowicy  metodą spektrofotometryczną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Wartości prawidłowe to poniżej 40 IU/l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0000"/>
                </a:solidFill>
                <a:latin typeface="Century Gothic"/>
              </a:rPr>
              <a:t>Wzrost aktywności wyprzedza wzrost stężenia bilirubiny 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o tydzień w przypadku uszkodzenia </a:t>
            </a:r>
            <a:r>
              <a:rPr lang="pl-PL" sz="2000" dirty="0" err="1">
                <a:solidFill>
                  <a:srgbClr val="FFFFFF"/>
                </a:solidFill>
                <a:latin typeface="Century Gothic"/>
              </a:rPr>
              <a:t>hepatocytów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Pacjenci </a:t>
            </a:r>
            <a:r>
              <a:rPr lang="pl-PL" sz="2000" b="1" dirty="0">
                <a:solidFill>
                  <a:srgbClr val="FF0000"/>
                </a:solidFill>
                <a:latin typeface="Century Gothic"/>
              </a:rPr>
              <a:t>rzadko są bezobjawowi 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przy aktywności &gt;1000 IU/l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Prawidłowe wartości nie wykluczają uszkodzenia wątroby!</a:t>
            </a:r>
            <a:endParaRPr sz="2000" dirty="0"/>
          </a:p>
          <a:p>
            <a:pPr>
              <a:lnSpc>
                <a:spcPct val="100000"/>
              </a:lnSpc>
            </a:pPr>
            <a:endParaRPr sz="2000" dirty="0"/>
          </a:p>
        </p:txBody>
      </p:sp>
      <p:sp>
        <p:nvSpPr>
          <p:cNvPr id="119" name="CustomShape 2"/>
          <p:cNvSpPr/>
          <p:nvPr/>
        </p:nvSpPr>
        <p:spPr>
          <a:xfrm>
            <a:off x="1043640" y="908640"/>
            <a:ext cx="7023960" cy="647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4200" b="1">
                <a:solidFill>
                  <a:srgbClr val="DBDBDB"/>
                </a:solidFill>
                <a:latin typeface="Century Gothic"/>
              </a:rPr>
              <a:t>           Aminotransferazy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395640" y="260640"/>
            <a:ext cx="7424640" cy="5571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1600" b="1" u="sng">
                <a:solidFill>
                  <a:srgbClr val="FFFFFF"/>
                </a:solidFill>
                <a:latin typeface="Century Gothic"/>
              </a:rPr>
              <a:t>Wzrost:</a:t>
            </a:r>
            <a:endParaRPr/>
          </a:p>
          <a:p>
            <a:pPr>
              <a:lnSpc>
                <a:spcPct val="100000"/>
              </a:lnSpc>
            </a:pPr>
            <a:r>
              <a:rPr lang="pl-PL" sz="1600" b="1">
                <a:solidFill>
                  <a:srgbClr val="FFFFFF"/>
                </a:solidFill>
                <a:latin typeface="Century Gothic"/>
              </a:rPr>
              <a:t>I. Umiarkowany  - do 5x 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1600">
                <a:solidFill>
                  <a:srgbClr val="FFFFFF"/>
                </a:solidFill>
                <a:latin typeface="Century Gothic"/>
              </a:rPr>
              <a:t>przewlekłe WZW B i C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1600">
                <a:solidFill>
                  <a:srgbClr val="FFFFFF"/>
                </a:solidFill>
                <a:latin typeface="Century Gothic"/>
              </a:rPr>
              <a:t>Stłuszczenie wątroby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1600">
                <a:solidFill>
                  <a:srgbClr val="FFFFFF"/>
                </a:solidFill>
                <a:latin typeface="Century Gothic"/>
              </a:rPr>
              <a:t>Autoimmunologiczne zapalenie wątroby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1600">
                <a:solidFill>
                  <a:srgbClr val="FFFFFF"/>
                </a:solidFill>
                <a:latin typeface="Century Gothic"/>
              </a:rPr>
              <a:t>Choroba Wilsona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1600">
                <a:solidFill>
                  <a:srgbClr val="FFFFFF"/>
                </a:solidFill>
                <a:latin typeface="Century Gothic"/>
              </a:rPr>
              <a:t>Alkoholowe choroby wątroby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1600">
                <a:solidFill>
                  <a:srgbClr val="FFFFFF"/>
                </a:solidFill>
                <a:latin typeface="Century Gothic"/>
              </a:rPr>
              <a:t>Marskość</a:t>
            </a:r>
            <a:endParaRPr/>
          </a:p>
          <a:p>
            <a:pPr>
              <a:lnSpc>
                <a:spcPct val="100000"/>
              </a:lnSpc>
            </a:pPr>
            <a:r>
              <a:rPr lang="pl-PL" sz="1600" b="1">
                <a:solidFill>
                  <a:srgbClr val="FFFFFF"/>
                </a:solidFill>
                <a:latin typeface="Century Gothic"/>
              </a:rPr>
              <a:t>II. Wzrost znaczący 15 x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1600">
                <a:solidFill>
                  <a:srgbClr val="FFFFFF"/>
                </a:solidFill>
                <a:latin typeface="Century Gothic"/>
              </a:rPr>
              <a:t>Ostre WZW i HSV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1600">
                <a:solidFill>
                  <a:srgbClr val="FFFFFF"/>
                </a:solidFill>
                <a:latin typeface="Century Gothic"/>
              </a:rPr>
              <a:t>Uszkodzenie polekowe wątroby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1600">
                <a:solidFill>
                  <a:srgbClr val="FFFFFF"/>
                </a:solidFill>
                <a:latin typeface="Century Gothic"/>
              </a:rPr>
              <a:t>Ostre niedokrwienie wątroby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1600">
                <a:solidFill>
                  <a:srgbClr val="FFFFFF"/>
                </a:solidFill>
                <a:latin typeface="Century Gothic"/>
              </a:rPr>
              <a:t>Zator tętnicy wątrobowej</a:t>
            </a:r>
            <a:endParaRPr/>
          </a:p>
          <a:p>
            <a:pPr>
              <a:lnSpc>
                <a:spcPct val="100000"/>
              </a:lnSpc>
            </a:pPr>
            <a:r>
              <a:rPr lang="pl-PL" sz="1600" b="1">
                <a:solidFill>
                  <a:srgbClr val="FF0000"/>
                </a:solidFill>
                <a:latin typeface="Century Gothic"/>
              </a:rPr>
              <a:t>                          Wskaźnik de Ritisa = ASP/ALT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1600">
                <a:solidFill>
                  <a:srgbClr val="FFFFFF"/>
                </a:solidFill>
                <a:latin typeface="Century Gothic"/>
              </a:rPr>
              <a:t>Prawidłowo 1 – 1.2 lub więcej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1600">
                <a:solidFill>
                  <a:srgbClr val="FFFFFF"/>
                </a:solidFill>
                <a:latin typeface="Century Gothic"/>
              </a:rPr>
              <a:t>W wirusowym zapaleniu wątroby – mniejszy od 0,9</a:t>
            </a:r>
            <a:endParaRPr/>
          </a:p>
          <a:p>
            <a:pPr>
              <a:lnSpc>
                <a:spcPct val="100000"/>
              </a:lnSpc>
            </a:pPr>
            <a:r>
              <a:rPr lang="pl-PL" sz="1600">
                <a:solidFill>
                  <a:srgbClr val="FFFFFF"/>
                </a:solidFill>
                <a:latin typeface="Century Gothic"/>
              </a:rPr>
              <a:t>     W alkoholowym uszkodzeniu wątroby&gt;2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1187640" y="1917000"/>
            <a:ext cx="6776640" cy="3771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>
                <a:solidFill>
                  <a:srgbClr val="FFFFFF"/>
                </a:solidFill>
                <a:latin typeface="Century Gothic"/>
              </a:rPr>
              <a:t>W mięśniach, wątrobie, nerkach, tkance nerwowej, erytrocytach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>
                <a:solidFill>
                  <a:srgbClr val="FFFFFF"/>
                </a:solidFill>
                <a:latin typeface="Century Gothic"/>
              </a:rPr>
              <a:t>Izoenzymy LDH-4 i LDH-5 są swoiste dla wątroby i mięśni szkieletowych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>
                <a:solidFill>
                  <a:srgbClr val="FFFFFF"/>
                </a:solidFill>
                <a:latin typeface="Century Gothic"/>
              </a:rPr>
              <a:t>Diagnostyka uszkodzenia hepatocytów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>
                <a:solidFill>
                  <a:srgbClr val="FFFFFF"/>
                </a:solidFill>
                <a:latin typeface="Century Gothic"/>
              </a:rPr>
              <a:t>Różnicowanie żółtaczki hemolitycznej i miąższowej</a:t>
            </a:r>
            <a:endParaRPr/>
          </a:p>
        </p:txBody>
      </p:sp>
      <p:sp>
        <p:nvSpPr>
          <p:cNvPr id="122" name="CustomShape 2"/>
          <p:cNvSpPr/>
          <p:nvPr/>
        </p:nvSpPr>
        <p:spPr>
          <a:xfrm>
            <a:off x="971640" y="764640"/>
            <a:ext cx="7023960" cy="719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4200" b="1">
                <a:solidFill>
                  <a:srgbClr val="DBDBDB"/>
                </a:solidFill>
                <a:latin typeface="Century Gothic"/>
              </a:rPr>
              <a:t>Dehydrogenaza mleczanowa (LDH)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323640" y="1484640"/>
            <a:ext cx="8352360" cy="4823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000" b="1" dirty="0">
                <a:solidFill>
                  <a:srgbClr val="FF0000"/>
                </a:solidFill>
                <a:latin typeface="Century Gothic"/>
              </a:rPr>
              <a:t>ALP</a:t>
            </a:r>
            <a:r>
              <a:rPr lang="pl-PL" sz="2000" dirty="0">
                <a:solidFill>
                  <a:srgbClr val="FF0000"/>
                </a:solidFill>
                <a:latin typeface="Century Gothic"/>
              </a:rPr>
              <a:t>: 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W wątrobie, kościach, przewodach żółciowych, jelicie cienkim, łożysku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u="sng" dirty="0">
                <a:solidFill>
                  <a:srgbClr val="FFFFFF"/>
                </a:solidFill>
                <a:latin typeface="Century Gothic"/>
              </a:rPr>
              <a:t>Podwyższone w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 :</a:t>
            </a:r>
            <a:endParaRPr sz="2000" dirty="0"/>
          </a:p>
          <a:p>
            <a:pPr lvl="1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EFAC9"/>
                </a:solidFill>
                <a:latin typeface="Century Gothic"/>
              </a:rPr>
              <a:t>Ciąży</a:t>
            </a:r>
            <a:endParaRPr sz="2000" dirty="0"/>
          </a:p>
          <a:p>
            <a:pPr lvl="1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EFAC9"/>
                </a:solidFill>
                <a:latin typeface="Century Gothic"/>
              </a:rPr>
              <a:t>Osteoliza</a:t>
            </a:r>
            <a:endParaRPr sz="2000" dirty="0"/>
          </a:p>
          <a:p>
            <a:pPr lvl="1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EFAC9"/>
                </a:solidFill>
                <a:latin typeface="Century Gothic"/>
              </a:rPr>
              <a:t>Nowotworach kości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Zakres referencyjny : poniżej 270 IU/l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b="1" dirty="0">
                <a:solidFill>
                  <a:srgbClr val="FF0000"/>
                </a:solidFill>
                <a:latin typeface="Century Gothic"/>
              </a:rPr>
              <a:t>GGTP</a:t>
            </a:r>
            <a:r>
              <a:rPr lang="pl-PL" sz="2000" dirty="0">
                <a:solidFill>
                  <a:srgbClr val="FF0000"/>
                </a:solidFill>
                <a:latin typeface="Century Gothic"/>
              </a:rPr>
              <a:t>: 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Prawidłowe wartości: poniżej 35 IU/l u kobiet i poniżej 40 IU/l u mężczyzn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Poza wykryciem </a:t>
            </a:r>
            <a:r>
              <a:rPr lang="pl-PL" sz="2000" dirty="0" err="1">
                <a:solidFill>
                  <a:srgbClr val="FFFFFF"/>
                </a:solidFill>
                <a:latin typeface="Century Gothic"/>
              </a:rPr>
              <a:t>cholestazy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 stosowana w diagnostyce alkoholowej choroby wątroby (</a:t>
            </a:r>
            <a:r>
              <a:rPr lang="pl-PL" sz="2000" b="1" dirty="0">
                <a:solidFill>
                  <a:srgbClr val="FF0000"/>
                </a:solidFill>
                <a:latin typeface="Century Gothic"/>
              </a:rPr>
              <a:t>GGTP/AST &gt;6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)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Obecny w nerkach, </a:t>
            </a:r>
            <a:r>
              <a:rPr lang="pl-PL" sz="2000" dirty="0" err="1">
                <a:solidFill>
                  <a:srgbClr val="FFFFFF"/>
                </a:solidFill>
                <a:latin typeface="Century Gothic"/>
              </a:rPr>
              <a:t>hepatocytach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, nabłonkach dróg żółciowych, jelicie, trzustce</a:t>
            </a:r>
            <a:endParaRPr sz="2000"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124" name="CustomShape 2"/>
          <p:cNvSpPr/>
          <p:nvPr/>
        </p:nvSpPr>
        <p:spPr>
          <a:xfrm>
            <a:off x="323640" y="505440"/>
            <a:ext cx="8424360" cy="906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r>
              <a:rPr lang="pl-PL" sz="2400" b="1">
                <a:solidFill>
                  <a:srgbClr val="DBDBDB"/>
                </a:solidFill>
                <a:latin typeface="Century Gothic"/>
              </a:rPr>
              <a:t>                 Fosfataza alkaliczna ( ALP ),             </a:t>
            </a:r>
            <a:endParaRPr/>
          </a:p>
          <a:p>
            <a:pPr>
              <a:lnSpc>
                <a:spcPct val="100000"/>
              </a:lnSpc>
            </a:pPr>
            <a:r>
              <a:rPr lang="pl-PL" sz="2400" b="1">
                <a:solidFill>
                  <a:srgbClr val="DBDBDB"/>
                </a:solidFill>
                <a:latin typeface="Century Gothic"/>
              </a:rPr>
              <a:t>        Gammaglutamylotranspeptydaza (GGTP)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628560" y="1412640"/>
            <a:ext cx="8119080" cy="5040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l-PL" dirty="0">
                <a:solidFill>
                  <a:srgbClr val="FFFFFF"/>
                </a:solidFill>
                <a:latin typeface="Century Gothic"/>
              </a:rPr>
              <a:t>- jeden z najważniejszych i największych narządów w organizmie człowieka; położona  w prawym podżebrzu</a:t>
            </a:r>
            <a:endParaRPr dirty="0"/>
          </a:p>
          <a:p>
            <a:pPr algn="just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dirty="0">
                <a:solidFill>
                  <a:srgbClr val="FFFFFF"/>
                </a:solidFill>
                <a:latin typeface="Century Gothic"/>
              </a:rPr>
              <a:t>Reguluje metabolizm; tworzy zapasy organizmu i w razie potrzeby je uwalnia.</a:t>
            </a:r>
            <a:endParaRPr dirty="0"/>
          </a:p>
          <a:p>
            <a:pPr algn="just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dirty="0">
                <a:solidFill>
                  <a:srgbClr val="FFFFFF"/>
                </a:solidFill>
                <a:latin typeface="Century Gothic"/>
              </a:rPr>
              <a:t>Filtracyjna(głównie krew </a:t>
            </a:r>
            <a:r>
              <a:rPr lang="pl-PL" dirty="0" smtClean="0">
                <a:solidFill>
                  <a:srgbClr val="FFFFFF"/>
                </a:solidFill>
                <a:latin typeface="Century Gothic"/>
              </a:rPr>
              <a:t>wrotna</a:t>
            </a:r>
            <a:r>
              <a:rPr lang="pl-PL" dirty="0">
                <a:solidFill>
                  <a:srgbClr val="FFFFFF"/>
                </a:solidFill>
                <a:latin typeface="Century Gothic"/>
              </a:rPr>
              <a:t>) </a:t>
            </a:r>
            <a:endParaRPr dirty="0"/>
          </a:p>
          <a:p>
            <a:pPr algn="just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dirty="0">
                <a:solidFill>
                  <a:srgbClr val="FFFFFF"/>
                </a:solidFill>
                <a:latin typeface="Century Gothic"/>
              </a:rPr>
              <a:t>Detoksykacja np. alkohol, używki i niektóre leki, hormony</a:t>
            </a:r>
            <a:endParaRPr dirty="0"/>
          </a:p>
          <a:p>
            <a:pPr algn="just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dirty="0">
                <a:solidFill>
                  <a:srgbClr val="FFFFFF"/>
                </a:solidFill>
                <a:latin typeface="Century Gothic"/>
              </a:rPr>
              <a:t>Magazynuje niektóre witaminy np. witaminę A,D,E,K,B12,kwas foliowy oraz żelazo.</a:t>
            </a:r>
            <a:endParaRPr dirty="0"/>
          </a:p>
          <a:p>
            <a:pPr algn="just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dirty="0">
                <a:solidFill>
                  <a:srgbClr val="FFFFFF"/>
                </a:solidFill>
                <a:latin typeface="Century Gothic"/>
              </a:rPr>
              <a:t>Wytwarza żółć, która pozwala na właściwe wchłanianie tłuszczu</a:t>
            </a:r>
            <a:endParaRPr dirty="0"/>
          </a:p>
          <a:p>
            <a:pPr algn="just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dirty="0">
                <a:solidFill>
                  <a:srgbClr val="FFFFFF"/>
                </a:solidFill>
                <a:latin typeface="Century Gothic"/>
              </a:rPr>
              <a:t>Wytwarza białka budulcowe, białka biorące udział w krzepnięciu krwi(I,II,V,VII,IX,X,XI,XII,XIII), inhibitory krzepnięcia, </a:t>
            </a:r>
            <a:r>
              <a:rPr lang="pl-PL" dirty="0" err="1" smtClean="0">
                <a:solidFill>
                  <a:srgbClr val="FFFFFF"/>
                </a:solidFill>
                <a:latin typeface="Century Gothic"/>
              </a:rPr>
              <a:t>enzymy,albumina</a:t>
            </a:r>
            <a:r>
              <a:rPr lang="pl-PL" dirty="0" smtClean="0">
                <a:solidFill>
                  <a:srgbClr val="FFFFFF"/>
                </a:solidFill>
                <a:latin typeface="Century Gothic"/>
              </a:rPr>
              <a:t>!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pl-PL" b="1" u="sng" dirty="0">
                <a:solidFill>
                  <a:srgbClr val="FF0000"/>
                </a:solidFill>
                <a:latin typeface="Century Gothic"/>
              </a:rPr>
              <a:t>STRUKTURA WĄTROBY:</a:t>
            </a:r>
            <a:endParaRPr dirty="0"/>
          </a:p>
          <a:p>
            <a:pPr algn="just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dirty="0">
                <a:solidFill>
                  <a:srgbClr val="FFFFFF"/>
                </a:solidFill>
                <a:latin typeface="Constantia"/>
              </a:rPr>
              <a:t>- </a:t>
            </a:r>
            <a:r>
              <a:rPr lang="pl-PL" b="1" dirty="0" err="1">
                <a:solidFill>
                  <a:srgbClr val="FF0000"/>
                </a:solidFill>
                <a:latin typeface="Century Gothic"/>
              </a:rPr>
              <a:t>hepatocyty</a:t>
            </a:r>
            <a:r>
              <a:rPr lang="pl-PL" dirty="0">
                <a:solidFill>
                  <a:srgbClr val="FFFFFF"/>
                </a:solidFill>
                <a:latin typeface="Century Gothic"/>
              </a:rPr>
              <a:t> – stanowią </a:t>
            </a:r>
            <a:r>
              <a:rPr lang="pl-PL" dirty="0">
                <a:solidFill>
                  <a:srgbClr val="FF0000"/>
                </a:solidFill>
                <a:latin typeface="Century Gothic"/>
              </a:rPr>
              <a:t>70</a:t>
            </a:r>
            <a:r>
              <a:rPr lang="pl-PL" dirty="0">
                <a:solidFill>
                  <a:srgbClr val="FFFFFF"/>
                </a:solidFill>
                <a:latin typeface="Century Gothic"/>
              </a:rPr>
              <a:t>-</a:t>
            </a:r>
            <a:r>
              <a:rPr lang="pl-PL" b="1" dirty="0">
                <a:solidFill>
                  <a:srgbClr val="FF0000"/>
                </a:solidFill>
                <a:latin typeface="Century Gothic"/>
              </a:rPr>
              <a:t>80%</a:t>
            </a:r>
            <a:r>
              <a:rPr lang="pl-PL" dirty="0">
                <a:solidFill>
                  <a:srgbClr val="FFFFFF"/>
                </a:solidFill>
                <a:latin typeface="Century Gothic"/>
              </a:rPr>
              <a:t> wszystkich komórek wątroby </a:t>
            </a:r>
            <a:endParaRPr dirty="0"/>
          </a:p>
          <a:p>
            <a:pPr algn="just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dirty="0">
                <a:solidFill>
                  <a:srgbClr val="FFFFFF"/>
                </a:solidFill>
                <a:latin typeface="Century Gothic"/>
              </a:rPr>
              <a:t>-</a:t>
            </a:r>
            <a:r>
              <a:rPr lang="pl-PL" b="1" dirty="0">
                <a:solidFill>
                  <a:srgbClr val="FF0000"/>
                </a:solidFill>
                <a:latin typeface="Century Gothic"/>
              </a:rPr>
              <a:t>komórki </a:t>
            </a:r>
            <a:r>
              <a:rPr lang="pl-PL" b="1" dirty="0" err="1">
                <a:solidFill>
                  <a:srgbClr val="FF0000"/>
                </a:solidFill>
                <a:latin typeface="Century Gothic"/>
              </a:rPr>
              <a:t>siateczkowo-śródbłonkowe-Browicz</a:t>
            </a:r>
            <a:r>
              <a:rPr lang="pl-PL" b="1" dirty="0">
                <a:solidFill>
                  <a:srgbClr val="FF0000"/>
                </a:solidFill>
                <a:latin typeface="Century Gothic"/>
              </a:rPr>
              <a:t> </a:t>
            </a:r>
            <a:r>
              <a:rPr lang="pl-PL" b="1" dirty="0" err="1">
                <a:solidFill>
                  <a:srgbClr val="FF0000"/>
                </a:solidFill>
                <a:latin typeface="Century Gothic"/>
              </a:rPr>
              <a:t>Kupfera</a:t>
            </a:r>
            <a:r>
              <a:rPr lang="pl-PL" b="1" dirty="0">
                <a:solidFill>
                  <a:srgbClr val="FF0000"/>
                </a:solidFill>
                <a:latin typeface="Century Gothic"/>
              </a:rPr>
              <a:t> (makrofagi), komórki </a:t>
            </a:r>
            <a:r>
              <a:rPr lang="pl-PL" b="1" dirty="0" err="1">
                <a:solidFill>
                  <a:srgbClr val="FF0000"/>
                </a:solidFill>
                <a:latin typeface="Century Gothic"/>
              </a:rPr>
              <a:t>gwieździste-scirrhosis</a:t>
            </a:r>
            <a:r>
              <a:rPr lang="pl-PL" b="1" dirty="0">
                <a:solidFill>
                  <a:srgbClr val="FF0000"/>
                </a:solidFill>
                <a:latin typeface="Century Gothic"/>
              </a:rPr>
              <a:t> (</a:t>
            </a:r>
            <a:r>
              <a:rPr lang="pl-PL" b="1" dirty="0" err="1">
                <a:solidFill>
                  <a:srgbClr val="FF0000"/>
                </a:solidFill>
                <a:latin typeface="Century Gothic"/>
              </a:rPr>
              <a:t>Ito</a:t>
            </a:r>
            <a:r>
              <a:rPr lang="pl-PL" b="1" dirty="0">
                <a:solidFill>
                  <a:srgbClr val="FF0000"/>
                </a:solidFill>
                <a:latin typeface="Century Gothic"/>
              </a:rPr>
              <a:t>),limfocyty T  </a:t>
            </a:r>
            <a:r>
              <a:rPr lang="pl-PL" dirty="0">
                <a:solidFill>
                  <a:srgbClr val="FFFFFF"/>
                </a:solidFill>
                <a:latin typeface="Century Gothic"/>
              </a:rPr>
              <a:t>–stanowią 15-20%</a:t>
            </a:r>
            <a:endParaRPr dirty="0"/>
          </a:p>
          <a:p>
            <a:pPr algn="just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dirty="0">
                <a:solidFill>
                  <a:srgbClr val="FFFFFF"/>
                </a:solidFill>
                <a:latin typeface="Century Gothic"/>
              </a:rPr>
              <a:t>- </a:t>
            </a:r>
            <a:r>
              <a:rPr lang="pl-PL" b="1" dirty="0">
                <a:solidFill>
                  <a:srgbClr val="FF0000"/>
                </a:solidFill>
                <a:latin typeface="Century Gothic"/>
              </a:rPr>
              <a:t>komórki tkanki łącznej, komórki nabłonka przewodów żółciowych i naczynia krwionośne</a:t>
            </a:r>
            <a:r>
              <a:rPr lang="pl-PL" dirty="0">
                <a:solidFill>
                  <a:srgbClr val="FFFFFF"/>
                </a:solidFill>
                <a:latin typeface="Century Gothic"/>
              </a:rPr>
              <a:t> – stanowią 4%   </a:t>
            </a:r>
            <a:endParaRPr dirty="0"/>
          </a:p>
        </p:txBody>
      </p:sp>
      <p:sp>
        <p:nvSpPr>
          <p:cNvPr id="85" name="CustomShape 2"/>
          <p:cNvSpPr/>
          <p:nvPr/>
        </p:nvSpPr>
        <p:spPr>
          <a:xfrm>
            <a:off x="628560" y="365040"/>
            <a:ext cx="7886160" cy="974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4200" b="1">
                <a:solidFill>
                  <a:srgbClr val="DBDBDB"/>
                </a:solidFill>
                <a:latin typeface="Century Gothic"/>
              </a:rPr>
              <a:t>FUNKCJA  i  STRUKTURA WĄTROBY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457200" y="1523880"/>
            <a:ext cx="8290440" cy="4571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90000"/>
              </a:lnSpc>
            </a:pPr>
            <a:r>
              <a:rPr lang="pl-PL" sz="2100" b="1" dirty="0">
                <a:solidFill>
                  <a:srgbClr val="000000"/>
                </a:solidFill>
                <a:latin typeface="Century Gothic"/>
              </a:rPr>
              <a:t>Hiperbilirubinemia</a:t>
            </a:r>
            <a:endParaRPr dirty="0"/>
          </a:p>
          <a:p>
            <a:pPr algn="ctr">
              <a:lnSpc>
                <a:spcPct val="90000"/>
              </a:lnSpc>
            </a:pPr>
            <a:endParaRPr dirty="0"/>
          </a:p>
          <a:p>
            <a:pPr algn="ctr">
              <a:lnSpc>
                <a:spcPct val="90000"/>
              </a:lnSpc>
            </a:pPr>
            <a:endParaRPr dirty="0"/>
          </a:p>
          <a:p>
            <a:pPr>
              <a:lnSpc>
                <a:spcPct val="90000"/>
              </a:lnSpc>
            </a:pPr>
            <a:r>
              <a:rPr lang="pl-PL" sz="1400" dirty="0">
                <a:solidFill>
                  <a:srgbClr val="000000"/>
                </a:solidFill>
                <a:latin typeface="Century Gothic"/>
              </a:rPr>
              <a:t>AST↑ ALT↑</a:t>
            </a:r>
            <a:r>
              <a:rPr lang="pl-PL" sz="1400" dirty="0">
                <a:solidFill>
                  <a:srgbClr val="000000"/>
                </a:solidFill>
                <a:latin typeface="Calibri"/>
              </a:rPr>
              <a:t>		AST↑↑↑ ALT↑↑↑		AST N ALT N		ALT N ALT N</a:t>
            </a:r>
            <a:endParaRPr dirty="0"/>
          </a:p>
          <a:p>
            <a:pPr>
              <a:lnSpc>
                <a:spcPct val="90000"/>
              </a:lnSpc>
            </a:pPr>
            <a:r>
              <a:rPr lang="pl-PL" sz="1400" dirty="0">
                <a:solidFill>
                  <a:srgbClr val="000000"/>
                </a:solidFill>
                <a:latin typeface="Calibri"/>
              </a:rPr>
              <a:t>ALP N GTP N		ALP N GTP N			ALP ↑↑ GTP ↑↑		ALP N GTP N</a:t>
            </a:r>
            <a:endParaRPr dirty="0"/>
          </a:p>
          <a:p>
            <a:pPr>
              <a:lnSpc>
                <a:spcPct val="90000"/>
              </a:lnSpc>
            </a:pPr>
            <a:r>
              <a:rPr lang="pl-PL" sz="1400" dirty="0" err="1">
                <a:solidFill>
                  <a:srgbClr val="000000"/>
                </a:solidFill>
                <a:latin typeface="Calibri"/>
              </a:rPr>
              <a:t>Hb</a:t>
            </a:r>
            <a:r>
              <a:rPr lang="pl-PL" sz="1400" dirty="0">
                <a:solidFill>
                  <a:srgbClr val="000000"/>
                </a:solidFill>
                <a:latin typeface="Calibri"/>
              </a:rPr>
              <a:t> ↓ MCV N		</a:t>
            </a:r>
            <a:r>
              <a:rPr lang="pl-PL" sz="1400" dirty="0" err="1">
                <a:solidFill>
                  <a:srgbClr val="000000"/>
                </a:solidFill>
                <a:latin typeface="Calibri"/>
              </a:rPr>
              <a:t>Hb</a:t>
            </a:r>
            <a:r>
              <a:rPr lang="pl-PL" sz="1400" dirty="0">
                <a:solidFill>
                  <a:srgbClr val="000000"/>
                </a:solidFill>
                <a:latin typeface="Calibri"/>
              </a:rPr>
              <a:t> N MCV N			</a:t>
            </a:r>
            <a:r>
              <a:rPr lang="pl-PL" sz="1400" dirty="0" err="1">
                <a:solidFill>
                  <a:srgbClr val="000000"/>
                </a:solidFill>
                <a:latin typeface="Calibri"/>
              </a:rPr>
              <a:t>Hb</a:t>
            </a:r>
            <a:r>
              <a:rPr lang="pl-PL" sz="1400" dirty="0">
                <a:solidFill>
                  <a:srgbClr val="000000"/>
                </a:solidFill>
                <a:latin typeface="Calibri"/>
              </a:rPr>
              <a:t> N MCV N		</a:t>
            </a:r>
            <a:r>
              <a:rPr lang="pl-PL" sz="1400" dirty="0" err="1">
                <a:solidFill>
                  <a:srgbClr val="000000"/>
                </a:solidFill>
                <a:latin typeface="Calibri"/>
              </a:rPr>
              <a:t>Hb</a:t>
            </a:r>
            <a:r>
              <a:rPr lang="pl-PL" sz="1400" dirty="0">
                <a:solidFill>
                  <a:srgbClr val="000000"/>
                </a:solidFill>
                <a:latin typeface="Calibri"/>
              </a:rPr>
              <a:t> N MCV N</a:t>
            </a:r>
            <a:endParaRPr dirty="0"/>
          </a:p>
          <a:p>
            <a:pPr>
              <a:lnSpc>
                <a:spcPct val="90000"/>
              </a:lnSpc>
            </a:pPr>
            <a:r>
              <a:rPr lang="pl-PL" sz="1400" dirty="0">
                <a:solidFill>
                  <a:srgbClr val="000000"/>
                </a:solidFill>
                <a:latin typeface="Calibri"/>
              </a:rPr>
              <a:t>                                                                                                                           </a:t>
            </a:r>
            <a:r>
              <a:rPr lang="pl-PL" sz="1400" dirty="0" err="1">
                <a:solidFill>
                  <a:srgbClr val="000000"/>
                </a:solidFill>
                <a:latin typeface="Calibri"/>
              </a:rPr>
              <a:t>USG:cholestaza</a:t>
            </a:r>
            <a:r>
              <a:rPr lang="pl-PL" sz="1400" dirty="0">
                <a:solidFill>
                  <a:srgbClr val="000000"/>
                </a:solidFill>
                <a:latin typeface="Calibri"/>
              </a:rPr>
              <a:t>                           </a:t>
            </a:r>
            <a:endParaRPr lang="pl-PL" sz="1400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</a:pPr>
            <a:endParaRPr lang="pl-PL" sz="1400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</a:pPr>
            <a:r>
              <a:rPr lang="pl-PL" sz="1400" dirty="0" smtClean="0">
                <a:solidFill>
                  <a:srgbClr val="000000"/>
                </a:solidFill>
                <a:latin typeface="Calibri"/>
              </a:rPr>
              <a:t>USG </a:t>
            </a:r>
            <a:r>
              <a:rPr lang="pl-PL" sz="1400" dirty="0">
                <a:solidFill>
                  <a:srgbClr val="000000"/>
                </a:solidFill>
                <a:latin typeface="Calibri"/>
              </a:rPr>
              <a:t>prawidłowe</a:t>
            </a:r>
            <a:endParaRPr dirty="0"/>
          </a:p>
          <a:p>
            <a:pPr>
              <a:lnSpc>
                <a:spcPct val="90000"/>
              </a:lnSpc>
            </a:pPr>
            <a:endParaRPr dirty="0"/>
          </a:p>
          <a:p>
            <a:pPr>
              <a:lnSpc>
                <a:spcPct val="90000"/>
              </a:lnSpc>
            </a:pPr>
            <a:r>
              <a:rPr lang="pl-PL" sz="1400" b="1" dirty="0">
                <a:solidFill>
                  <a:srgbClr val="000000"/>
                </a:solidFill>
                <a:latin typeface="Calibri"/>
              </a:rPr>
              <a:t>Hemoliza		Ostre uszkodzenie wątroby</a:t>
            </a:r>
            <a:r>
              <a:rPr lang="pl-PL" sz="1400" dirty="0">
                <a:solidFill>
                  <a:srgbClr val="000000"/>
                </a:solidFill>
                <a:latin typeface="Calibri"/>
              </a:rPr>
              <a:t>	                                 </a:t>
            </a:r>
            <a:r>
              <a:rPr lang="pl-PL" sz="1400" b="1" dirty="0" err="1">
                <a:solidFill>
                  <a:srgbClr val="000000"/>
                </a:solidFill>
                <a:latin typeface="Century Gothic"/>
              </a:rPr>
              <a:t>Cholestaza</a:t>
            </a:r>
            <a:r>
              <a:rPr lang="pl-PL" sz="1400" b="1" dirty="0">
                <a:solidFill>
                  <a:srgbClr val="000000"/>
                </a:solidFill>
                <a:latin typeface="Calibri"/>
              </a:rPr>
              <a:t>	              </a:t>
            </a:r>
            <a:r>
              <a:rPr lang="pl-PL" sz="1400" b="1" dirty="0">
                <a:solidFill>
                  <a:srgbClr val="000000"/>
                </a:solidFill>
                <a:latin typeface="Century Gothic"/>
              </a:rPr>
              <a:t>Zespół Gilberta</a:t>
            </a:r>
            <a:endParaRPr dirty="0"/>
          </a:p>
          <a:p>
            <a:pPr>
              <a:lnSpc>
                <a:spcPct val="90000"/>
              </a:lnSpc>
            </a:pPr>
            <a:endParaRPr dirty="0"/>
          </a:p>
          <a:p>
            <a:pPr>
              <a:lnSpc>
                <a:spcPct val="90000"/>
              </a:lnSpc>
            </a:pPr>
            <a:endParaRPr dirty="0"/>
          </a:p>
          <a:p>
            <a:pPr>
              <a:lnSpc>
                <a:spcPct val="90000"/>
              </a:lnSpc>
            </a:pPr>
            <a:endParaRPr dirty="0"/>
          </a:p>
          <a:p>
            <a:pPr>
              <a:lnSpc>
                <a:spcPct val="90000"/>
              </a:lnSpc>
            </a:pPr>
            <a:r>
              <a:rPr lang="pl-PL" sz="1400" b="1" dirty="0">
                <a:solidFill>
                  <a:srgbClr val="000000"/>
                </a:solidFill>
                <a:latin typeface="Century Gothic"/>
              </a:rPr>
              <a:t>Stosunek bilirubiny związanej do całkowitej :</a:t>
            </a:r>
            <a:endParaRPr dirty="0"/>
          </a:p>
          <a:p>
            <a:pPr>
              <a:lnSpc>
                <a:spcPct val="90000"/>
              </a:lnSpc>
            </a:pPr>
            <a:r>
              <a:rPr lang="pl-PL" sz="1400" b="1" dirty="0">
                <a:solidFill>
                  <a:srgbClr val="000000"/>
                </a:solidFill>
                <a:latin typeface="Century Gothic"/>
              </a:rPr>
              <a:t>Poniżej 0,2 </a:t>
            </a:r>
            <a:r>
              <a:rPr lang="pl-PL" sz="1400" dirty="0">
                <a:solidFill>
                  <a:srgbClr val="000000"/>
                </a:solidFill>
                <a:latin typeface="Century Gothic"/>
              </a:rPr>
              <a:t>–żółtaczka </a:t>
            </a:r>
            <a:r>
              <a:rPr lang="pl-PL" sz="1400" dirty="0" err="1">
                <a:solidFill>
                  <a:srgbClr val="000000"/>
                </a:solidFill>
                <a:latin typeface="Century Gothic"/>
              </a:rPr>
              <a:t>przedwątrobowa</a:t>
            </a:r>
            <a:endParaRPr dirty="0"/>
          </a:p>
          <a:p>
            <a:pPr>
              <a:lnSpc>
                <a:spcPct val="90000"/>
              </a:lnSpc>
            </a:pPr>
            <a:r>
              <a:rPr lang="pl-PL" sz="1400" b="1" dirty="0">
                <a:solidFill>
                  <a:srgbClr val="000000"/>
                </a:solidFill>
                <a:latin typeface="Century Gothic"/>
              </a:rPr>
              <a:t>0,2 – 0,4 </a:t>
            </a:r>
            <a:r>
              <a:rPr lang="pl-PL" sz="1400" dirty="0">
                <a:solidFill>
                  <a:srgbClr val="000000"/>
                </a:solidFill>
                <a:latin typeface="Century Gothic"/>
              </a:rPr>
              <a:t>– żółtaczka  </a:t>
            </a:r>
            <a:r>
              <a:rPr lang="pl-PL" sz="1400" dirty="0" err="1">
                <a:solidFill>
                  <a:srgbClr val="000000"/>
                </a:solidFill>
                <a:latin typeface="Century Gothic"/>
              </a:rPr>
              <a:t>pozawątrobowa</a:t>
            </a:r>
            <a:r>
              <a:rPr lang="pl-PL" sz="1400" dirty="0">
                <a:solidFill>
                  <a:srgbClr val="000000"/>
                </a:solidFill>
                <a:latin typeface="Century Gothic"/>
              </a:rPr>
              <a:t>                 </a:t>
            </a:r>
            <a:endParaRPr dirty="0"/>
          </a:p>
        </p:txBody>
      </p:sp>
      <p:sp>
        <p:nvSpPr>
          <p:cNvPr id="126" name="CustomShape 2"/>
          <p:cNvSpPr/>
          <p:nvPr/>
        </p:nvSpPr>
        <p:spPr>
          <a:xfrm>
            <a:off x="457200" y="152280"/>
            <a:ext cx="8228880" cy="1218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2800" b="1">
                <a:solidFill>
                  <a:srgbClr val="000000"/>
                </a:solidFill>
                <a:latin typeface="Century Gothic"/>
              </a:rPr>
              <a:t>Algorytm różnicujący hiperbilirubinemie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457200" y="1523880"/>
            <a:ext cx="8228880" cy="4571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600" b="1">
                <a:solidFill>
                  <a:srgbClr val="FFFFFF"/>
                </a:solidFill>
                <a:latin typeface="Constantia"/>
              </a:rPr>
              <a:t>Amoniak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>
                <a:solidFill>
                  <a:srgbClr val="FFFFFF"/>
                </a:solidFill>
                <a:latin typeface="Constantia"/>
              </a:rPr>
              <a:t>Produkt deaminacji aminokwasów – usuwany w postaci mocznika(cykl mocznikowy)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>
                <a:solidFill>
                  <a:srgbClr val="FFFFFF"/>
                </a:solidFill>
                <a:latin typeface="Constantia"/>
              </a:rPr>
              <a:t>Mężczyźni – 27-102 μg/dl (16-60μmol/l)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>
                <a:solidFill>
                  <a:srgbClr val="FFFFFF"/>
                </a:solidFill>
                <a:latin typeface="Constantia"/>
              </a:rPr>
              <a:t>Kobiety - 9-87 μg/dl (11-51 μmol/l)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>
                <a:solidFill>
                  <a:srgbClr val="FFFFFF"/>
                </a:solidFill>
                <a:latin typeface="Constantia"/>
              </a:rPr>
              <a:t>Wzrost przy uszkodzeniu wątroby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>
                <a:solidFill>
                  <a:srgbClr val="FFFFFF"/>
                </a:solidFill>
                <a:latin typeface="Constantia"/>
              </a:rPr>
              <a:t>Diagnostyka encefalopatii wątrobowej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28" name="CustomShape 2"/>
          <p:cNvSpPr/>
          <p:nvPr/>
        </p:nvSpPr>
        <p:spPr>
          <a:xfrm>
            <a:off x="628560" y="692640"/>
            <a:ext cx="7886160" cy="758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2400">
                <a:solidFill>
                  <a:srgbClr val="000000"/>
                </a:solidFill>
                <a:latin typeface="Constantia"/>
              </a:rPr>
              <a:t>Próby czynnościowe wątroby oparte na metabolizmie białek</a:t>
            </a:r>
            <a:r>
              <a:rPr lang="pl-PL" sz="2400">
                <a:solidFill>
                  <a:srgbClr val="DBDBDB"/>
                </a:solidFill>
                <a:latin typeface="Constantia"/>
              </a:rPr>
              <a:t>.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755640" y="1052640"/>
            <a:ext cx="7886160" cy="5112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1600" b="1">
                <a:solidFill>
                  <a:srgbClr val="FFFFFF"/>
                </a:solidFill>
                <a:latin typeface="Constantia"/>
              </a:rPr>
              <a:t>Albuminy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1600">
                <a:solidFill>
                  <a:srgbClr val="FFFFFF"/>
                </a:solidFill>
                <a:latin typeface="Constantia"/>
              </a:rPr>
              <a:t>Synteza około 15g/d,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1600">
                <a:solidFill>
                  <a:srgbClr val="FFFFFF"/>
                </a:solidFill>
                <a:latin typeface="Constantia"/>
              </a:rPr>
              <a:t>Czas półtrwania wynosi 14-21 dni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1600">
                <a:solidFill>
                  <a:srgbClr val="FFFFFF"/>
                </a:solidFill>
                <a:latin typeface="Constantia"/>
              </a:rPr>
              <a:t>Oznaczanie poziomu albumin do monitorowania przebiegu chorób przewlekłych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1600">
                <a:solidFill>
                  <a:srgbClr val="FFFFFF"/>
                </a:solidFill>
                <a:latin typeface="Constantia"/>
              </a:rPr>
              <a:t>Prawidłowe stężenie 40-50g/l (580-725μmol/l)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1600">
                <a:solidFill>
                  <a:srgbClr val="FFFFFF"/>
                </a:solidFill>
                <a:latin typeface="Constantia"/>
              </a:rPr>
              <a:t>Spadek w marskości wątroby, ostrych stanach zapalnych oraz wszelkich innych chorobach uszkadzających wątrobę</a:t>
            </a:r>
            <a:endParaRPr/>
          </a:p>
          <a:p>
            <a:pPr>
              <a:lnSpc>
                <a:spcPct val="100000"/>
              </a:lnSpc>
            </a:pPr>
            <a:r>
              <a:rPr lang="pl-PL" sz="1600" b="1">
                <a:solidFill>
                  <a:srgbClr val="FFFFFF"/>
                </a:solidFill>
                <a:latin typeface="Constantia"/>
              </a:rPr>
              <a:t>Gamma globuliny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1600">
                <a:solidFill>
                  <a:srgbClr val="FFFFFF"/>
                </a:solidFill>
                <a:latin typeface="Constantia"/>
              </a:rPr>
              <a:t>Stężenie 9,8-14 g/l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1600">
                <a:solidFill>
                  <a:srgbClr val="FFFFFF"/>
                </a:solidFill>
                <a:latin typeface="Constantia"/>
              </a:rPr>
              <a:t>Wzrost w stanach zapalnych wątroby, w tym na podłożu immunologicznym oraz marskość wątroby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1600" b="1">
                <a:solidFill>
                  <a:srgbClr val="FFFFFF"/>
                </a:solidFill>
                <a:latin typeface="Constantia"/>
              </a:rPr>
              <a:t>Globuliny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1600">
                <a:solidFill>
                  <a:srgbClr val="FFFFFF"/>
                </a:solidFill>
                <a:latin typeface="Constantia"/>
              </a:rPr>
              <a:t>Stężenie alfa1 globuliny - 2,1-3,5 g/l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1600">
                <a:solidFill>
                  <a:srgbClr val="FFFFFF"/>
                </a:solidFill>
                <a:latin typeface="Constantia"/>
              </a:rPr>
              <a:t>Stężenie alfa2 globuliny - 4,9-7,0 g/l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1600">
                <a:solidFill>
                  <a:srgbClr val="FFFFFF"/>
                </a:solidFill>
                <a:latin typeface="Constantia"/>
              </a:rPr>
              <a:t>Stężenie Beta globuliny - 6,3-9,1g/l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1600">
                <a:solidFill>
                  <a:srgbClr val="FFFFFF"/>
                </a:solidFill>
                <a:latin typeface="Constantia"/>
              </a:rPr>
              <a:t>Γ-globuliny-CRP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1600">
                <a:solidFill>
                  <a:srgbClr val="FFFFFF"/>
                </a:solidFill>
                <a:latin typeface="Constantia"/>
              </a:rPr>
              <a:t>Spadek przy upośledzeniu czynności hepatocytów, wrodzone defekty syntezy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1600">
                <a:solidFill>
                  <a:srgbClr val="FFFFFF"/>
                </a:solidFill>
                <a:latin typeface="Constantia"/>
              </a:rPr>
              <a:t>Wzrost w przewlekłych stanach zapalnych wątroby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30" name="CustomShape 2"/>
          <p:cNvSpPr/>
          <p:nvPr/>
        </p:nvSpPr>
        <p:spPr>
          <a:xfrm>
            <a:off x="611640" y="332640"/>
            <a:ext cx="7886160" cy="575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4200">
                <a:solidFill>
                  <a:srgbClr val="DBDBDB"/>
                </a:solidFill>
                <a:latin typeface="Constantia"/>
              </a:rPr>
              <a:t>Białka osocza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457200" y="1459800"/>
            <a:ext cx="8228880" cy="4635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1600" b="1">
                <a:solidFill>
                  <a:srgbClr val="FF0000"/>
                </a:solidFill>
                <a:latin typeface="Century Gothic"/>
              </a:rPr>
              <a:t>Wirus HAV</a:t>
            </a:r>
            <a:r>
              <a:rPr lang="pl-PL" sz="1600" b="1">
                <a:solidFill>
                  <a:srgbClr val="DD7E0E"/>
                </a:solidFill>
                <a:latin typeface="Century Gothic"/>
              </a:rPr>
              <a:t>:</a:t>
            </a:r>
            <a:endParaRPr/>
          </a:p>
          <a:p>
            <a:pPr lvl="1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1600">
                <a:solidFill>
                  <a:srgbClr val="FEFAC9"/>
                </a:solidFill>
                <a:latin typeface="Century Gothic"/>
              </a:rPr>
              <a:t>enterowirus</a:t>
            </a:r>
            <a:endParaRPr/>
          </a:p>
          <a:p>
            <a:pPr lvl="1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1600">
                <a:solidFill>
                  <a:srgbClr val="FEFAC9"/>
                </a:solidFill>
                <a:latin typeface="Century Gothic"/>
              </a:rPr>
              <a:t>Bezpośrednie działanie  hepatotoksyczne</a:t>
            </a:r>
            <a:endParaRPr/>
          </a:p>
          <a:p>
            <a:pPr lvl="1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1600">
                <a:solidFill>
                  <a:srgbClr val="FEFAC9"/>
                </a:solidFill>
                <a:latin typeface="Century Gothic"/>
              </a:rPr>
              <a:t>Droga pokarmowa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1600" b="1">
                <a:solidFill>
                  <a:srgbClr val="FF0000"/>
                </a:solidFill>
                <a:latin typeface="Century Gothic"/>
              </a:rPr>
              <a:t>Diagnostyka</a:t>
            </a:r>
            <a:r>
              <a:rPr lang="pl-PL" sz="1600">
                <a:solidFill>
                  <a:srgbClr val="FF0000"/>
                </a:solidFill>
                <a:latin typeface="Century Gothic"/>
              </a:rPr>
              <a:t>:</a:t>
            </a:r>
            <a:endParaRPr/>
          </a:p>
          <a:p>
            <a:pPr lvl="1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1600">
                <a:solidFill>
                  <a:srgbClr val="FEFAC9"/>
                </a:solidFill>
                <a:latin typeface="Century Gothic"/>
              </a:rPr>
              <a:t>Pojawienie się wirusa-1-2 tygodnia, do 3-4 tyg. wirus           obecny w surowicy i kale</a:t>
            </a:r>
            <a:endParaRPr/>
          </a:p>
          <a:p>
            <a:pPr lvl="1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1600">
                <a:solidFill>
                  <a:srgbClr val="FEFAC9"/>
                </a:solidFill>
                <a:latin typeface="Century Gothic"/>
              </a:rPr>
              <a:t>18-41 dni do kilku miesięcy </a:t>
            </a:r>
            <a:r>
              <a:rPr lang="pl-PL" sz="1600" b="1">
                <a:solidFill>
                  <a:srgbClr val="D16349"/>
                </a:solidFill>
                <a:latin typeface="Century Gothic"/>
              </a:rPr>
              <a:t>Anty-HAV IgM</a:t>
            </a:r>
            <a:r>
              <a:rPr lang="pl-PL" sz="1600" b="1">
                <a:solidFill>
                  <a:srgbClr val="FF0000"/>
                </a:solidFill>
                <a:latin typeface="Century Gothic"/>
              </a:rPr>
              <a:t> </a:t>
            </a:r>
            <a:r>
              <a:rPr lang="pl-PL" sz="1600">
                <a:solidFill>
                  <a:srgbClr val="FEFAC9"/>
                </a:solidFill>
                <a:latin typeface="Century Gothic"/>
              </a:rPr>
              <a:t>w surowicy</a:t>
            </a:r>
            <a:endParaRPr/>
          </a:p>
          <a:p>
            <a:pPr lvl="1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1600">
                <a:solidFill>
                  <a:srgbClr val="FEFAC9"/>
                </a:solidFill>
                <a:latin typeface="Century Gothic"/>
              </a:rPr>
              <a:t>Anty-HAV IgG - zdrowienie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1600" b="1">
                <a:solidFill>
                  <a:srgbClr val="FF0000"/>
                </a:solidFill>
                <a:latin typeface="Century Gothic"/>
              </a:rPr>
              <a:t>Konsekwencje WZW</a:t>
            </a:r>
            <a:endParaRPr/>
          </a:p>
          <a:p>
            <a:pPr lvl="1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1600">
                <a:solidFill>
                  <a:srgbClr val="FEFAC9"/>
                </a:solidFill>
                <a:latin typeface="Century Gothic"/>
              </a:rPr>
              <a:t>3-5 tyg. od zakażenia żółtaczka „prosta” lub cholestatyczna</a:t>
            </a:r>
            <a:endParaRPr/>
          </a:p>
          <a:p>
            <a:pPr lvl="1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1600">
                <a:solidFill>
                  <a:srgbClr val="FEFAC9"/>
                </a:solidFill>
                <a:latin typeface="Century Gothic"/>
              </a:rPr>
              <a:t>Zwykle kończy się samowyleczeniem i nie przechodzi w postać przewlekłą.</a:t>
            </a:r>
            <a:endParaRPr/>
          </a:p>
          <a:p>
            <a:pPr lvl="1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1600">
                <a:solidFill>
                  <a:srgbClr val="FEFAC9"/>
                </a:solidFill>
                <a:latin typeface="Century Gothic"/>
              </a:rPr>
              <a:t> Uszkodzenie miąższu wątroby- wzrost aktywności </a:t>
            </a:r>
            <a:r>
              <a:rPr lang="pl-PL" sz="1600" b="1">
                <a:solidFill>
                  <a:srgbClr val="D16349"/>
                </a:solidFill>
                <a:latin typeface="Century Gothic"/>
              </a:rPr>
              <a:t>ALT</a:t>
            </a:r>
            <a:r>
              <a:rPr lang="pl-PL" sz="1600">
                <a:solidFill>
                  <a:srgbClr val="FEFAC9"/>
                </a:solidFill>
                <a:latin typeface="Century Gothic"/>
              </a:rPr>
              <a:t> (2-14 dni)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32" name="CustomShape 2"/>
          <p:cNvSpPr/>
          <p:nvPr/>
        </p:nvSpPr>
        <p:spPr>
          <a:xfrm>
            <a:off x="539640" y="548640"/>
            <a:ext cx="7886160" cy="758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3600" b="1">
                <a:solidFill>
                  <a:srgbClr val="000000"/>
                </a:solidFill>
                <a:latin typeface="Arial"/>
              </a:rPr>
              <a:t>Wirusowe zapalenie wątroby typu A</a:t>
            </a:r>
            <a:endParaRPr/>
          </a:p>
        </p:txBody>
      </p:sp>
      <p:pic>
        <p:nvPicPr>
          <p:cNvPr id="133" name="Picture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00360" y="1459800"/>
            <a:ext cx="2521800" cy="25408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96000" y="4005000"/>
            <a:ext cx="4798080" cy="2636280"/>
          </a:xfrm>
          <a:prstGeom prst="rect">
            <a:avLst/>
          </a:prstGeom>
          <a:ln>
            <a:noFill/>
          </a:ln>
        </p:spPr>
      </p:pic>
      <p:sp>
        <p:nvSpPr>
          <p:cNvPr id="135" name="CustomShape 1"/>
          <p:cNvSpPr/>
          <p:nvPr/>
        </p:nvSpPr>
        <p:spPr>
          <a:xfrm>
            <a:off x="628560" y="1484640"/>
            <a:ext cx="7886160" cy="4968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600" b="1">
                <a:solidFill>
                  <a:srgbClr val="FFFFFF"/>
                </a:solidFill>
                <a:latin typeface="Constantia"/>
              </a:rPr>
              <a:t>1</a:t>
            </a:r>
            <a:r>
              <a:rPr lang="pl-PL" sz="2600" b="1">
                <a:solidFill>
                  <a:srgbClr val="FFFFFF"/>
                </a:solidFill>
                <a:latin typeface="Century Gothic"/>
              </a:rPr>
              <a:t>. </a:t>
            </a:r>
            <a:r>
              <a:rPr lang="pl-PL" sz="2000" b="1">
                <a:solidFill>
                  <a:srgbClr val="FFFFFF"/>
                </a:solidFill>
                <a:latin typeface="Arial"/>
              </a:rPr>
              <a:t>Przyczyna choroby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>
                <a:solidFill>
                  <a:srgbClr val="FFFFFF"/>
                </a:solidFill>
                <a:latin typeface="Arial"/>
              </a:rPr>
              <a:t>Wirus zapalenia wątroby typu B (HBV)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>
                <a:solidFill>
                  <a:srgbClr val="FFFFFF"/>
                </a:solidFill>
                <a:latin typeface="Arial"/>
              </a:rPr>
              <a:t>Cząsteczka wirusa zawiera: HBV-DNA, pDNA które są markerami replikacji  oraz antygeny </a:t>
            </a:r>
            <a:r>
              <a:rPr lang="pl-PL" sz="2000" b="1">
                <a:solidFill>
                  <a:srgbClr val="FF0000"/>
                </a:solidFill>
                <a:latin typeface="Arial"/>
              </a:rPr>
              <a:t>HBcAg</a:t>
            </a:r>
            <a:r>
              <a:rPr lang="pl-PL" sz="2000">
                <a:solidFill>
                  <a:srgbClr val="FFFFFF"/>
                </a:solidFill>
                <a:latin typeface="Arial"/>
              </a:rPr>
              <a:t> (białko otoczki), </a:t>
            </a:r>
            <a:r>
              <a:rPr lang="pl-PL" sz="2000" b="1">
                <a:solidFill>
                  <a:srgbClr val="FF0000"/>
                </a:solidFill>
                <a:latin typeface="Arial"/>
              </a:rPr>
              <a:t>HBeAg(wczesny)</a:t>
            </a:r>
            <a:r>
              <a:rPr lang="pl-PL" sz="2000">
                <a:solidFill>
                  <a:srgbClr val="7030A0"/>
                </a:solidFill>
                <a:latin typeface="Arial"/>
              </a:rPr>
              <a:t> </a:t>
            </a:r>
            <a:r>
              <a:rPr lang="pl-PL" sz="2000">
                <a:solidFill>
                  <a:srgbClr val="FFFFFF"/>
                </a:solidFill>
                <a:latin typeface="Arial"/>
              </a:rPr>
              <a:t>markery zakażenia (replikacja →↑ w  surowicy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>
                <a:solidFill>
                  <a:srgbClr val="FFFFFF"/>
                </a:solidFill>
                <a:latin typeface="Arial"/>
              </a:rPr>
              <a:t>Replikacja → Cząstki Dane'a(kompletny wirion-otoczka lipidowa+rdzeń),wiriony niekompletne,tubulrne cząsteczki </a:t>
            </a:r>
            <a:r>
              <a:rPr lang="pl-PL" sz="2000" b="1">
                <a:solidFill>
                  <a:srgbClr val="FF0000"/>
                </a:solidFill>
                <a:latin typeface="Arial"/>
              </a:rPr>
              <a:t>HBsAg </a:t>
            </a:r>
            <a:r>
              <a:rPr lang="pl-PL" sz="2000">
                <a:solidFill>
                  <a:srgbClr val="FF0000"/>
                </a:solidFill>
                <a:latin typeface="Arial"/>
              </a:rPr>
              <a:t> </a:t>
            </a:r>
            <a:r>
              <a:rPr lang="pl-PL" sz="2000">
                <a:solidFill>
                  <a:srgbClr val="7030A0"/>
                </a:solidFill>
                <a:latin typeface="Arial"/>
              </a:rPr>
              <a:t>        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36" name="CustomShape 2"/>
          <p:cNvSpPr/>
          <p:nvPr/>
        </p:nvSpPr>
        <p:spPr>
          <a:xfrm>
            <a:off x="628560" y="365040"/>
            <a:ext cx="7886160" cy="974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4200">
                <a:solidFill>
                  <a:srgbClr val="DBDBDB"/>
                </a:solidFill>
                <a:latin typeface="Constantia"/>
              </a:rPr>
              <a:t>   </a:t>
            </a:r>
            <a:r>
              <a:rPr lang="pl-PL" sz="3600" b="1">
                <a:solidFill>
                  <a:srgbClr val="DBDBDB"/>
                </a:solidFill>
                <a:latin typeface="Arial"/>
              </a:rPr>
              <a:t>Wirusowe zapalenie wątroby  typu B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457200" y="1523880"/>
            <a:ext cx="8228880" cy="4571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2. Droga zakażenia 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Pozajelitowa (krew lub zanieczyszczone nią narzędzia), płciowa, okołoporodowa.</a:t>
            </a:r>
            <a:endParaRPr sz="2000" dirty="0"/>
          </a:p>
          <a:p>
            <a:pPr>
              <a:lnSpc>
                <a:spcPct val="100000"/>
              </a:lnSpc>
            </a:pPr>
            <a:endParaRPr sz="2000" dirty="0"/>
          </a:p>
          <a:p>
            <a:pPr>
              <a:lnSpc>
                <a:spcPct val="100000"/>
              </a:lnSpc>
            </a:pP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3. Obraz kliniczny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-25% ostre (→ 10% PZW B [↑ ALT &gt; 6 miesięcy], 10% nosicielstwo [</a:t>
            </a:r>
            <a:r>
              <a:rPr lang="pl-PL" sz="2000" dirty="0" err="1">
                <a:solidFill>
                  <a:srgbClr val="FFFFFF"/>
                </a:solidFill>
                <a:latin typeface="Century Gothic"/>
              </a:rPr>
              <a:t>HbsAg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 &gt; 6 miesięcy, brak innych markerów]) 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- żółtaczkowy (po kilku tyg. od ↑ </a:t>
            </a:r>
            <a:r>
              <a:rPr lang="pl-PL" sz="2000" dirty="0" err="1">
                <a:solidFill>
                  <a:srgbClr val="FFFFFF"/>
                </a:solidFill>
                <a:latin typeface="Century Gothic"/>
              </a:rPr>
              <a:t>HbsAg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; prosta/</a:t>
            </a:r>
            <a:r>
              <a:rPr lang="pl-PL" sz="2000" dirty="0" err="1">
                <a:solidFill>
                  <a:srgbClr val="FFFFFF"/>
                </a:solidFill>
                <a:latin typeface="Century Gothic"/>
              </a:rPr>
              <a:t>cholestatyczna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; → 4-6 tyg.)/bez żółtaczkowy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-1% </a:t>
            </a:r>
            <a:r>
              <a:rPr lang="pl-PL" sz="2000" dirty="0" err="1">
                <a:solidFill>
                  <a:srgbClr val="FFFFFF"/>
                </a:solidFill>
                <a:latin typeface="Century Gothic"/>
              </a:rPr>
              <a:t>nadostre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 (→ zgon) 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-74% bezobjawowo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Okres wylęgania-4-12 </a:t>
            </a:r>
            <a:r>
              <a:rPr lang="pl-PL" sz="2000" dirty="0" err="1">
                <a:solidFill>
                  <a:srgbClr val="FFFFFF"/>
                </a:solidFill>
                <a:latin typeface="Century Gothic"/>
              </a:rPr>
              <a:t>tyg</a:t>
            </a:r>
            <a:endParaRPr sz="2000" dirty="0"/>
          </a:p>
        </p:txBody>
      </p:sp>
      <p:sp>
        <p:nvSpPr>
          <p:cNvPr id="138" name="CustomShape 2"/>
          <p:cNvSpPr/>
          <p:nvPr/>
        </p:nvSpPr>
        <p:spPr>
          <a:xfrm>
            <a:off x="611640" y="476640"/>
            <a:ext cx="7886160" cy="830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3200" b="1" dirty="0">
                <a:solidFill>
                  <a:srgbClr val="DBDBDB"/>
                </a:solidFill>
                <a:latin typeface="Arial"/>
              </a:rPr>
              <a:t>Wirusowe zapalenie wątroby </a:t>
            </a:r>
            <a:r>
              <a:rPr lang="pl-PL" sz="3200" b="1" dirty="0">
                <a:solidFill>
                  <a:srgbClr val="FEFAC9"/>
                </a:solidFill>
                <a:latin typeface="Arial"/>
              </a:rPr>
              <a:t>typu B</a:t>
            </a:r>
            <a:endParaRPr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628560" y="1700640"/>
            <a:ext cx="7886160" cy="4350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600" b="1">
                <a:solidFill>
                  <a:srgbClr val="FFFFFF"/>
                </a:solidFill>
                <a:latin typeface="Century Gothic"/>
              </a:rPr>
              <a:t>4. Skutek</a:t>
            </a:r>
            <a:endParaRPr/>
          </a:p>
          <a:p>
            <a:pPr>
              <a:lnSpc>
                <a:spcPct val="100000"/>
              </a:lnSpc>
            </a:pPr>
            <a:r>
              <a:rPr lang="pl-PL" sz="2400">
                <a:solidFill>
                  <a:srgbClr val="FFFFFF"/>
                </a:solidFill>
                <a:latin typeface="Century Gothic"/>
              </a:rPr>
              <a:t>Sam wirus nie uszkadza bezpośrednio komórki ale czynią to cytotoksyczne limfocyty , które rozpoznały antygeny nukleokapsydu  HBV ( HBcAg i HBeAg )- eksponowane na powierzchni hepatocytów wraz z antygenami HLA I.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l-PL" sz="2400">
                <a:solidFill>
                  <a:srgbClr val="FFFFFF"/>
                </a:solidFill>
                <a:latin typeface="Century Gothic"/>
              </a:rPr>
              <a:t>W ostrym WZW liza zakażonych komórek powoduje </a:t>
            </a:r>
            <a:r>
              <a:rPr lang="pl-PL" sz="2400" u="sng">
                <a:solidFill>
                  <a:srgbClr val="FF0000"/>
                </a:solidFill>
                <a:latin typeface="Century Gothic"/>
              </a:rPr>
              <a:t>zwiększoną aktywność aminotransferaz </a:t>
            </a:r>
            <a:r>
              <a:rPr lang="pl-PL" sz="2400">
                <a:solidFill>
                  <a:srgbClr val="444D26"/>
                </a:solidFill>
                <a:latin typeface="Century Gothic"/>
              </a:rPr>
              <a:t>. </a:t>
            </a:r>
            <a:endParaRPr/>
          </a:p>
          <a:p>
            <a:pPr>
              <a:lnSpc>
                <a:spcPct val="100000"/>
              </a:lnSpc>
            </a:pPr>
            <a:r>
              <a:rPr lang="pl-PL" sz="2400">
                <a:solidFill>
                  <a:srgbClr val="FFFFFF"/>
                </a:solidFill>
                <a:latin typeface="Century Gothic"/>
              </a:rPr>
              <a:t>Zakażenie HBV wywołuje oprócz odpowiedzi komórkowej , także humoralną – której wyrazem jest synteza przeciwciał</a:t>
            </a:r>
            <a:endParaRPr/>
          </a:p>
          <a:p>
            <a:pPr>
              <a:lnSpc>
                <a:spcPct val="100000"/>
              </a:lnSpc>
            </a:pPr>
            <a:r>
              <a:rPr lang="pl-PL" sz="1900" b="1">
                <a:solidFill>
                  <a:srgbClr val="000000"/>
                </a:solidFill>
                <a:latin typeface="Century Gothic"/>
              </a:rPr>
              <a:t>(wskaźnik Risa – AST:ALT &lt; 1)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40" name="CustomShape 2"/>
          <p:cNvSpPr/>
          <p:nvPr/>
        </p:nvSpPr>
        <p:spPr>
          <a:xfrm>
            <a:off x="628560" y="365040"/>
            <a:ext cx="7886160" cy="830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3200" b="1" dirty="0">
                <a:solidFill>
                  <a:srgbClr val="DBDBDB"/>
                </a:solidFill>
                <a:latin typeface="Arial"/>
              </a:rPr>
              <a:t>Wirusowe zapalenie wątroby typu B</a:t>
            </a:r>
            <a:endParaRPr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329400" y="548680"/>
            <a:ext cx="8484480" cy="2159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1400" b="1" dirty="0">
                <a:solidFill>
                  <a:srgbClr val="FFFFFF"/>
                </a:solidFill>
                <a:latin typeface="Century Gothic"/>
              </a:rPr>
              <a:t>5. Przebieg</a:t>
            </a:r>
            <a:endParaRPr sz="1400" dirty="0"/>
          </a:p>
          <a:p>
            <a:pPr>
              <a:lnSpc>
                <a:spcPct val="100000"/>
              </a:lnSpc>
            </a:pPr>
            <a:r>
              <a:rPr lang="pl-PL" sz="1400" dirty="0">
                <a:solidFill>
                  <a:srgbClr val="FFFFFF"/>
                </a:solidFill>
                <a:latin typeface="Century Gothic"/>
              </a:rPr>
              <a:t> faza wylęgania (4-12 tyg.) - </a:t>
            </a:r>
            <a:r>
              <a:rPr lang="pl-PL" sz="1400" b="1" dirty="0">
                <a:solidFill>
                  <a:srgbClr val="000000"/>
                </a:solidFill>
                <a:latin typeface="Century Gothic"/>
              </a:rPr>
              <a:t>↑ </a:t>
            </a:r>
            <a:r>
              <a:rPr lang="pl-PL" sz="1400" b="1" dirty="0" err="1">
                <a:solidFill>
                  <a:srgbClr val="000000"/>
                </a:solidFill>
                <a:latin typeface="Century Gothic"/>
              </a:rPr>
              <a:t>HBV-DNA</a:t>
            </a:r>
            <a:r>
              <a:rPr lang="pl-PL" sz="1400" b="1" dirty="0">
                <a:solidFill>
                  <a:srgbClr val="000000"/>
                </a:solidFill>
                <a:latin typeface="Century Gothic"/>
              </a:rPr>
              <a:t>, </a:t>
            </a:r>
            <a:r>
              <a:rPr lang="pl-PL" sz="1400" b="1" dirty="0" err="1">
                <a:solidFill>
                  <a:srgbClr val="000000"/>
                </a:solidFill>
                <a:latin typeface="Century Gothic"/>
              </a:rPr>
              <a:t>pDNA</a:t>
            </a:r>
            <a:r>
              <a:rPr lang="pl-PL" sz="1400" b="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pl-PL" sz="1400" dirty="0">
                <a:solidFill>
                  <a:srgbClr val="FFFFFF"/>
                </a:solidFill>
                <a:latin typeface="Century Gothic"/>
              </a:rPr>
              <a:t>(2-4 tyg. Przed </a:t>
            </a:r>
            <a:r>
              <a:rPr lang="pl-PL" sz="1400" b="1" dirty="0">
                <a:solidFill>
                  <a:srgbClr val="000000"/>
                </a:solidFill>
                <a:latin typeface="Century Gothic"/>
              </a:rPr>
              <a:t>↑ ALT</a:t>
            </a:r>
            <a:r>
              <a:rPr lang="pl-PL" sz="1400" dirty="0">
                <a:solidFill>
                  <a:srgbClr val="FFFFFF"/>
                </a:solidFill>
                <a:latin typeface="Century Gothic"/>
              </a:rPr>
              <a:t>) – chory wysoce zakaźny</a:t>
            </a:r>
            <a:endParaRPr sz="1400" dirty="0"/>
          </a:p>
          <a:p>
            <a:pPr>
              <a:lnSpc>
                <a:spcPct val="100000"/>
              </a:lnSpc>
            </a:pPr>
            <a:r>
              <a:rPr lang="pl-PL" sz="1400" dirty="0">
                <a:solidFill>
                  <a:srgbClr val="FFFFFF"/>
                </a:solidFill>
                <a:latin typeface="Century Gothic"/>
              </a:rPr>
              <a:t>faza </a:t>
            </a:r>
            <a:r>
              <a:rPr lang="pl-PL" sz="1400" b="1" dirty="0" err="1">
                <a:solidFill>
                  <a:srgbClr val="000000"/>
                </a:solidFill>
                <a:latin typeface="Century Gothic"/>
              </a:rPr>
              <a:t>HBsAg</a:t>
            </a:r>
            <a:r>
              <a:rPr lang="pl-PL" sz="1400" dirty="0">
                <a:solidFill>
                  <a:srgbClr val="FFFFFF"/>
                </a:solidFill>
                <a:latin typeface="Century Gothic"/>
              </a:rPr>
              <a:t> (po 4-12 tyg. → zanik po 2-4 mies. od pierwszych objawów- nosicielstwie HBS, ostrej lub </a:t>
            </a:r>
            <a:r>
              <a:rPr lang="pl-PL" sz="1400" dirty="0" err="1">
                <a:solidFill>
                  <a:srgbClr val="FFFFFF"/>
                </a:solidFill>
                <a:latin typeface="Century Gothic"/>
              </a:rPr>
              <a:t>przewlkełej</a:t>
            </a:r>
            <a:r>
              <a:rPr lang="pl-PL" sz="1400" dirty="0">
                <a:solidFill>
                  <a:srgbClr val="FFFFFF"/>
                </a:solidFill>
                <a:latin typeface="Century Gothic"/>
              </a:rPr>
              <a:t> fazie WZW B. )</a:t>
            </a:r>
            <a:endParaRPr sz="1400" dirty="0"/>
          </a:p>
          <a:p>
            <a:pPr>
              <a:lnSpc>
                <a:spcPct val="100000"/>
              </a:lnSpc>
            </a:pPr>
            <a:r>
              <a:rPr lang="pl-PL" sz="1400" dirty="0">
                <a:solidFill>
                  <a:srgbClr val="FFFFFF"/>
                </a:solidFill>
                <a:latin typeface="Century Gothic"/>
              </a:rPr>
              <a:t>faza </a:t>
            </a:r>
            <a:r>
              <a:rPr lang="pl-PL" sz="1400" b="1" dirty="0" err="1">
                <a:solidFill>
                  <a:srgbClr val="000000"/>
                </a:solidFill>
                <a:latin typeface="Century Gothic"/>
              </a:rPr>
              <a:t>HBeAg</a:t>
            </a:r>
            <a:r>
              <a:rPr lang="pl-PL" sz="1400" dirty="0">
                <a:solidFill>
                  <a:srgbClr val="FFFFFF"/>
                </a:solidFill>
                <a:latin typeface="Century Gothic"/>
              </a:rPr>
              <a:t> (zaraz po </a:t>
            </a:r>
            <a:r>
              <a:rPr lang="pl-PL" sz="1400" dirty="0" err="1">
                <a:solidFill>
                  <a:srgbClr val="FFFFFF"/>
                </a:solidFill>
                <a:latin typeface="Century Gothic"/>
              </a:rPr>
              <a:t>HBsAg</a:t>
            </a:r>
            <a:r>
              <a:rPr lang="pl-PL" sz="1400" dirty="0">
                <a:solidFill>
                  <a:srgbClr val="FFFFFF"/>
                </a:solidFill>
                <a:latin typeface="Century Gothic"/>
              </a:rPr>
              <a:t> → zanik 3-9 tyg. Jego zanikowi towarzyszy zanik HBV DNA. Obecność tego antygenu u osób zakażonych HBV wskazuje na wysoką zakaźność.)</a:t>
            </a:r>
            <a:endParaRPr sz="1400" dirty="0"/>
          </a:p>
          <a:p>
            <a:pPr>
              <a:lnSpc>
                <a:spcPct val="100000"/>
              </a:lnSpc>
            </a:pPr>
            <a:r>
              <a:rPr lang="pl-PL" sz="1400" dirty="0" err="1">
                <a:solidFill>
                  <a:srgbClr val="FFFFFF"/>
                </a:solidFill>
                <a:latin typeface="Century Gothic"/>
              </a:rPr>
              <a:t>HBc</a:t>
            </a:r>
            <a:r>
              <a:rPr lang="pl-PL" sz="1400" dirty="0">
                <a:solidFill>
                  <a:srgbClr val="FFFFFF"/>
                </a:solidFill>
                <a:latin typeface="Century Gothic"/>
              </a:rPr>
              <a:t>-Ag (rdzeniowy) - nie </a:t>
            </a:r>
            <a:r>
              <a:rPr lang="pl-PL" sz="1400" dirty="0" err="1">
                <a:solidFill>
                  <a:srgbClr val="FFFFFF"/>
                </a:solidFill>
                <a:latin typeface="Century Gothic"/>
              </a:rPr>
              <a:t>wystepuje</a:t>
            </a:r>
            <a:r>
              <a:rPr lang="pl-PL" sz="1400" dirty="0">
                <a:solidFill>
                  <a:srgbClr val="FFFFFF"/>
                </a:solidFill>
                <a:latin typeface="Century Gothic"/>
              </a:rPr>
              <a:t> w wolnej formie w surowicy, jest "ukryty" w cząstce </a:t>
            </a:r>
            <a:r>
              <a:rPr lang="pl-PL" sz="1400" dirty="0" err="1">
                <a:solidFill>
                  <a:srgbClr val="FFFFFF"/>
                </a:solidFill>
                <a:latin typeface="Century Gothic"/>
              </a:rPr>
              <a:t>Dane'a</a:t>
            </a:r>
            <a:r>
              <a:rPr lang="pl-PL" sz="1400" dirty="0">
                <a:solidFill>
                  <a:srgbClr val="FFFFFF"/>
                </a:solidFill>
                <a:latin typeface="Century Gothic"/>
              </a:rPr>
              <a:t>, stąd nie </a:t>
            </a:r>
            <a:r>
              <a:rPr lang="pl-PL" sz="1400" dirty="0" smtClean="0">
                <a:solidFill>
                  <a:srgbClr val="FFFFFF"/>
                </a:solidFill>
                <a:latin typeface="Century Gothic"/>
              </a:rPr>
              <a:t>stosuje się rutynowych </a:t>
            </a:r>
            <a:r>
              <a:rPr lang="pl-PL" sz="1400" dirty="0">
                <a:solidFill>
                  <a:srgbClr val="FFFFFF"/>
                </a:solidFill>
                <a:latin typeface="Century Gothic"/>
              </a:rPr>
              <a:t>testów diagnostycznych na jego wykrycie. </a:t>
            </a:r>
            <a:endParaRPr sz="1400" dirty="0"/>
          </a:p>
          <a:p>
            <a:pPr>
              <a:lnSpc>
                <a:spcPct val="100000"/>
              </a:lnSpc>
            </a:pPr>
            <a:r>
              <a:rPr lang="pl-PL" sz="1400" dirty="0">
                <a:solidFill>
                  <a:srgbClr val="FFFFFF"/>
                </a:solidFill>
                <a:latin typeface="Century Gothic"/>
              </a:rPr>
              <a:t>faza </a:t>
            </a:r>
            <a:r>
              <a:rPr lang="pl-PL" sz="1400" b="1" dirty="0">
                <a:solidFill>
                  <a:srgbClr val="000000"/>
                </a:solidFill>
                <a:latin typeface="Century Gothic"/>
              </a:rPr>
              <a:t>↑ ALT</a:t>
            </a:r>
            <a:r>
              <a:rPr lang="pl-PL" sz="1400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pl-PL" sz="1400" dirty="0">
                <a:solidFill>
                  <a:srgbClr val="FFFFFF"/>
                </a:solidFill>
                <a:latin typeface="Century Gothic"/>
              </a:rPr>
              <a:t>(po 2-4 tyg. od </a:t>
            </a:r>
            <a:r>
              <a:rPr lang="pl-PL" sz="1400" dirty="0" err="1">
                <a:solidFill>
                  <a:srgbClr val="FFFFFF"/>
                </a:solidFill>
                <a:latin typeface="Century Gothic"/>
              </a:rPr>
              <a:t>HBsAg</a:t>
            </a:r>
            <a:r>
              <a:rPr lang="pl-PL" sz="1400" dirty="0">
                <a:solidFill>
                  <a:srgbClr val="FFFFFF"/>
                </a:solidFill>
                <a:latin typeface="Century Gothic"/>
              </a:rPr>
              <a:t> → 8-12 tyg.)</a:t>
            </a:r>
            <a:endParaRPr sz="1400" dirty="0"/>
          </a:p>
          <a:p>
            <a:pPr>
              <a:lnSpc>
                <a:spcPct val="100000"/>
              </a:lnSpc>
            </a:pPr>
            <a:r>
              <a:rPr lang="pl-PL" sz="1400" dirty="0">
                <a:solidFill>
                  <a:srgbClr val="FFFFFF"/>
                </a:solidFill>
                <a:latin typeface="Century Gothic"/>
              </a:rPr>
              <a:t>faza przeciwciał (</a:t>
            </a:r>
            <a:r>
              <a:rPr lang="pl-PL" sz="1400" b="1" dirty="0" err="1">
                <a:solidFill>
                  <a:srgbClr val="000000"/>
                </a:solidFill>
                <a:latin typeface="Century Gothic"/>
              </a:rPr>
              <a:t>anty-HBc</a:t>
            </a:r>
            <a:r>
              <a:rPr lang="pl-PL" sz="1400" b="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pl-PL" sz="1400" b="1" dirty="0" err="1">
                <a:solidFill>
                  <a:srgbClr val="000000"/>
                </a:solidFill>
                <a:latin typeface="Century Gothic"/>
              </a:rPr>
              <a:t>IgM</a:t>
            </a:r>
            <a:r>
              <a:rPr lang="pl-PL" sz="1400" b="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pl-PL" sz="1400" dirty="0">
                <a:solidFill>
                  <a:srgbClr val="FFFFFF"/>
                </a:solidFill>
                <a:latin typeface="Century Gothic"/>
              </a:rPr>
              <a:t>→ zanik 3-24 mies. ; </a:t>
            </a:r>
            <a:r>
              <a:rPr lang="pl-PL" sz="1400" b="1" dirty="0" err="1">
                <a:solidFill>
                  <a:srgbClr val="000000"/>
                </a:solidFill>
                <a:latin typeface="Century Gothic"/>
              </a:rPr>
              <a:t>anty-HBc</a:t>
            </a:r>
            <a:r>
              <a:rPr lang="pl-PL" sz="1400" b="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pl-PL" sz="1400" b="1" dirty="0" err="1">
                <a:solidFill>
                  <a:srgbClr val="000000"/>
                </a:solidFill>
                <a:latin typeface="Century Gothic"/>
              </a:rPr>
              <a:t>IgG</a:t>
            </a:r>
            <a:r>
              <a:rPr lang="pl-PL" sz="1400" b="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pl-PL" sz="1400" dirty="0">
                <a:solidFill>
                  <a:srgbClr val="FFFFFF"/>
                </a:solidFill>
                <a:latin typeface="Century Gothic"/>
              </a:rPr>
              <a:t>→ lata ; </a:t>
            </a:r>
            <a:r>
              <a:rPr lang="pl-PL" sz="1400" b="1" dirty="0" err="1">
                <a:solidFill>
                  <a:srgbClr val="000000"/>
                </a:solidFill>
                <a:latin typeface="Century Gothic"/>
              </a:rPr>
              <a:t>anty-HBe</a:t>
            </a:r>
            <a:r>
              <a:rPr lang="pl-PL" sz="1400" b="1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pl-PL" sz="1400" dirty="0">
                <a:solidFill>
                  <a:srgbClr val="FFFFFF"/>
                </a:solidFill>
                <a:latin typeface="Century Gothic"/>
              </a:rPr>
              <a:t>po zaniku </a:t>
            </a:r>
            <a:r>
              <a:rPr lang="pl-PL" sz="1400" dirty="0" err="1">
                <a:solidFill>
                  <a:srgbClr val="FFFFFF"/>
                </a:solidFill>
                <a:latin typeface="Century Gothic"/>
              </a:rPr>
              <a:t>HBeAg</a:t>
            </a:r>
            <a:r>
              <a:rPr lang="pl-PL" sz="1400" dirty="0">
                <a:solidFill>
                  <a:srgbClr val="FFFFFF"/>
                </a:solidFill>
                <a:latin typeface="Century Gothic"/>
              </a:rPr>
              <a:t> → 1-2 lata;</a:t>
            </a:r>
            <a:r>
              <a:rPr lang="pl-PL" sz="1400" dirty="0">
                <a:solidFill>
                  <a:srgbClr val="D16349"/>
                </a:solidFill>
                <a:latin typeface="Century Gothic"/>
              </a:rPr>
              <a:t> </a:t>
            </a:r>
            <a:r>
              <a:rPr lang="pl-PL" sz="1400" b="1" dirty="0" err="1">
                <a:solidFill>
                  <a:srgbClr val="000000"/>
                </a:solidFill>
                <a:latin typeface="Century Gothic"/>
              </a:rPr>
              <a:t>anty-HBs</a:t>
            </a:r>
            <a:r>
              <a:rPr lang="pl-PL" sz="1400" dirty="0">
                <a:solidFill>
                  <a:srgbClr val="D16349"/>
                </a:solidFill>
                <a:latin typeface="Century Gothic"/>
              </a:rPr>
              <a:t> </a:t>
            </a:r>
            <a:r>
              <a:rPr lang="pl-PL" sz="1400" dirty="0">
                <a:solidFill>
                  <a:srgbClr val="FFFFFF"/>
                </a:solidFill>
                <a:latin typeface="Century Gothic"/>
              </a:rPr>
              <a:t>po 4-6 mies. → wiele lat)</a:t>
            </a:r>
            <a:endParaRPr sz="1400"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142" name="CustomShape 2"/>
          <p:cNvSpPr/>
          <p:nvPr/>
        </p:nvSpPr>
        <p:spPr>
          <a:xfrm>
            <a:off x="628560" y="116632"/>
            <a:ext cx="7886160" cy="50405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2000" b="1" dirty="0">
                <a:solidFill>
                  <a:srgbClr val="DBDBDB"/>
                </a:solidFill>
                <a:latin typeface="Arial"/>
              </a:rPr>
              <a:t>Wirusowe zapalenie wątroby </a:t>
            </a:r>
            <a:r>
              <a:rPr lang="pl-PL" sz="2000" b="1" dirty="0">
                <a:solidFill>
                  <a:srgbClr val="FEFAC9"/>
                </a:solidFill>
                <a:latin typeface="Arial"/>
              </a:rPr>
              <a:t>typu B</a:t>
            </a:r>
            <a:endParaRPr sz="2000" dirty="0"/>
          </a:p>
        </p:txBody>
      </p:sp>
      <p:pic>
        <p:nvPicPr>
          <p:cNvPr id="14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7664" y="2996952"/>
            <a:ext cx="5544616" cy="362442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5120" y="2853000"/>
            <a:ext cx="8232840" cy="2159640"/>
          </a:xfrm>
          <a:prstGeom prst="rect">
            <a:avLst/>
          </a:prstGeom>
          <a:ln>
            <a:noFill/>
          </a:ln>
        </p:spPr>
      </p:pic>
      <p:sp>
        <p:nvSpPr>
          <p:cNvPr id="145" name="CustomShape 1"/>
          <p:cNvSpPr/>
          <p:nvPr/>
        </p:nvSpPr>
        <p:spPr>
          <a:xfrm>
            <a:off x="457200" y="152280"/>
            <a:ext cx="8228880" cy="1218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4200">
                <a:solidFill>
                  <a:srgbClr val="DBDBDB"/>
                </a:solidFill>
                <a:latin typeface="Constantia"/>
              </a:rPr>
              <a:t>Zachowanie antygenów i p/ciał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539640" y="548640"/>
            <a:ext cx="8228880" cy="5760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400">
                <a:solidFill>
                  <a:srgbClr val="FFFFFF"/>
                </a:solidFill>
                <a:latin typeface="Constantia"/>
              </a:rPr>
              <a:t>10% przypadków WZW B przechodzi w PZW B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400">
                <a:solidFill>
                  <a:srgbClr val="FFFFFF"/>
                </a:solidFill>
                <a:latin typeface="Constantia"/>
              </a:rPr>
              <a:t>Rozwój przewlekłego zapalenia wątroby jest związany ze zbyt słabą, nieadekwatną do potrzeb eradykacji HBV odpowiedzią immunologiczną na jego antygeny, przede wszystkim na HBcAg i HBeAg.</a:t>
            </a:r>
            <a:endParaRPr/>
          </a:p>
        </p:txBody>
      </p:sp>
      <p:sp>
        <p:nvSpPr>
          <p:cNvPr id="147" name="CustomShape 2"/>
          <p:cNvSpPr/>
          <p:nvPr/>
        </p:nvSpPr>
        <p:spPr>
          <a:xfrm>
            <a:off x="416520" y="2439000"/>
            <a:ext cx="1583280" cy="1511280"/>
          </a:xfrm>
          <a:prstGeom prst="ellipse">
            <a:avLst/>
          </a:prstGeom>
          <a:blipFill>
            <a:blip r:embed="rId2" cstate="print"/>
            <a:tile/>
          </a:blipFill>
          <a:ln>
            <a:noFill/>
          </a:ln>
        </p:spPr>
      </p:sp>
      <p:sp>
        <p:nvSpPr>
          <p:cNvPr id="148" name="CustomShape 3"/>
          <p:cNvSpPr/>
          <p:nvPr/>
        </p:nvSpPr>
        <p:spPr>
          <a:xfrm>
            <a:off x="2372760" y="1917720"/>
            <a:ext cx="5350680" cy="1797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Font typeface="Wingdings" charset="2"/>
              <a:buChar char=""/>
            </a:pPr>
            <a:r>
              <a:rPr lang="pl-PL" sz="1400" dirty="0">
                <a:solidFill>
                  <a:srgbClr val="FFFFFF"/>
                </a:solidFill>
                <a:latin typeface="Century Gothic"/>
              </a:rPr>
              <a:t>Trwa wiele lat</a:t>
            </a:r>
            <a:endParaRPr sz="1400" dirty="0"/>
          </a:p>
          <a:p>
            <a:pPr>
              <a:lnSpc>
                <a:spcPct val="100000"/>
              </a:lnSpc>
              <a:buFont typeface="Wingdings" charset="2"/>
              <a:buChar char=""/>
            </a:pPr>
            <a:r>
              <a:rPr lang="pl-PL" sz="1400" dirty="0">
                <a:solidFill>
                  <a:srgbClr val="FFFFFF"/>
                </a:solidFill>
                <a:latin typeface="Century Gothic"/>
              </a:rPr>
              <a:t>Replikacja wirusa w </a:t>
            </a:r>
            <a:r>
              <a:rPr lang="pl-PL" sz="1400" dirty="0" err="1">
                <a:solidFill>
                  <a:srgbClr val="FFFFFF"/>
                </a:solidFill>
                <a:latin typeface="Century Gothic"/>
              </a:rPr>
              <a:t>hepatocytach</a:t>
            </a:r>
            <a:endParaRPr sz="1400" dirty="0"/>
          </a:p>
          <a:p>
            <a:pPr>
              <a:lnSpc>
                <a:spcPct val="100000"/>
              </a:lnSpc>
              <a:buFont typeface="Wingdings" charset="2"/>
              <a:buChar char=""/>
            </a:pPr>
            <a:r>
              <a:rPr lang="pl-PL" sz="1400" dirty="0" err="1">
                <a:solidFill>
                  <a:srgbClr val="FFFFFF"/>
                </a:solidFill>
                <a:latin typeface="Century Gothic"/>
              </a:rPr>
              <a:t>HBsAg</a:t>
            </a:r>
            <a:r>
              <a:rPr lang="pl-PL" sz="1400" dirty="0">
                <a:solidFill>
                  <a:srgbClr val="FFFFFF"/>
                </a:solidFill>
                <a:latin typeface="Century Gothic"/>
              </a:rPr>
              <a:t>, </a:t>
            </a:r>
            <a:r>
              <a:rPr lang="pl-PL" sz="1400" dirty="0" err="1">
                <a:solidFill>
                  <a:srgbClr val="FFFFFF"/>
                </a:solidFill>
                <a:latin typeface="Century Gothic"/>
              </a:rPr>
              <a:t>HBeAg</a:t>
            </a:r>
            <a:r>
              <a:rPr lang="pl-PL" sz="1400" dirty="0">
                <a:solidFill>
                  <a:srgbClr val="FFFFFF"/>
                </a:solidFill>
                <a:latin typeface="Century Gothic"/>
              </a:rPr>
              <a:t>, </a:t>
            </a:r>
            <a:r>
              <a:rPr lang="pl-PL" sz="1400" dirty="0" err="1">
                <a:solidFill>
                  <a:srgbClr val="FFFFFF"/>
                </a:solidFill>
                <a:latin typeface="Century Gothic"/>
              </a:rPr>
              <a:t>HBV-DNA</a:t>
            </a:r>
            <a:r>
              <a:rPr lang="pl-PL" sz="1400" dirty="0">
                <a:solidFill>
                  <a:srgbClr val="FFFFFF"/>
                </a:solidFill>
                <a:latin typeface="Century Gothic"/>
              </a:rPr>
              <a:t>, </a:t>
            </a:r>
            <a:r>
              <a:rPr lang="pl-PL" sz="1400" dirty="0" err="1">
                <a:solidFill>
                  <a:srgbClr val="FFFFFF"/>
                </a:solidFill>
                <a:latin typeface="Century Gothic"/>
              </a:rPr>
              <a:t>pDNA</a:t>
            </a:r>
            <a:r>
              <a:rPr lang="pl-PL" sz="1400" dirty="0">
                <a:solidFill>
                  <a:srgbClr val="FFFFFF"/>
                </a:solidFill>
                <a:latin typeface="Century Gothic"/>
              </a:rPr>
              <a:t>, </a:t>
            </a:r>
            <a:r>
              <a:rPr lang="pl-PL" sz="1400" dirty="0" err="1">
                <a:solidFill>
                  <a:srgbClr val="FFFFFF"/>
                </a:solidFill>
                <a:latin typeface="Century Gothic"/>
              </a:rPr>
              <a:t>anty-HBc</a:t>
            </a:r>
            <a:endParaRPr sz="1400" dirty="0"/>
          </a:p>
          <a:p>
            <a:pPr>
              <a:lnSpc>
                <a:spcPct val="100000"/>
              </a:lnSpc>
              <a:buFont typeface="Wingdings" charset="2"/>
              <a:buChar char=""/>
            </a:pPr>
            <a:r>
              <a:rPr lang="pl-PL" sz="1400" dirty="0">
                <a:solidFill>
                  <a:srgbClr val="FFFFFF"/>
                </a:solidFill>
                <a:latin typeface="Century Gothic"/>
              </a:rPr>
              <a:t>Krew i płyny ustrojowe wysoce zakaźne</a:t>
            </a:r>
            <a:endParaRPr sz="1400" dirty="0"/>
          </a:p>
          <a:p>
            <a:pPr>
              <a:lnSpc>
                <a:spcPct val="100000"/>
              </a:lnSpc>
            </a:pPr>
            <a:endParaRPr sz="1400" dirty="0"/>
          </a:p>
        </p:txBody>
      </p:sp>
      <p:sp>
        <p:nvSpPr>
          <p:cNvPr id="149" name="CustomShape 4"/>
          <p:cNvSpPr/>
          <p:nvPr/>
        </p:nvSpPr>
        <p:spPr>
          <a:xfrm>
            <a:off x="646920" y="2656440"/>
            <a:ext cx="1122480" cy="10648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3200" b="1" dirty="0">
                <a:solidFill>
                  <a:srgbClr val="444D26"/>
                </a:solidFill>
                <a:latin typeface="Constantia"/>
              </a:rPr>
              <a:t>Faza 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pl-PL" sz="3200" b="1" dirty="0">
                <a:solidFill>
                  <a:srgbClr val="444D26"/>
                </a:solidFill>
                <a:latin typeface="Constantia"/>
              </a:rPr>
              <a:t>I</a:t>
            </a:r>
            <a:endParaRPr dirty="0"/>
          </a:p>
        </p:txBody>
      </p:sp>
      <p:sp>
        <p:nvSpPr>
          <p:cNvPr id="150" name="CustomShape 5"/>
          <p:cNvSpPr/>
          <p:nvPr/>
        </p:nvSpPr>
        <p:spPr>
          <a:xfrm>
            <a:off x="323640" y="4213800"/>
            <a:ext cx="1583280" cy="1511280"/>
          </a:xfrm>
          <a:prstGeom prst="ellipse">
            <a:avLst/>
          </a:prstGeom>
          <a:blipFill>
            <a:blip r:embed="rId2" cstate="print"/>
            <a:tile/>
          </a:blipFill>
          <a:ln>
            <a:noFill/>
          </a:ln>
        </p:spPr>
      </p:sp>
      <p:sp>
        <p:nvSpPr>
          <p:cNvPr id="151" name="CustomShape 6"/>
          <p:cNvSpPr/>
          <p:nvPr/>
        </p:nvSpPr>
        <p:spPr>
          <a:xfrm>
            <a:off x="597600" y="4402440"/>
            <a:ext cx="1035360" cy="1064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3200" b="1" dirty="0" err="1" smtClean="0">
                <a:solidFill>
                  <a:schemeClr val="bg1"/>
                </a:solidFill>
                <a:latin typeface="Constantia"/>
              </a:rPr>
              <a:t>FazFfa</a:t>
            </a:r>
            <a:r>
              <a:rPr lang="pl-PL" sz="3200" b="1" dirty="0" smtClean="0">
                <a:solidFill>
                  <a:schemeClr val="bg1"/>
                </a:solidFill>
                <a:latin typeface="Constantia"/>
              </a:rPr>
              <a:t> </a:t>
            </a:r>
            <a:endParaRPr dirty="0">
              <a:solidFill>
                <a:schemeClr val="bg1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pl-PL" sz="3200" b="1" dirty="0">
                <a:solidFill>
                  <a:schemeClr val="bg1"/>
                </a:solidFill>
                <a:latin typeface="Constantia"/>
              </a:rPr>
              <a:t>II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52" name="CustomShape 7"/>
          <p:cNvSpPr/>
          <p:nvPr/>
        </p:nvSpPr>
        <p:spPr>
          <a:xfrm>
            <a:off x="2123728" y="3068960"/>
            <a:ext cx="6118920" cy="2279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Wingdings" charset="2"/>
              <a:buChar char=""/>
            </a:pPr>
            <a:r>
              <a:rPr lang="pl-PL" sz="1600" dirty="0">
                <a:solidFill>
                  <a:srgbClr val="FFFFFF"/>
                </a:solidFill>
                <a:latin typeface="Century Gothic"/>
              </a:rPr>
              <a:t>Zanik </a:t>
            </a:r>
            <a:r>
              <a:rPr lang="pl-PL" sz="1600" dirty="0" err="1">
                <a:solidFill>
                  <a:srgbClr val="FFFFFF"/>
                </a:solidFill>
                <a:latin typeface="Century Gothic"/>
              </a:rPr>
              <a:t>HBeAg</a:t>
            </a:r>
            <a:r>
              <a:rPr lang="pl-PL" sz="1600" dirty="0">
                <a:solidFill>
                  <a:srgbClr val="FFFFFF"/>
                </a:solidFill>
                <a:latin typeface="Century Gothic"/>
              </a:rPr>
              <a:t>, pojawienie się </a:t>
            </a:r>
            <a:r>
              <a:rPr lang="pl-PL" sz="1600" dirty="0" err="1">
                <a:solidFill>
                  <a:srgbClr val="FFFFFF"/>
                </a:solidFill>
                <a:latin typeface="Century Gothic"/>
              </a:rPr>
              <a:t>Anty-Hbe</a:t>
            </a:r>
            <a:r>
              <a:rPr lang="pl-PL" sz="1600" dirty="0">
                <a:solidFill>
                  <a:srgbClr val="FFFFFF"/>
                </a:solidFill>
                <a:latin typeface="Century Gothic"/>
              </a:rPr>
              <a:t>- Ich pojawienie po zaniku </a:t>
            </a:r>
            <a:r>
              <a:rPr lang="pl-PL" sz="1600" dirty="0" err="1">
                <a:solidFill>
                  <a:srgbClr val="FFFFFF"/>
                </a:solidFill>
                <a:latin typeface="Century Gothic"/>
              </a:rPr>
              <a:t>HBeAg</a:t>
            </a:r>
            <a:r>
              <a:rPr lang="pl-PL" sz="1600" dirty="0">
                <a:solidFill>
                  <a:srgbClr val="FFFFFF"/>
                </a:solidFill>
                <a:latin typeface="Century Gothic"/>
              </a:rPr>
              <a:t> oznacza zazwyczaj tak zwaną dobrze rokującą "</a:t>
            </a:r>
            <a:r>
              <a:rPr lang="pl-PL" sz="1600" dirty="0" err="1">
                <a:solidFill>
                  <a:srgbClr val="FFFFFF"/>
                </a:solidFill>
                <a:latin typeface="Century Gothic"/>
              </a:rPr>
              <a:t>serokonwersję</a:t>
            </a:r>
            <a:r>
              <a:rPr lang="pl-PL" sz="1600" dirty="0">
                <a:solidFill>
                  <a:srgbClr val="FFFFFF"/>
                </a:solidFill>
                <a:latin typeface="Century Gothic"/>
              </a:rPr>
              <a:t> w układzie e" - jest to dobra oznaka prognostyczna</a:t>
            </a:r>
            <a:endParaRPr sz="1600" dirty="0"/>
          </a:p>
          <a:p>
            <a:pPr>
              <a:lnSpc>
                <a:spcPct val="100000"/>
              </a:lnSpc>
              <a:buFont typeface="Wingdings" charset="2"/>
              <a:buChar char=""/>
            </a:pPr>
            <a:r>
              <a:rPr lang="pl-PL" sz="1600" dirty="0">
                <a:solidFill>
                  <a:srgbClr val="FFFFFF"/>
                </a:solidFill>
                <a:latin typeface="Century Gothic"/>
              </a:rPr>
              <a:t>Zanik </a:t>
            </a:r>
            <a:r>
              <a:rPr lang="pl-PL" sz="1600" dirty="0" err="1" smtClean="0">
                <a:solidFill>
                  <a:srgbClr val="FFFFFF"/>
                </a:solidFill>
                <a:latin typeface="Century Gothic"/>
              </a:rPr>
              <a:t>polimerazaDNApDNA</a:t>
            </a:r>
            <a:r>
              <a:rPr lang="pl-PL" sz="1600" dirty="0" smtClean="0">
                <a:solidFill>
                  <a:srgbClr val="FFFFFF"/>
                </a:solidFill>
                <a:latin typeface="Century Gothic"/>
              </a:rPr>
              <a:t>) </a:t>
            </a:r>
            <a:r>
              <a:rPr lang="pl-PL" sz="1600" dirty="0">
                <a:solidFill>
                  <a:srgbClr val="FFFFFF"/>
                </a:solidFill>
                <a:latin typeface="Century Gothic"/>
              </a:rPr>
              <a:t>i HBV-DNA</a:t>
            </a:r>
            <a:endParaRPr sz="1600" dirty="0"/>
          </a:p>
          <a:p>
            <a:pPr>
              <a:lnSpc>
                <a:spcPct val="100000"/>
              </a:lnSpc>
              <a:buFont typeface="Wingdings" charset="2"/>
              <a:buChar char=""/>
            </a:pPr>
            <a:r>
              <a:rPr lang="pl-PL" sz="1600" dirty="0">
                <a:solidFill>
                  <a:srgbClr val="FFFFFF"/>
                </a:solidFill>
                <a:latin typeface="Century Gothic"/>
              </a:rPr>
              <a:t>ALT w normie</a:t>
            </a:r>
            <a:endParaRPr sz="1600" dirty="0"/>
          </a:p>
          <a:p>
            <a:pPr>
              <a:lnSpc>
                <a:spcPct val="100000"/>
              </a:lnSpc>
              <a:buFont typeface="Wingdings" charset="2"/>
              <a:buChar char=""/>
            </a:pPr>
            <a:r>
              <a:rPr lang="pl-PL" sz="1600" dirty="0">
                <a:solidFill>
                  <a:srgbClr val="FFFFFF"/>
                </a:solidFill>
                <a:latin typeface="Century Gothic"/>
              </a:rPr>
              <a:t>U części chorych znika również </a:t>
            </a:r>
            <a:r>
              <a:rPr lang="pl-PL" sz="1600" dirty="0" err="1">
                <a:solidFill>
                  <a:srgbClr val="FFFFFF"/>
                </a:solidFill>
                <a:latin typeface="Century Gothic"/>
              </a:rPr>
              <a:t>HBsAg</a:t>
            </a:r>
            <a:r>
              <a:rPr lang="pl-PL" sz="1600" dirty="0">
                <a:solidFill>
                  <a:srgbClr val="FFFFFF"/>
                </a:solidFill>
                <a:latin typeface="Century Gothic"/>
              </a:rPr>
              <a:t>, u pozostałych dochodzi do integracji DNA wirusa i gospodarza i produkcji antygenu</a:t>
            </a:r>
            <a:endParaRPr sz="1600" dirty="0"/>
          </a:p>
        </p:txBody>
      </p:sp>
      <p:sp>
        <p:nvSpPr>
          <p:cNvPr id="153" name="CustomShape 8"/>
          <p:cNvSpPr/>
          <p:nvPr/>
        </p:nvSpPr>
        <p:spPr>
          <a:xfrm flipH="1">
            <a:off x="3707904" y="5301208"/>
            <a:ext cx="4607640" cy="106344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600" b="1" dirty="0">
                <a:solidFill>
                  <a:srgbClr val="FFFFFF"/>
                </a:solidFill>
                <a:latin typeface="Century Gothic"/>
              </a:rPr>
              <a:t>STAN NOSICIELSTWA</a:t>
            </a:r>
            <a:endParaRPr dirty="0"/>
          </a:p>
          <a:p>
            <a:pPr lvl="1">
              <a:lnSpc>
                <a:spcPct val="100000"/>
              </a:lnSpc>
              <a:buFont typeface="Wingdings" charset="2"/>
              <a:buChar char=""/>
            </a:pPr>
            <a:r>
              <a:rPr lang="pl-PL" sz="1600" dirty="0">
                <a:solidFill>
                  <a:srgbClr val="FFFFFF"/>
                </a:solidFill>
                <a:latin typeface="Century Gothic"/>
              </a:rPr>
              <a:t>Wirus nie ulega replikacji</a:t>
            </a:r>
            <a:endParaRPr dirty="0"/>
          </a:p>
          <a:p>
            <a:pPr lvl="1">
              <a:lnSpc>
                <a:spcPct val="100000"/>
              </a:lnSpc>
              <a:buFont typeface="Wingdings" charset="2"/>
              <a:buChar char=""/>
            </a:pPr>
            <a:r>
              <a:rPr lang="pl-PL" sz="1600" dirty="0">
                <a:solidFill>
                  <a:srgbClr val="FFFFFF"/>
                </a:solidFill>
                <a:latin typeface="Century Gothic"/>
              </a:rPr>
              <a:t>Zagrożenie rozwojem pierwotnego nowotworu wątroby</a:t>
            </a:r>
            <a:endParaRPr dirty="0"/>
          </a:p>
        </p:txBody>
      </p:sp>
      <p:sp>
        <p:nvSpPr>
          <p:cNvPr id="10" name="Prostokąt 9"/>
          <p:cNvSpPr/>
          <p:nvPr/>
        </p:nvSpPr>
        <p:spPr>
          <a:xfrm>
            <a:off x="653318" y="2656369"/>
            <a:ext cx="1110369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l-PL" sz="3200" b="1" dirty="0">
                <a:ln w="11430"/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Faza </a:t>
            </a:r>
          </a:p>
          <a:p>
            <a:pPr algn="ctr">
              <a:defRPr/>
            </a:pPr>
            <a:r>
              <a:rPr lang="pl-PL" sz="3200" b="1" dirty="0">
                <a:ln w="11430"/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Effect">
                      <p:stCondLst>
                        <p:cond delay="indefinite"/>
                      </p:stCondLst>
                      <p:childTnLst>
                        <p:par>
                          <p:cTn id="1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Effect">
                      <p:stCondLst>
                        <p:cond delay="indefinite"/>
                      </p:stCondLst>
                      <p:childTnLst>
                        <p:par>
                          <p:cTn id="3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457200" y="1484640"/>
            <a:ext cx="8228880" cy="4610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pl-PL" sz="2000" dirty="0">
                <a:solidFill>
                  <a:srgbClr val="FF0000"/>
                </a:solidFill>
                <a:latin typeface="Century Gothic"/>
              </a:rPr>
              <a:t>Mitochondria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 – miejsce wytwarzania związków wysokoenergetycznych</a:t>
            </a:r>
            <a:endParaRPr sz="2000" dirty="0"/>
          </a:p>
          <a:p>
            <a:pPr lvl="1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EFAC9"/>
                </a:solidFill>
                <a:latin typeface="Century Gothic"/>
              </a:rPr>
              <a:t>Enzymy mitochondrialne diagnostycznie ważne </a:t>
            </a:r>
            <a:endParaRPr sz="2000" dirty="0"/>
          </a:p>
          <a:p>
            <a:pPr lvl="2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GLDH – dehydrogenaza glutaminianowa, </a:t>
            </a:r>
            <a:endParaRPr sz="2000" dirty="0"/>
          </a:p>
          <a:p>
            <a:pPr lvl="2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MDH – dehydrogenaza </a:t>
            </a:r>
            <a:r>
              <a:rPr lang="pl-PL" sz="2000" dirty="0" err="1">
                <a:solidFill>
                  <a:srgbClr val="FFFFFF"/>
                </a:solidFill>
                <a:latin typeface="Century Gothic"/>
              </a:rPr>
              <a:t>jabłczanowa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. </a:t>
            </a:r>
            <a:endParaRPr sz="2000" dirty="0"/>
          </a:p>
          <a:p>
            <a:pPr lvl="2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ASPAT- aminotransferaza </a:t>
            </a:r>
            <a:r>
              <a:rPr lang="pl-PL" sz="2000" dirty="0" err="1">
                <a:solidFill>
                  <a:srgbClr val="FFFFFF"/>
                </a:solidFill>
                <a:latin typeface="Century Gothic"/>
              </a:rPr>
              <a:t>asparaginianowa</a:t>
            </a:r>
            <a:endParaRPr sz="2000" dirty="0"/>
          </a:p>
          <a:p>
            <a:pPr>
              <a:lnSpc>
                <a:spcPct val="100000"/>
              </a:lnSpc>
            </a:pP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0000"/>
                </a:solidFill>
                <a:latin typeface="Century Gothic"/>
              </a:rPr>
              <a:t>Siateczka </a:t>
            </a:r>
            <a:r>
              <a:rPr lang="pl-PL" sz="2000" dirty="0" err="1">
                <a:solidFill>
                  <a:srgbClr val="FF0000"/>
                </a:solidFill>
                <a:latin typeface="Century Gothic"/>
              </a:rPr>
              <a:t>endoplazmatyczna</a:t>
            </a:r>
            <a:r>
              <a:rPr lang="pl-PL" sz="2000" dirty="0">
                <a:solidFill>
                  <a:srgbClr val="FF0000"/>
                </a:solidFill>
                <a:latin typeface="Century Gothic"/>
              </a:rPr>
              <a:t> 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– sieć kanalizacyjną komórki, łączącą  z przestrzenią </a:t>
            </a:r>
            <a:r>
              <a:rPr lang="pl-PL" sz="2000" dirty="0" err="1">
                <a:solidFill>
                  <a:srgbClr val="FFFFFF"/>
                </a:solidFill>
                <a:latin typeface="Century Gothic"/>
              </a:rPr>
              <a:t>okołokomórkową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. Jeżeli na siateczce osadzone są rybosomy, to jest ona miejscem syntezy </a:t>
            </a:r>
            <a:r>
              <a:rPr lang="pl-PL" sz="2000" dirty="0">
                <a:solidFill>
                  <a:srgbClr val="FF0000"/>
                </a:solidFill>
                <a:latin typeface="Century Gothic"/>
              </a:rPr>
              <a:t>białek enzymatycznych 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(</a:t>
            </a:r>
            <a:r>
              <a:rPr lang="pl-PL" sz="2000" dirty="0">
                <a:solidFill>
                  <a:srgbClr val="FF0000"/>
                </a:solidFill>
                <a:latin typeface="Century Gothic"/>
              </a:rPr>
              <a:t>czynników </a:t>
            </a:r>
            <a:r>
              <a:rPr lang="pl-PL" sz="2000" dirty="0" err="1">
                <a:solidFill>
                  <a:srgbClr val="FF0000"/>
                </a:solidFill>
                <a:latin typeface="Century Gothic"/>
              </a:rPr>
              <a:t>krzepniecia</a:t>
            </a:r>
            <a:r>
              <a:rPr lang="pl-PL" sz="2000" dirty="0">
                <a:solidFill>
                  <a:srgbClr val="FF0000"/>
                </a:solidFill>
                <a:latin typeface="Century Gothic"/>
              </a:rPr>
              <a:t>: II, V, VII, IX, cholinoesterazy, </a:t>
            </a:r>
            <a:r>
              <a:rPr lang="pl-PL" sz="2000" dirty="0" err="1">
                <a:solidFill>
                  <a:srgbClr val="FF0000"/>
                </a:solidFill>
                <a:latin typeface="Century Gothic"/>
              </a:rPr>
              <a:t>ceruloplazminy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) lub białek nieenzymatycznych (albumin, białek transportowych, heparyna, </a:t>
            </a:r>
            <a:r>
              <a:rPr lang="pl-PL" sz="2000" dirty="0" err="1">
                <a:solidFill>
                  <a:srgbClr val="FFFFFF"/>
                </a:solidFill>
                <a:latin typeface="Century Gothic"/>
              </a:rPr>
              <a:t>hormonów-epo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,). </a:t>
            </a:r>
            <a:endParaRPr sz="2000" dirty="0"/>
          </a:p>
          <a:p>
            <a:pPr>
              <a:lnSpc>
                <a:spcPct val="100000"/>
              </a:lnSpc>
            </a:pPr>
            <a:endParaRPr sz="2000" dirty="0"/>
          </a:p>
        </p:txBody>
      </p:sp>
      <p:sp>
        <p:nvSpPr>
          <p:cNvPr id="87" name="CustomShape 2"/>
          <p:cNvSpPr/>
          <p:nvPr/>
        </p:nvSpPr>
        <p:spPr>
          <a:xfrm>
            <a:off x="611640" y="116640"/>
            <a:ext cx="8208360" cy="1151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4200" b="1">
                <a:solidFill>
                  <a:srgbClr val="DBDBDB"/>
                </a:solidFill>
                <a:latin typeface="Century Gothic"/>
              </a:rPr>
              <a:t>Struktury subkomórkowe w hepatocycie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395640" y="1412640"/>
            <a:ext cx="8119080" cy="4763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>
                <a:solidFill>
                  <a:srgbClr val="FFFFFF"/>
                </a:solidFill>
                <a:latin typeface="Century Gothic"/>
              </a:rPr>
              <a:t>rodzina Flaviviridae</a:t>
            </a:r>
            <a:endParaRPr/>
          </a:p>
          <a:p>
            <a:pPr algn="just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>
                <a:solidFill>
                  <a:srgbClr val="FFFFFF"/>
                </a:solidFill>
                <a:latin typeface="Century Gothic"/>
              </a:rPr>
              <a:t>materiał genetyczny: </a:t>
            </a:r>
            <a:endParaRPr/>
          </a:p>
          <a:p>
            <a:pPr lvl="1" algn="just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400">
                <a:solidFill>
                  <a:srgbClr val="FFFFFF"/>
                </a:solidFill>
                <a:latin typeface="Century Gothic"/>
              </a:rPr>
              <a:t>RNA</a:t>
            </a:r>
            <a:endParaRPr/>
          </a:p>
          <a:p>
            <a:pPr algn="just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>
                <a:solidFill>
                  <a:srgbClr val="FFFFFF"/>
                </a:solidFill>
                <a:latin typeface="Century Gothic"/>
              </a:rPr>
              <a:t>klasyfikacja niezakończona</a:t>
            </a:r>
            <a:endParaRPr/>
          </a:p>
          <a:p>
            <a:pPr lvl="1" algn="just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400">
                <a:solidFill>
                  <a:srgbClr val="FFFFFF"/>
                </a:solidFill>
                <a:latin typeface="Century Gothic"/>
              </a:rPr>
              <a:t>6 podziałów</a:t>
            </a:r>
            <a:endParaRPr/>
          </a:p>
          <a:p>
            <a:pPr algn="just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>
                <a:solidFill>
                  <a:srgbClr val="FFFFFF"/>
                </a:solidFill>
                <a:latin typeface="Century Gothic"/>
              </a:rPr>
              <a:t>podział Simondsa: 11 genotypów</a:t>
            </a:r>
            <a:endParaRPr/>
          </a:p>
          <a:p>
            <a:pPr algn="just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>
                <a:solidFill>
                  <a:srgbClr val="FFFFFF"/>
                </a:solidFill>
                <a:latin typeface="Century Gothic"/>
              </a:rPr>
              <a:t>droga szerzenia:</a:t>
            </a:r>
            <a:endParaRPr/>
          </a:p>
          <a:p>
            <a:pPr lvl="1" algn="just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400">
                <a:solidFill>
                  <a:srgbClr val="FEFAC9"/>
                </a:solidFill>
                <a:latin typeface="Century Gothic"/>
              </a:rPr>
              <a:t>pozajelitowa</a:t>
            </a:r>
            <a:endParaRPr/>
          </a:p>
          <a:p>
            <a:pPr algn="just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>
                <a:solidFill>
                  <a:srgbClr val="FFFFFF"/>
                </a:solidFill>
                <a:latin typeface="Century Gothic"/>
              </a:rPr>
              <a:t>przebieg:</a:t>
            </a:r>
            <a:endParaRPr/>
          </a:p>
          <a:p>
            <a:pPr lvl="1" algn="just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400">
                <a:solidFill>
                  <a:srgbClr val="FEFAC9"/>
                </a:solidFill>
                <a:latin typeface="Century Gothic"/>
              </a:rPr>
              <a:t>bezobjawowy / bardzo łagodny</a:t>
            </a:r>
            <a:endParaRPr/>
          </a:p>
          <a:p>
            <a:pPr lvl="1" algn="just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400">
                <a:solidFill>
                  <a:srgbClr val="FEFAC9"/>
                </a:solidFill>
                <a:latin typeface="Century Gothic"/>
              </a:rPr>
              <a:t>ciężki: 10 – 25%</a:t>
            </a:r>
            <a:endParaRPr/>
          </a:p>
          <a:p>
            <a:pPr lvl="1" algn="just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400">
                <a:solidFill>
                  <a:srgbClr val="FEFAC9"/>
                </a:solidFill>
                <a:latin typeface="Century Gothic"/>
              </a:rPr>
              <a:t>postać przewlekła: 40 – 79%</a:t>
            </a:r>
            <a:endParaRPr/>
          </a:p>
          <a:p>
            <a:pPr algn="just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>
                <a:solidFill>
                  <a:srgbClr val="FFFFFF"/>
                </a:solidFill>
                <a:latin typeface="Century Gothic"/>
              </a:rPr>
              <a:t>aktywność </a:t>
            </a:r>
            <a:r>
              <a:rPr lang="pl-PL" sz="2000" b="1">
                <a:solidFill>
                  <a:srgbClr val="FF0000"/>
                </a:solidFill>
                <a:latin typeface="Century Gothic"/>
              </a:rPr>
              <a:t>ALT</a:t>
            </a:r>
            <a:r>
              <a:rPr lang="pl-PL" sz="2000" b="1">
                <a:solidFill>
                  <a:srgbClr val="FFFFFF"/>
                </a:solidFill>
                <a:latin typeface="Century Gothic"/>
              </a:rPr>
              <a:t> </a:t>
            </a:r>
            <a:r>
              <a:rPr lang="pl-PL" sz="2000">
                <a:solidFill>
                  <a:srgbClr val="FFFFFF"/>
                </a:solidFill>
                <a:latin typeface="Century Gothic"/>
              </a:rPr>
              <a:t>bardzo zmienna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155" name="CustomShape 2"/>
          <p:cNvSpPr/>
          <p:nvPr/>
        </p:nvSpPr>
        <p:spPr>
          <a:xfrm>
            <a:off x="628560" y="365040"/>
            <a:ext cx="7886160" cy="830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3200" b="1" dirty="0">
                <a:solidFill>
                  <a:srgbClr val="DBDBDB"/>
                </a:solidFill>
                <a:latin typeface="Arial"/>
              </a:rPr>
              <a:t>Wirusowe zapalenie wątroby </a:t>
            </a:r>
            <a:r>
              <a:rPr lang="pl-PL" sz="3200" b="1" dirty="0">
                <a:solidFill>
                  <a:srgbClr val="0070C0"/>
                </a:solidFill>
                <a:latin typeface="Arial"/>
              </a:rPr>
              <a:t>typu C</a:t>
            </a:r>
            <a:endParaRPr sz="3200" dirty="0"/>
          </a:p>
        </p:txBody>
      </p:sp>
      <p:pic>
        <p:nvPicPr>
          <p:cNvPr id="156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62160" y="1502640"/>
            <a:ext cx="2985480" cy="3941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628560" y="1340640"/>
            <a:ext cx="7831080" cy="5112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/>
          </a:p>
          <a:p>
            <a:pPr lvl="1" algn="just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1400">
                <a:solidFill>
                  <a:srgbClr val="FEFAC9"/>
                </a:solidFill>
                <a:latin typeface="Century Gothic"/>
              </a:rPr>
              <a:t>↑ </a:t>
            </a:r>
            <a:r>
              <a:rPr lang="pl-PL" sz="1400" b="1">
                <a:solidFill>
                  <a:srgbClr val="FF0000"/>
                </a:solidFill>
                <a:latin typeface="Century Gothic"/>
              </a:rPr>
              <a:t>ALT</a:t>
            </a:r>
            <a:r>
              <a:rPr lang="pl-PL" sz="1400">
                <a:solidFill>
                  <a:srgbClr val="FEFAC9"/>
                </a:solidFill>
                <a:latin typeface="Century Gothic"/>
              </a:rPr>
              <a:t> w surowicy</a:t>
            </a:r>
            <a:endParaRPr/>
          </a:p>
          <a:p>
            <a:pPr lvl="1" algn="just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1400">
                <a:solidFill>
                  <a:srgbClr val="FEFAC9"/>
                </a:solidFill>
                <a:latin typeface="Century Gothic"/>
              </a:rPr>
              <a:t>żółtaczka / prawdopodobna/</a:t>
            </a:r>
            <a:endParaRPr/>
          </a:p>
          <a:p>
            <a:pPr lvl="1" algn="just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1400">
                <a:solidFill>
                  <a:srgbClr val="FEFAC9"/>
                </a:solidFill>
                <a:latin typeface="Century Gothic"/>
              </a:rPr>
              <a:t>pacjenci bezobjawowi</a:t>
            </a:r>
            <a:endParaRPr/>
          </a:p>
          <a:p>
            <a:pPr lvl="2" algn="just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1400" b="1">
                <a:solidFill>
                  <a:srgbClr val="FF0000"/>
                </a:solidFill>
                <a:latin typeface="Century Gothic"/>
              </a:rPr>
              <a:t>ALT</a:t>
            </a:r>
            <a:r>
              <a:rPr lang="pl-PL" sz="1400">
                <a:solidFill>
                  <a:srgbClr val="FFFFFF"/>
                </a:solidFill>
                <a:latin typeface="Century Gothic"/>
              </a:rPr>
              <a:t> prawidłowa: nosicielstwo z bardzo małą aktywnością replikacyjną HCV</a:t>
            </a:r>
            <a:endParaRPr/>
          </a:p>
          <a:p>
            <a:pPr lvl="1" algn="just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1400">
                <a:solidFill>
                  <a:srgbClr val="FEFAC9"/>
                </a:solidFill>
                <a:latin typeface="Century Gothic"/>
              </a:rPr>
              <a:t>ostre WZW C: przebieg ↑ </a:t>
            </a:r>
            <a:r>
              <a:rPr lang="pl-PL" sz="1400" b="1">
                <a:solidFill>
                  <a:srgbClr val="FF0000"/>
                </a:solidFill>
                <a:latin typeface="Century Gothic"/>
              </a:rPr>
              <a:t>ALT</a:t>
            </a:r>
            <a:r>
              <a:rPr lang="pl-PL" sz="1400">
                <a:solidFill>
                  <a:srgbClr val="FEFAC9"/>
                </a:solidFill>
                <a:latin typeface="Century Gothic"/>
              </a:rPr>
              <a:t> w surowicy</a:t>
            </a:r>
            <a:endParaRPr/>
          </a:p>
          <a:p>
            <a:pPr lvl="2" algn="just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1400">
                <a:solidFill>
                  <a:srgbClr val="FFFFFF"/>
                </a:solidFill>
                <a:latin typeface="Century Gothic"/>
              </a:rPr>
              <a:t>jednofazowy</a:t>
            </a:r>
            <a:endParaRPr/>
          </a:p>
          <a:p>
            <a:pPr lvl="2" algn="just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1400">
                <a:solidFill>
                  <a:srgbClr val="FFFFFF"/>
                </a:solidFill>
                <a:latin typeface="Century Gothic"/>
              </a:rPr>
              <a:t>plateau</a:t>
            </a:r>
            <a:endParaRPr/>
          </a:p>
          <a:p>
            <a:pPr lvl="2" algn="just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1400">
                <a:solidFill>
                  <a:srgbClr val="FFFFFF"/>
                </a:solidFill>
                <a:latin typeface="Century Gothic"/>
              </a:rPr>
              <a:t>wielofazowy</a:t>
            </a:r>
            <a:endParaRPr/>
          </a:p>
          <a:p>
            <a:pPr algn="just">
              <a:lnSpc>
                <a:spcPct val="100000"/>
              </a:lnSpc>
            </a:pPr>
            <a:r>
              <a:rPr lang="pl-PL" sz="1400">
                <a:solidFill>
                  <a:srgbClr val="FFFFFF"/>
                </a:solidFill>
                <a:latin typeface="Constantia"/>
              </a:rPr>
              <a:t>				</a:t>
            </a:r>
            <a:r>
              <a:rPr lang="pl-PL" sz="1400" b="1" u="sng">
                <a:solidFill>
                  <a:srgbClr val="000000"/>
                </a:solidFill>
                <a:latin typeface="Century Gothic"/>
              </a:rPr>
              <a:t>wykrywanie HCV-RNA</a:t>
            </a:r>
            <a:endParaRPr/>
          </a:p>
          <a:p>
            <a:pPr lvl="8" algn="just">
              <a:lnSpc>
                <a:spcPct val="100000"/>
              </a:lnSpc>
              <a:buSzPct val="25000"/>
              <a:buFont typeface="Wingdings 2" charset="2"/>
              <a:buChar char=""/>
            </a:pPr>
            <a:r>
              <a:rPr lang="pl-PL" sz="1400" b="1">
                <a:solidFill>
                  <a:srgbClr val="000000"/>
                </a:solidFill>
                <a:latin typeface="Century Gothic"/>
              </a:rPr>
              <a:t>PCR poprzedzone odwrotną transkrypcją: po kilku dniach(średnio ok 2 tyg. od zakażenia)</a:t>
            </a:r>
            <a:endParaRPr/>
          </a:p>
          <a:p>
            <a:pPr lvl="8" algn="just">
              <a:lnSpc>
                <a:spcPct val="100000"/>
              </a:lnSpc>
              <a:buSzPct val="25000"/>
              <a:buFont typeface="Wingdings 2" charset="2"/>
              <a:buChar char=""/>
            </a:pPr>
            <a:r>
              <a:rPr lang="pl-PL" sz="1400" b="1">
                <a:solidFill>
                  <a:srgbClr val="000000"/>
                </a:solidFill>
                <a:latin typeface="Century Gothic"/>
              </a:rPr>
              <a:t>przeciwciała anty-HCV pojawiają się średnio po 11-14 tyg. od zakażenia(3 miesiąc)</a:t>
            </a:r>
            <a:endParaRPr/>
          </a:p>
          <a:p>
            <a:pPr lvl="8" algn="just">
              <a:lnSpc>
                <a:spcPct val="100000"/>
              </a:lnSpc>
              <a:buSzPct val="25000"/>
              <a:buFont typeface="Wingdings 2" charset="2"/>
              <a:buChar char=""/>
            </a:pPr>
            <a:r>
              <a:rPr lang="pl-PL" sz="1400" b="1">
                <a:solidFill>
                  <a:srgbClr val="000000"/>
                </a:solidFill>
                <a:latin typeface="Century Gothic"/>
              </a:rPr>
              <a:t>testy I generacji: historyczne</a:t>
            </a:r>
            <a:endParaRPr/>
          </a:p>
          <a:p>
            <a:pPr lvl="8" algn="just">
              <a:lnSpc>
                <a:spcPct val="100000"/>
              </a:lnSpc>
              <a:buSzPct val="25000"/>
              <a:buFont typeface="Wingdings 2" charset="2"/>
              <a:buChar char=""/>
            </a:pPr>
            <a:r>
              <a:rPr lang="pl-PL" sz="1400" b="1">
                <a:solidFill>
                  <a:srgbClr val="000000"/>
                </a:solidFill>
                <a:latin typeface="Century Gothic"/>
              </a:rPr>
              <a:t>testy II generacji:</a:t>
            </a:r>
            <a:endParaRPr/>
          </a:p>
          <a:p>
            <a:pPr lvl="8" algn="just">
              <a:lnSpc>
                <a:spcPct val="100000"/>
              </a:lnSpc>
              <a:buSzPct val="25000"/>
              <a:buFont typeface="Wingdings 2" charset="2"/>
              <a:buChar char=""/>
            </a:pPr>
            <a:r>
              <a:rPr lang="pl-PL" sz="1400" b="1">
                <a:solidFill>
                  <a:srgbClr val="000000"/>
                </a:solidFill>
                <a:latin typeface="Century Gothic"/>
              </a:rPr>
              <a:t>testy III generacji: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158" name="CustomShape 2"/>
          <p:cNvSpPr/>
          <p:nvPr/>
        </p:nvSpPr>
        <p:spPr>
          <a:xfrm>
            <a:off x="755640" y="500040"/>
            <a:ext cx="7886160" cy="695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3200" b="1">
                <a:solidFill>
                  <a:srgbClr val="DBDBDB"/>
                </a:solidFill>
                <a:latin typeface="Arial"/>
              </a:rPr>
              <a:t>Wirusowe zapalenie wątroby </a:t>
            </a:r>
            <a:r>
              <a:rPr lang="pl-PL" sz="3200" b="1">
                <a:solidFill>
                  <a:srgbClr val="0070C0"/>
                </a:solidFill>
                <a:latin typeface="Arial"/>
              </a:rPr>
              <a:t>typu C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457200" y="1523880"/>
            <a:ext cx="8228880" cy="4571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l-PL" sz="2600">
                <a:solidFill>
                  <a:srgbClr val="FFFFFF"/>
                </a:solidFill>
                <a:latin typeface="Century Gothic"/>
              </a:rPr>
              <a:t>droga szerzenia: </a:t>
            </a:r>
            <a:endParaRPr/>
          </a:p>
          <a:p>
            <a:pPr lvl="1" algn="just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400">
                <a:solidFill>
                  <a:srgbClr val="FFFFFF"/>
                </a:solidFill>
                <a:latin typeface="Century Gothic"/>
              </a:rPr>
              <a:t>jak HBV 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pl-PL" sz="2600">
                <a:solidFill>
                  <a:srgbClr val="FFFFFF"/>
                </a:solidFill>
                <a:latin typeface="Century Gothic"/>
              </a:rPr>
              <a:t>przebieg:</a:t>
            </a:r>
            <a:endParaRPr/>
          </a:p>
          <a:p>
            <a:pPr lvl="1" algn="just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400">
                <a:solidFill>
                  <a:srgbClr val="FFFFFF"/>
                </a:solidFill>
                <a:latin typeface="Century Gothic"/>
              </a:rPr>
              <a:t>koinfekcja HDV i HBV</a:t>
            </a:r>
            <a:endParaRPr/>
          </a:p>
          <a:p>
            <a:pPr lvl="2" algn="just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100">
                <a:solidFill>
                  <a:srgbClr val="FFFFFF"/>
                </a:solidFill>
                <a:latin typeface="Century Gothic"/>
              </a:rPr>
              <a:t>jak WZW B</a:t>
            </a:r>
            <a:endParaRPr/>
          </a:p>
          <a:p>
            <a:pPr lvl="1" algn="just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400">
                <a:solidFill>
                  <a:srgbClr val="FFFFFF"/>
                </a:solidFill>
                <a:latin typeface="Century Gothic"/>
              </a:rPr>
              <a:t>nadkażenie WZW B</a:t>
            </a:r>
            <a:endParaRPr/>
          </a:p>
          <a:p>
            <a:pPr lvl="2" algn="just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100">
                <a:solidFill>
                  <a:srgbClr val="FFFFFF"/>
                </a:solidFill>
                <a:latin typeface="Century Gothic"/>
              </a:rPr>
              <a:t>zaostrzenie WZW B</a:t>
            </a:r>
            <a:endParaRPr/>
          </a:p>
        </p:txBody>
      </p:sp>
      <p:sp>
        <p:nvSpPr>
          <p:cNvPr id="160" name="CustomShape 2"/>
          <p:cNvSpPr/>
          <p:nvPr/>
        </p:nvSpPr>
        <p:spPr>
          <a:xfrm>
            <a:off x="628560" y="365040"/>
            <a:ext cx="7886160" cy="758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3200" b="1" dirty="0">
                <a:solidFill>
                  <a:srgbClr val="DBDBDB"/>
                </a:solidFill>
                <a:latin typeface="Arial"/>
              </a:rPr>
              <a:t>Wirusowe zapalenie wątroby </a:t>
            </a:r>
            <a:r>
              <a:rPr lang="pl-PL" sz="3200" b="1" dirty="0">
                <a:solidFill>
                  <a:srgbClr val="0070C0"/>
                </a:solidFill>
                <a:latin typeface="Arial"/>
              </a:rPr>
              <a:t>typu D</a:t>
            </a:r>
            <a:endParaRPr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457200" y="1523880"/>
            <a:ext cx="8228880" cy="4571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>
                <a:solidFill>
                  <a:srgbClr val="FFFFFF"/>
                </a:solidFill>
                <a:latin typeface="Century Gothic"/>
              </a:rPr>
              <a:t>wirus RNA</a:t>
            </a:r>
            <a:endParaRPr/>
          </a:p>
          <a:p>
            <a:pPr algn="just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>
                <a:solidFill>
                  <a:srgbClr val="FFFFFF"/>
                </a:solidFill>
                <a:latin typeface="Century Gothic"/>
              </a:rPr>
              <a:t>replikacja przy współudziale HBV</a:t>
            </a:r>
            <a:endParaRPr/>
          </a:p>
          <a:p>
            <a:pPr algn="just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>
                <a:solidFill>
                  <a:srgbClr val="FFFFFF"/>
                </a:solidFill>
                <a:latin typeface="Century Gothic"/>
              </a:rPr>
              <a:t>otoczka o właściwościach antygenowych HBs</a:t>
            </a:r>
            <a:endParaRPr/>
          </a:p>
          <a:p>
            <a:pPr algn="just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>
                <a:solidFill>
                  <a:srgbClr val="FFFFFF"/>
                </a:solidFill>
                <a:latin typeface="Century Gothic"/>
              </a:rPr>
              <a:t>przeciwciała anty-HDV:</a:t>
            </a:r>
            <a:endParaRPr/>
          </a:p>
          <a:p>
            <a:pPr lvl="1" algn="just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400">
                <a:solidFill>
                  <a:srgbClr val="FFFFFF"/>
                </a:solidFill>
                <a:latin typeface="Century Gothic"/>
              </a:rPr>
              <a:t>klasy IgM, IgG</a:t>
            </a:r>
            <a:endParaRPr/>
          </a:p>
        </p:txBody>
      </p:sp>
      <p:sp>
        <p:nvSpPr>
          <p:cNvPr id="162" name="CustomShape 2"/>
          <p:cNvSpPr/>
          <p:nvPr/>
        </p:nvSpPr>
        <p:spPr>
          <a:xfrm>
            <a:off x="769320" y="752400"/>
            <a:ext cx="7886160" cy="587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3200" b="1" dirty="0">
                <a:solidFill>
                  <a:srgbClr val="DBDBDB"/>
                </a:solidFill>
                <a:latin typeface="Arial"/>
              </a:rPr>
              <a:t>Wirusowe zapalenie wątroby </a:t>
            </a:r>
            <a:r>
              <a:rPr lang="pl-PL" sz="3200" b="1" dirty="0">
                <a:solidFill>
                  <a:srgbClr val="0070C0"/>
                </a:solidFill>
                <a:latin typeface="Arial"/>
              </a:rPr>
              <a:t>typu D</a:t>
            </a:r>
            <a:endParaRPr sz="3200" dirty="0"/>
          </a:p>
        </p:txBody>
      </p:sp>
      <p:pic>
        <p:nvPicPr>
          <p:cNvPr id="163" name="Picture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26480" y="3381480"/>
            <a:ext cx="2801160" cy="2855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628560" y="1412640"/>
            <a:ext cx="7886160" cy="4763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000" b="1" dirty="0">
                <a:solidFill>
                  <a:srgbClr val="FF0000"/>
                </a:solidFill>
                <a:latin typeface="Century Gothic"/>
              </a:rPr>
              <a:t>Wirus HEV</a:t>
            </a:r>
            <a:endParaRPr sz="2000" dirty="0"/>
          </a:p>
          <a:p>
            <a:pPr lvl="1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EFAC9"/>
                </a:solidFill>
                <a:latin typeface="Century Gothic"/>
              </a:rPr>
              <a:t>Droga pokarmowa</a:t>
            </a:r>
            <a:endParaRPr sz="2000" dirty="0"/>
          </a:p>
          <a:p>
            <a:pPr lvl="1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EFAC9"/>
                </a:solidFill>
                <a:latin typeface="Century Gothic"/>
              </a:rPr>
              <a:t>Czas inkubacji 3-9 tyg.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b="1" dirty="0">
                <a:solidFill>
                  <a:srgbClr val="D16349"/>
                </a:solidFill>
                <a:latin typeface="Century Gothic"/>
              </a:rPr>
              <a:t>Diagnostyka:</a:t>
            </a:r>
            <a:endParaRPr sz="2000" dirty="0"/>
          </a:p>
          <a:p>
            <a:pPr lvl="1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EFAC9"/>
                </a:solidFill>
                <a:latin typeface="Century Gothic"/>
              </a:rPr>
              <a:t>Test Western </a:t>
            </a:r>
            <a:r>
              <a:rPr lang="pl-PL" sz="2000" dirty="0" err="1">
                <a:solidFill>
                  <a:srgbClr val="FEFAC9"/>
                </a:solidFill>
                <a:latin typeface="Century Gothic"/>
              </a:rPr>
              <a:t>blot</a:t>
            </a:r>
            <a:r>
              <a:rPr lang="pl-PL" sz="2000" dirty="0">
                <a:solidFill>
                  <a:srgbClr val="FEFAC9"/>
                </a:solidFill>
                <a:latin typeface="Century Gothic"/>
              </a:rPr>
              <a:t> </a:t>
            </a:r>
            <a:endParaRPr sz="2000" dirty="0"/>
          </a:p>
          <a:p>
            <a:pPr lvl="1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EFAC9"/>
                </a:solidFill>
                <a:latin typeface="Century Gothic"/>
              </a:rPr>
              <a:t> 2 rodzaje PCR</a:t>
            </a:r>
            <a:endParaRPr sz="2000" dirty="0"/>
          </a:p>
          <a:p>
            <a:pPr lvl="1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EFAC9"/>
                </a:solidFill>
                <a:latin typeface="Century Gothic"/>
              </a:rPr>
              <a:t>Test </a:t>
            </a:r>
            <a:r>
              <a:rPr lang="pl-PL" sz="2000" dirty="0" err="1">
                <a:solidFill>
                  <a:srgbClr val="FEFAC9"/>
                </a:solidFill>
                <a:latin typeface="Century Gothic"/>
              </a:rPr>
              <a:t>Elisa</a:t>
            </a:r>
            <a:r>
              <a:rPr lang="pl-PL" sz="2000" dirty="0">
                <a:solidFill>
                  <a:srgbClr val="FEFAC9"/>
                </a:solidFill>
                <a:latin typeface="Century Gothic"/>
              </a:rPr>
              <a:t>: przeciwciała </a:t>
            </a:r>
            <a:r>
              <a:rPr lang="pl-PL" sz="2000" dirty="0" err="1">
                <a:solidFill>
                  <a:srgbClr val="FEFAC9"/>
                </a:solidFill>
                <a:latin typeface="Century Gothic"/>
              </a:rPr>
              <a:t>anty-HEV</a:t>
            </a:r>
            <a:r>
              <a:rPr lang="pl-PL" sz="2000" dirty="0">
                <a:solidFill>
                  <a:srgbClr val="FEFAC9"/>
                </a:solidFill>
                <a:latin typeface="Century Gothic"/>
              </a:rPr>
              <a:t> </a:t>
            </a:r>
            <a:r>
              <a:rPr lang="pl-PL" sz="2000" dirty="0" err="1">
                <a:solidFill>
                  <a:srgbClr val="FEFAC9"/>
                </a:solidFill>
                <a:latin typeface="Century Gothic"/>
              </a:rPr>
              <a:t>IgG</a:t>
            </a:r>
            <a:r>
              <a:rPr lang="pl-PL" sz="2000" dirty="0">
                <a:solidFill>
                  <a:srgbClr val="FEFAC9"/>
                </a:solidFill>
                <a:latin typeface="Century Gothic"/>
              </a:rPr>
              <a:t> i </a:t>
            </a:r>
            <a:r>
              <a:rPr lang="pl-PL" sz="2000" dirty="0" err="1">
                <a:solidFill>
                  <a:srgbClr val="FEFAC9"/>
                </a:solidFill>
                <a:latin typeface="Century Gothic"/>
              </a:rPr>
              <a:t>IgM</a:t>
            </a:r>
            <a:endParaRPr sz="2000" dirty="0"/>
          </a:p>
          <a:p>
            <a:pPr lvl="1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 err="1">
                <a:solidFill>
                  <a:srgbClr val="FEFAC9"/>
                </a:solidFill>
                <a:latin typeface="Century Gothic"/>
              </a:rPr>
              <a:t>Anty-HEV</a:t>
            </a:r>
            <a:r>
              <a:rPr lang="pl-PL" sz="2000" dirty="0">
                <a:solidFill>
                  <a:srgbClr val="FEFAC9"/>
                </a:solidFill>
                <a:latin typeface="Century Gothic"/>
              </a:rPr>
              <a:t> </a:t>
            </a:r>
            <a:r>
              <a:rPr lang="pl-PL" sz="2000" dirty="0" err="1">
                <a:solidFill>
                  <a:srgbClr val="FEFAC9"/>
                </a:solidFill>
                <a:latin typeface="Century Gothic"/>
              </a:rPr>
              <a:t>IgA</a:t>
            </a:r>
            <a:r>
              <a:rPr lang="pl-PL" sz="2000" dirty="0">
                <a:solidFill>
                  <a:srgbClr val="FEFAC9"/>
                </a:solidFill>
                <a:latin typeface="Century Gothic"/>
              </a:rPr>
              <a:t>  ( 50% chorych)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Nie przechodzi w postać przewlekłą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Azja i Afryka</a:t>
            </a:r>
            <a:endParaRPr sz="2000" dirty="0"/>
          </a:p>
          <a:p>
            <a:pPr>
              <a:lnSpc>
                <a:spcPct val="100000"/>
              </a:lnSpc>
            </a:pPr>
            <a:endParaRPr sz="2000" dirty="0"/>
          </a:p>
          <a:p>
            <a:pPr>
              <a:lnSpc>
                <a:spcPct val="100000"/>
              </a:lnSpc>
            </a:pPr>
            <a:r>
              <a:rPr lang="pl-PL" sz="2000" b="1" dirty="0">
                <a:solidFill>
                  <a:srgbClr val="FF0000"/>
                </a:solidFill>
                <a:latin typeface="Century Gothic"/>
              </a:rPr>
              <a:t>Wirus HGV</a:t>
            </a:r>
            <a:endParaRPr sz="2000" dirty="0"/>
          </a:p>
          <a:p>
            <a:pPr lvl="1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EFAC9"/>
                </a:solidFill>
                <a:latin typeface="Century Gothic"/>
              </a:rPr>
              <a:t>Droga pozajelitowa</a:t>
            </a:r>
            <a:endParaRPr sz="2000" dirty="0"/>
          </a:p>
          <a:p>
            <a:pPr lvl="1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EFAC9"/>
                </a:solidFill>
                <a:latin typeface="Century Gothic"/>
              </a:rPr>
              <a:t>Towarzyszący zakażeniom HCV i HBV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b="1" dirty="0">
                <a:solidFill>
                  <a:srgbClr val="FF0000"/>
                </a:solidFill>
                <a:latin typeface="Century Gothic"/>
              </a:rPr>
              <a:t>Testy diagnostyczne wciąż w opracowaniu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.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Zwykle przechodzi w postać przewlekłego zapalenia wątroby</a:t>
            </a:r>
            <a:r>
              <a:rPr lang="pl-PL" sz="2000" dirty="0">
                <a:solidFill>
                  <a:srgbClr val="FFFFFF"/>
                </a:solidFill>
                <a:latin typeface="Constantia"/>
              </a:rPr>
              <a:t>.</a:t>
            </a:r>
            <a:endParaRPr sz="2000" dirty="0"/>
          </a:p>
          <a:p>
            <a:pPr>
              <a:lnSpc>
                <a:spcPct val="100000"/>
              </a:lnSpc>
            </a:pPr>
            <a:endParaRPr sz="2000" dirty="0"/>
          </a:p>
        </p:txBody>
      </p:sp>
      <p:sp>
        <p:nvSpPr>
          <p:cNvPr id="165" name="CustomShape 2"/>
          <p:cNvSpPr/>
          <p:nvPr/>
        </p:nvSpPr>
        <p:spPr>
          <a:xfrm>
            <a:off x="628560" y="365040"/>
            <a:ext cx="7886160" cy="543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3200" b="1" dirty="0">
                <a:solidFill>
                  <a:srgbClr val="DBDBDB"/>
                </a:solidFill>
                <a:latin typeface="Arial"/>
              </a:rPr>
              <a:t>Wirusowe zapalenie wątroby </a:t>
            </a:r>
            <a:r>
              <a:rPr lang="pl-PL" sz="3200" b="1" dirty="0">
                <a:solidFill>
                  <a:srgbClr val="0070C0"/>
                </a:solidFill>
                <a:latin typeface="Arial"/>
              </a:rPr>
              <a:t>typu E i G</a:t>
            </a:r>
            <a:endParaRPr dirty="0"/>
          </a:p>
        </p:txBody>
      </p:sp>
      <p:pic>
        <p:nvPicPr>
          <p:cNvPr id="166" name="Picture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08104" y="764704"/>
            <a:ext cx="3239600" cy="25196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628560" y="1268640"/>
            <a:ext cx="7886160" cy="4907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b="1" dirty="0">
                <a:solidFill>
                  <a:srgbClr val="FFFFFF"/>
                </a:solidFill>
                <a:latin typeface="Century Gothic"/>
              </a:rPr>
              <a:t>Autoimmunologiczne zapalenie wątroby / AIH /</a:t>
            </a:r>
            <a:endParaRPr dirty="0"/>
          </a:p>
          <a:p>
            <a:pPr>
              <a:lnSpc>
                <a:spcPct val="100000"/>
              </a:lnSpc>
            </a:pPr>
            <a:r>
              <a:rPr lang="pl-PL" dirty="0">
                <a:solidFill>
                  <a:srgbClr val="FFFFFF"/>
                </a:solidFill>
                <a:latin typeface="Century Gothic"/>
              </a:rPr>
              <a:t>-Przewlekły proces zapalny o nieznanym podłożu, prowadzący do marskości</a:t>
            </a:r>
            <a:endParaRPr dirty="0"/>
          </a:p>
          <a:p>
            <a:pPr>
              <a:lnSpc>
                <a:spcPct val="100000"/>
              </a:lnSpc>
            </a:pPr>
            <a:r>
              <a:rPr lang="pl-PL" dirty="0">
                <a:solidFill>
                  <a:srgbClr val="FFFFFF"/>
                </a:solidFill>
                <a:latin typeface="Century Gothic"/>
              </a:rPr>
              <a:t>-Często przebiega bez charakterystycznych dolegliwości wątroby.  </a:t>
            </a:r>
            <a:endParaRPr dirty="0"/>
          </a:p>
          <a:p>
            <a:pPr>
              <a:lnSpc>
                <a:spcPct val="100000"/>
              </a:lnSpc>
            </a:pPr>
            <a:r>
              <a:rPr lang="pl-PL" dirty="0">
                <a:solidFill>
                  <a:srgbClr val="FFFFFF"/>
                </a:solidFill>
                <a:latin typeface="Century Gothic"/>
              </a:rPr>
              <a:t>-W badaniach laboratoryjnych stwierdza się podwyższenie enzymów wątrobowych głównie ALAT i </a:t>
            </a:r>
            <a:r>
              <a:rPr lang="pl-PL" dirty="0" err="1">
                <a:solidFill>
                  <a:srgbClr val="FFFFFF"/>
                </a:solidFill>
                <a:latin typeface="Century Gothic"/>
              </a:rPr>
              <a:t>AspAT</a:t>
            </a:r>
            <a:r>
              <a:rPr lang="pl-PL" dirty="0">
                <a:solidFill>
                  <a:srgbClr val="FFFFFF"/>
                </a:solidFill>
                <a:latin typeface="Century Gothic"/>
              </a:rPr>
              <a:t> oraz obecność </a:t>
            </a:r>
            <a:r>
              <a:rPr lang="pl-PL" b="1" dirty="0">
                <a:solidFill>
                  <a:srgbClr val="FFFFFF"/>
                </a:solidFill>
                <a:latin typeface="Century Gothic"/>
              </a:rPr>
              <a:t>autoprzeciwciał.</a:t>
            </a:r>
            <a:endParaRPr dirty="0"/>
          </a:p>
          <a:p>
            <a:pPr>
              <a:lnSpc>
                <a:spcPct val="100000"/>
              </a:lnSpc>
            </a:pPr>
            <a:r>
              <a:rPr lang="pl-PL" b="1" dirty="0">
                <a:solidFill>
                  <a:srgbClr val="FFFFFF"/>
                </a:solidFill>
                <a:latin typeface="Century Gothic"/>
              </a:rPr>
              <a:t>PTA- p/c w surowicy inne niż anty A i B</a:t>
            </a:r>
            <a:endParaRPr dirty="0"/>
          </a:p>
          <a:p>
            <a:pPr>
              <a:lnSpc>
                <a:spcPct val="100000"/>
              </a:lnSpc>
            </a:pPr>
            <a:r>
              <a:rPr lang="pl-PL" b="1" dirty="0">
                <a:solidFill>
                  <a:srgbClr val="FFFFFF"/>
                </a:solidFill>
                <a:latin typeface="Century Gothic"/>
              </a:rPr>
              <a:t>BTA- p/c na krwinkach bez typu i miana</a:t>
            </a:r>
            <a:endParaRPr dirty="0"/>
          </a:p>
          <a:p>
            <a:pPr>
              <a:lnSpc>
                <a:spcPct val="100000"/>
              </a:lnSpc>
            </a:pPr>
            <a:r>
              <a:rPr lang="pl-PL" b="1" dirty="0">
                <a:solidFill>
                  <a:srgbClr val="FFFFFF"/>
                </a:solidFill>
                <a:latin typeface="Century Gothic"/>
              </a:rPr>
              <a:t>Pierwotna marskość żółciowa wątroby / PBC /</a:t>
            </a:r>
            <a:endParaRPr dirty="0"/>
          </a:p>
          <a:p>
            <a:pPr>
              <a:lnSpc>
                <a:spcPct val="100000"/>
              </a:lnSpc>
            </a:pPr>
            <a:r>
              <a:rPr lang="pl-PL" dirty="0">
                <a:solidFill>
                  <a:srgbClr val="FFFFFF"/>
                </a:solidFill>
                <a:latin typeface="Century Gothic"/>
              </a:rPr>
              <a:t>Przewlekłe schorzenie niszczące wewnątrzwątrobowe,  bardzo drobne przewody żółciowe. Efektem choroby jest żółtaczka. Główne objawy to świąd skóry, podwyższenie poziomu cholesterolu i bilirubiny, enzymów wątrobowych głównie GGTP i ALP. Obecne są przeciwciała.</a:t>
            </a:r>
            <a:endParaRPr dirty="0"/>
          </a:p>
          <a:p>
            <a:pPr>
              <a:lnSpc>
                <a:spcPct val="100000"/>
              </a:lnSpc>
            </a:pPr>
            <a:r>
              <a:rPr lang="pl-PL" b="1" dirty="0">
                <a:solidFill>
                  <a:srgbClr val="FFFFFF"/>
                </a:solidFill>
                <a:latin typeface="Century Gothic"/>
              </a:rPr>
              <a:t>Pierwotne stwardniające zapalenie dróg żółciowych /PSC /</a:t>
            </a:r>
            <a:endParaRPr dirty="0"/>
          </a:p>
          <a:p>
            <a:pPr>
              <a:lnSpc>
                <a:spcPct val="100000"/>
              </a:lnSpc>
            </a:pPr>
            <a:r>
              <a:rPr lang="pl-PL" dirty="0">
                <a:solidFill>
                  <a:srgbClr val="FFFFFF"/>
                </a:solidFill>
                <a:latin typeface="Century Gothic"/>
              </a:rPr>
              <a:t>Przewlekła choroba prowadząca do uszkodzenie dużych dróg żółciowych. Główne objawy to żółtaczka, podwyższenie poziomu bilirubiny, enzymów wątrobowych, głównie GGTP i ALP. Często obecne są przeciwciała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168" name="CustomShape 2"/>
          <p:cNvSpPr/>
          <p:nvPr/>
        </p:nvSpPr>
        <p:spPr>
          <a:xfrm>
            <a:off x="628560" y="365040"/>
            <a:ext cx="7886160" cy="686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3200" b="1">
                <a:solidFill>
                  <a:srgbClr val="DBDBDB"/>
                </a:solidFill>
                <a:latin typeface="Arial"/>
              </a:rPr>
              <a:t>Autoimmunologiczne choroby wątroby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628560" y="1196640"/>
            <a:ext cx="7886160" cy="4979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2600" b="1">
                <a:solidFill>
                  <a:srgbClr val="FF0000"/>
                </a:solidFill>
                <a:latin typeface="Century Gothic"/>
              </a:rPr>
              <a:t>Wykrycie charakterystycznych autoprzeciwciał we krwi pacjenta jest jednym z najważniejszych kryteriów rozpoznania autoimmunologicznych chorób wątroby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l-PL" sz="2600" u="sng">
                <a:solidFill>
                  <a:srgbClr val="FFFFFF"/>
                </a:solidFill>
                <a:latin typeface="Century Gothic"/>
              </a:rPr>
              <a:t>Podstawowe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 b="1">
                <a:solidFill>
                  <a:srgbClr val="FF0000"/>
                </a:solidFill>
                <a:latin typeface="Century Gothic"/>
              </a:rPr>
              <a:t>ANA</a:t>
            </a:r>
            <a:r>
              <a:rPr lang="pl-PL" sz="2600">
                <a:solidFill>
                  <a:srgbClr val="FFFFFF"/>
                </a:solidFill>
                <a:latin typeface="Century Gothic"/>
              </a:rPr>
              <a:t>  przeciwciała przeciwjądrowe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 b="1">
                <a:solidFill>
                  <a:srgbClr val="FF0000"/>
                </a:solidFill>
                <a:latin typeface="Century Gothic"/>
              </a:rPr>
              <a:t>ASMA </a:t>
            </a:r>
            <a:r>
              <a:rPr lang="pl-PL" sz="2600">
                <a:solidFill>
                  <a:srgbClr val="FFFFFF"/>
                </a:solidFill>
                <a:latin typeface="Century Gothic"/>
              </a:rPr>
              <a:t>przeciwciała przeciw mięśniom gładkim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 b="1">
                <a:solidFill>
                  <a:srgbClr val="FF0000"/>
                </a:solidFill>
                <a:latin typeface="Century Gothic"/>
              </a:rPr>
              <a:t>Anty- LKM1 </a:t>
            </a:r>
            <a:r>
              <a:rPr lang="pl-PL" sz="2600">
                <a:solidFill>
                  <a:srgbClr val="FFFFFF"/>
                </a:solidFill>
                <a:latin typeface="Century Gothic"/>
              </a:rPr>
              <a:t>przeciwciała antymikrosomalne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 b="1">
                <a:solidFill>
                  <a:srgbClr val="FF0000"/>
                </a:solidFill>
                <a:latin typeface="Century Gothic"/>
              </a:rPr>
              <a:t>AMA</a:t>
            </a:r>
            <a:r>
              <a:rPr lang="pl-PL" sz="2600">
                <a:solidFill>
                  <a:srgbClr val="FFFFFF"/>
                </a:solidFill>
                <a:latin typeface="Century Gothic"/>
              </a:rPr>
              <a:t>  przeciwciała przeciw mitochondriom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70" name="CustomShape 2"/>
          <p:cNvSpPr/>
          <p:nvPr/>
        </p:nvSpPr>
        <p:spPr>
          <a:xfrm>
            <a:off x="539640" y="620640"/>
            <a:ext cx="7886160" cy="575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4200" b="1">
                <a:solidFill>
                  <a:srgbClr val="DBDBDB"/>
                </a:solidFill>
                <a:latin typeface="Century Gothic"/>
              </a:rPr>
              <a:t>           AUTOPRZECIWCIAŁA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0" y="2565000"/>
            <a:ext cx="7044480" cy="4535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400" dirty="0">
                <a:solidFill>
                  <a:srgbClr val="FFFFFF"/>
                </a:solidFill>
                <a:latin typeface="Century Gothic"/>
              </a:rPr>
              <a:t> Motylica Wątrobowa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pl-PL" sz="1600" dirty="0">
                <a:solidFill>
                  <a:srgbClr val="FFFFFF"/>
                </a:solidFill>
                <a:latin typeface="Arial"/>
              </a:rPr>
              <a:t>Fascjoloza (nazywana czasem </a:t>
            </a:r>
            <a:r>
              <a:rPr lang="pl-PL" sz="1600" b="1" dirty="0">
                <a:solidFill>
                  <a:srgbClr val="FFFFFF"/>
                </a:solidFill>
                <a:latin typeface="Arial"/>
              </a:rPr>
              <a:t>chorobą motyliczą</a:t>
            </a:r>
            <a:r>
              <a:rPr lang="pl-PL" sz="1600" dirty="0">
                <a:solidFill>
                  <a:srgbClr val="FFFFFF"/>
                </a:solidFill>
                <a:latin typeface="Arial"/>
              </a:rPr>
              <a:t> lub </a:t>
            </a:r>
            <a:r>
              <a:rPr lang="pl-PL" sz="1600" b="1" dirty="0" err="1">
                <a:solidFill>
                  <a:srgbClr val="FFFFFF"/>
                </a:solidFill>
                <a:latin typeface="Arial"/>
              </a:rPr>
              <a:t>przywrzycą</a:t>
            </a:r>
            <a:r>
              <a:rPr lang="pl-PL" sz="1600" dirty="0">
                <a:solidFill>
                  <a:srgbClr val="FFFFFF"/>
                </a:solidFill>
                <a:latin typeface="Arial"/>
              </a:rPr>
              <a:t>) </a:t>
            </a:r>
            <a:endParaRPr sz="1600" dirty="0"/>
          </a:p>
          <a:p>
            <a:pPr>
              <a:lnSpc>
                <a:spcPct val="100000"/>
              </a:lnSpc>
            </a:pPr>
            <a:r>
              <a:rPr lang="pl-PL" sz="1600" dirty="0">
                <a:solidFill>
                  <a:srgbClr val="FFFFFF"/>
                </a:solidFill>
                <a:latin typeface="Arial"/>
              </a:rPr>
              <a:t> Choroba zwykle rozwija się u zwierząt (bydło, owce, konie), ale możliwe jest też występowanie u człowieka. </a:t>
            </a:r>
            <a:endParaRPr sz="1600" dirty="0"/>
          </a:p>
          <a:p>
            <a:pPr>
              <a:lnSpc>
                <a:spcPct val="100000"/>
              </a:lnSpc>
            </a:pPr>
            <a:r>
              <a:rPr lang="pl-PL" sz="1600" dirty="0">
                <a:solidFill>
                  <a:srgbClr val="FFFFFF"/>
                </a:solidFill>
                <a:latin typeface="Arial"/>
              </a:rPr>
              <a:t>Pośrednim żywicielem motylicy wątrobowej są błotniarki stawowe, a żywicielem ostatecznym zwierzęta hodowlane, dzikie a także człowiek.</a:t>
            </a:r>
            <a:endParaRPr sz="1600" dirty="0"/>
          </a:p>
          <a:p>
            <a:pPr>
              <a:lnSpc>
                <a:spcPct val="100000"/>
              </a:lnSpc>
            </a:pPr>
            <a:r>
              <a:rPr lang="pl-PL" sz="1600" dirty="0">
                <a:solidFill>
                  <a:srgbClr val="FFFFFF"/>
                </a:solidFill>
                <a:latin typeface="Arial"/>
              </a:rPr>
              <a:t>Dorosłe motylice osiągają długość do 5 </a:t>
            </a:r>
            <a:r>
              <a:rPr lang="pl-PL" sz="1600" dirty="0" err="1">
                <a:solidFill>
                  <a:srgbClr val="FFFFFF"/>
                </a:solidFill>
                <a:latin typeface="Arial"/>
              </a:rPr>
              <a:t>cm</a:t>
            </a:r>
            <a:r>
              <a:rPr lang="pl-PL" sz="1600" dirty="0">
                <a:solidFill>
                  <a:srgbClr val="FFFFFF"/>
                </a:solidFill>
                <a:latin typeface="Arial"/>
              </a:rPr>
              <a:t>. Istotą choroby jest zajęcie dróg żółciowych i wątroby, chociaż zdarza się również zajęcie innych narządów, np. płuc, tkanki podskórnej, układu moczowego, trzustki, śledziony, serca, mięśni szkieletowych, gałki ocznej lub mózgu. W innych niż wątroba narządach motylica może nie osiągać postaci dojrzałej, a niedojrzałe larwy w takich sytuacjach mogą się wydostawać przez skórę poza organizm człowieka.</a:t>
            </a:r>
            <a:endParaRPr sz="1600" dirty="0"/>
          </a:p>
          <a:p>
            <a:pPr>
              <a:lnSpc>
                <a:spcPct val="100000"/>
              </a:lnSpc>
            </a:pPr>
            <a:endParaRPr sz="1600"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172" name="CustomShape 2"/>
          <p:cNvSpPr/>
          <p:nvPr/>
        </p:nvSpPr>
        <p:spPr>
          <a:xfrm>
            <a:off x="-14760" y="980640"/>
            <a:ext cx="4715280" cy="791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4200" b="1">
                <a:solidFill>
                  <a:srgbClr val="DBDBDB"/>
                </a:solidFill>
                <a:latin typeface="Century Gothic"/>
              </a:rPr>
              <a:t>Pasożyty wątroby</a:t>
            </a:r>
            <a:endParaRPr/>
          </a:p>
        </p:txBody>
      </p:sp>
      <p:pic>
        <p:nvPicPr>
          <p:cNvPr id="17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476640"/>
            <a:ext cx="4285440" cy="2913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539640" y="1845000"/>
            <a:ext cx="7886160" cy="4331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pl-PL" dirty="0">
                <a:solidFill>
                  <a:srgbClr val="FFFFFF"/>
                </a:solidFill>
                <a:latin typeface="Arial"/>
              </a:rPr>
              <a:t>Bąblowica (nazywana też </a:t>
            </a:r>
            <a:r>
              <a:rPr lang="pl-PL" b="1" dirty="0" err="1">
                <a:solidFill>
                  <a:srgbClr val="FFFFFF"/>
                </a:solidFill>
                <a:latin typeface="Arial"/>
              </a:rPr>
              <a:t>echinococcosa</a:t>
            </a:r>
            <a:r>
              <a:rPr lang="pl-PL" dirty="0">
                <a:solidFill>
                  <a:srgbClr val="FFFFFF"/>
                </a:solidFill>
                <a:latin typeface="Arial"/>
              </a:rPr>
              <a:t>) jest chorobą pasożytniczą wywołaną przez </a:t>
            </a:r>
            <a:r>
              <a:rPr lang="pl-PL" dirty="0">
                <a:solidFill>
                  <a:srgbClr val="FF0000"/>
                </a:solidFill>
                <a:latin typeface="Arial"/>
              </a:rPr>
              <a:t>tasiemca bąblowcowego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"/>
            </a:pPr>
            <a:r>
              <a:rPr lang="pl-PL" dirty="0">
                <a:solidFill>
                  <a:srgbClr val="FFFFFF"/>
                </a:solidFill>
                <a:latin typeface="Arial"/>
              </a:rPr>
              <a:t>choroba tzw. „brudnych rąk”, do zarażenia dochodzi zwykle przez nieodpowiednią higienę. 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"/>
            </a:pPr>
            <a:r>
              <a:rPr lang="pl-PL" dirty="0">
                <a:solidFill>
                  <a:srgbClr val="FFFFFF"/>
                </a:solidFill>
                <a:latin typeface="Arial"/>
              </a:rPr>
              <a:t>Pasożyty zwykle osiadają w wątrobie tworząc torbiele nawet do 30 </a:t>
            </a:r>
            <a:r>
              <a:rPr lang="pl-PL" dirty="0" err="1">
                <a:solidFill>
                  <a:srgbClr val="FFFFFF"/>
                </a:solidFill>
                <a:latin typeface="Arial"/>
              </a:rPr>
              <a:t>cm</a:t>
            </a:r>
            <a:r>
              <a:rPr lang="pl-PL" dirty="0">
                <a:solidFill>
                  <a:srgbClr val="FFFFFF"/>
                </a:solidFill>
                <a:latin typeface="Arial"/>
              </a:rPr>
              <a:t>. 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"/>
            </a:pPr>
            <a:r>
              <a:rPr lang="pl-PL" dirty="0">
                <a:solidFill>
                  <a:srgbClr val="FFFFFF"/>
                </a:solidFill>
                <a:latin typeface="Arial"/>
              </a:rPr>
              <a:t>Możliwe jest też osiadanie pasożyta w płucach, nerkach, czy sporadycznie w mózgu. Człowiek jest przypadkowym żywicielem tego pasożyta. 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"/>
            </a:pPr>
            <a:r>
              <a:rPr lang="pl-PL" dirty="0">
                <a:solidFill>
                  <a:srgbClr val="FFFFFF"/>
                </a:solidFill>
                <a:latin typeface="Arial"/>
              </a:rPr>
              <a:t>Ze względu na rodzaj pasożyta można wyodrębnić 2 typy choroby: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dirty="0">
                <a:solidFill>
                  <a:srgbClr val="FF0000"/>
                </a:solidFill>
                <a:latin typeface="Arial"/>
              </a:rPr>
              <a:t>bąblowica </a:t>
            </a:r>
            <a:r>
              <a:rPr lang="pl-PL" dirty="0" err="1">
                <a:solidFill>
                  <a:srgbClr val="FF0000"/>
                </a:solidFill>
                <a:latin typeface="Arial"/>
              </a:rPr>
              <a:t>jednojamowa</a:t>
            </a:r>
            <a:r>
              <a:rPr lang="pl-PL" dirty="0">
                <a:solidFill>
                  <a:srgbClr val="FF0000"/>
                </a:solidFill>
                <a:latin typeface="Arial"/>
              </a:rPr>
              <a:t>(</a:t>
            </a:r>
            <a:r>
              <a:rPr lang="pl-PL" dirty="0" err="1">
                <a:solidFill>
                  <a:srgbClr val="FF0000"/>
                </a:solidFill>
                <a:latin typeface="Arial"/>
              </a:rPr>
              <a:t>e.granulosus</a:t>
            </a:r>
            <a:r>
              <a:rPr lang="pl-PL" dirty="0">
                <a:solidFill>
                  <a:srgbClr val="FF0000"/>
                </a:solidFill>
                <a:latin typeface="Arial"/>
              </a:rPr>
              <a:t>) </a:t>
            </a:r>
            <a:r>
              <a:rPr lang="pl-PL" dirty="0">
                <a:solidFill>
                  <a:srgbClr val="FFFFFF"/>
                </a:solidFill>
                <a:latin typeface="Arial"/>
              </a:rPr>
              <a:t>– łagodniejsza i częstsza postać choroby (tasiemiec </a:t>
            </a:r>
            <a:r>
              <a:rPr lang="pl-PL" dirty="0" err="1">
                <a:solidFill>
                  <a:srgbClr val="FFFFFF"/>
                </a:solidFill>
                <a:latin typeface="Arial"/>
              </a:rPr>
              <a:t>jednojamowy</a:t>
            </a:r>
            <a:r>
              <a:rPr lang="pl-PL" dirty="0">
                <a:solidFill>
                  <a:srgbClr val="FFFFFF"/>
                </a:solidFill>
                <a:latin typeface="Arial"/>
              </a:rPr>
              <a:t> zwykle pochodzi od psów),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dirty="0">
                <a:solidFill>
                  <a:srgbClr val="FF0000"/>
                </a:solidFill>
                <a:latin typeface="Arial"/>
              </a:rPr>
              <a:t>bąblowica </a:t>
            </a:r>
            <a:r>
              <a:rPr lang="pl-PL" dirty="0" err="1">
                <a:solidFill>
                  <a:srgbClr val="FF0000"/>
                </a:solidFill>
                <a:latin typeface="Arial"/>
              </a:rPr>
              <a:t>wielojamowa</a:t>
            </a:r>
            <a:r>
              <a:rPr lang="pl-PL" dirty="0">
                <a:solidFill>
                  <a:srgbClr val="FF0000"/>
                </a:solidFill>
                <a:latin typeface="Arial"/>
              </a:rPr>
              <a:t> (</a:t>
            </a:r>
            <a:r>
              <a:rPr lang="pl-PL" dirty="0" err="1">
                <a:solidFill>
                  <a:srgbClr val="FF0000"/>
                </a:solidFill>
                <a:latin typeface="Arial"/>
              </a:rPr>
              <a:t>e.Multilocularis</a:t>
            </a:r>
            <a:r>
              <a:rPr lang="pl-PL" dirty="0">
                <a:solidFill>
                  <a:srgbClr val="FF0000"/>
                </a:solidFill>
                <a:latin typeface="Arial"/>
              </a:rPr>
              <a:t>)</a:t>
            </a:r>
            <a:r>
              <a:rPr lang="pl-PL" dirty="0">
                <a:solidFill>
                  <a:srgbClr val="FFFFFF"/>
                </a:solidFill>
                <a:latin typeface="Arial"/>
              </a:rPr>
              <a:t>– groźniejsza i znacznie rzadsza postać choroby (tasiemce </a:t>
            </a:r>
            <a:r>
              <a:rPr lang="pl-PL" dirty="0" err="1">
                <a:solidFill>
                  <a:srgbClr val="FFFFFF"/>
                </a:solidFill>
                <a:latin typeface="Arial"/>
              </a:rPr>
              <a:t>wielojamowe</a:t>
            </a:r>
            <a:r>
              <a:rPr lang="pl-PL" dirty="0">
                <a:solidFill>
                  <a:srgbClr val="FFFFFF"/>
                </a:solidFill>
                <a:latin typeface="Arial"/>
              </a:rPr>
              <a:t> pochodzą często od lisów). Na Warmii i Mazurach- endemia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endParaRPr dirty="0"/>
          </a:p>
          <a:p>
            <a:pPr>
              <a:lnSpc>
                <a:spcPct val="100000"/>
              </a:lnSpc>
            </a:pPr>
            <a:r>
              <a:rPr lang="pl-PL" dirty="0">
                <a:solidFill>
                  <a:srgbClr val="FFFFFF"/>
                </a:solidFill>
                <a:latin typeface="Constantia"/>
              </a:rPr>
              <a:t>n</a:t>
            </a:r>
            <a:endParaRPr dirty="0"/>
          </a:p>
        </p:txBody>
      </p:sp>
      <p:sp>
        <p:nvSpPr>
          <p:cNvPr id="175" name="CustomShape 2"/>
          <p:cNvSpPr/>
          <p:nvPr/>
        </p:nvSpPr>
        <p:spPr>
          <a:xfrm>
            <a:off x="628560" y="365040"/>
            <a:ext cx="2862360" cy="902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3200" b="1" dirty="0">
                <a:solidFill>
                  <a:srgbClr val="DBDBDB"/>
                </a:solidFill>
                <a:latin typeface="Century Gothic"/>
              </a:rPr>
              <a:t>Bąblowica</a:t>
            </a:r>
            <a:endParaRPr sz="3200" dirty="0"/>
          </a:p>
        </p:txBody>
      </p:sp>
      <p:pic>
        <p:nvPicPr>
          <p:cNvPr id="176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68000" y="332640"/>
            <a:ext cx="2859840" cy="208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457200" y="152280"/>
            <a:ext cx="8228880" cy="1218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4200">
                <a:solidFill>
                  <a:srgbClr val="DBDBDB"/>
                </a:solidFill>
                <a:latin typeface="Constantia"/>
              </a:rPr>
              <a:t>Choroby trzustki</a:t>
            </a:r>
            <a:endParaRPr/>
          </a:p>
        </p:txBody>
      </p:sp>
      <p:pic>
        <p:nvPicPr>
          <p:cNvPr id="178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640" y="1418760"/>
            <a:ext cx="5084640" cy="3245400"/>
          </a:xfrm>
          <a:prstGeom prst="rect">
            <a:avLst/>
          </a:prstGeom>
          <a:ln>
            <a:noFill/>
          </a:ln>
        </p:spPr>
      </p:pic>
      <p:pic>
        <p:nvPicPr>
          <p:cNvPr id="179" name="Pictur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56000" y="1412640"/>
            <a:ext cx="4319640" cy="3245400"/>
          </a:xfrm>
          <a:prstGeom prst="rect">
            <a:avLst/>
          </a:prstGeom>
          <a:ln>
            <a:noFill/>
          </a:ln>
        </p:spPr>
      </p:pic>
      <p:sp>
        <p:nvSpPr>
          <p:cNvPr id="180" name="CustomShape 2"/>
          <p:cNvSpPr/>
          <p:nvPr/>
        </p:nvSpPr>
        <p:spPr>
          <a:xfrm>
            <a:off x="0" y="4581000"/>
            <a:ext cx="4571280" cy="2010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>
                <a:solidFill>
                  <a:srgbClr val="FFFFFF"/>
                </a:solidFill>
                <a:latin typeface="Constantia"/>
              </a:rPr>
              <a:t>Wydziela enzymy trawienne trawiące:</a:t>
            </a:r>
            <a:endParaRPr/>
          </a:p>
          <a:p>
            <a:pPr>
              <a:lnSpc>
                <a:spcPct val="100000"/>
              </a:lnSpc>
            </a:pPr>
            <a:r>
              <a:rPr lang="pl-PL">
                <a:solidFill>
                  <a:srgbClr val="FFFFFF"/>
                </a:solidFill>
                <a:latin typeface="Constantia"/>
              </a:rPr>
              <a:t>białka – trypsynogen, chymotrypsynogen,             karboksypeptydazy, elastaza, </a:t>
            </a:r>
            <a:endParaRPr/>
          </a:p>
          <a:p>
            <a:pPr>
              <a:lnSpc>
                <a:spcPct val="100000"/>
              </a:lnSpc>
            </a:pPr>
            <a:r>
              <a:rPr lang="pl-PL">
                <a:solidFill>
                  <a:srgbClr val="FFFFFF"/>
                </a:solidFill>
                <a:latin typeface="Constantia"/>
              </a:rPr>
              <a:t>Tłuszcze –lipaza, fosfolipaza A i B, esteraza</a:t>
            </a:r>
            <a:endParaRPr/>
          </a:p>
          <a:p>
            <a:pPr>
              <a:lnSpc>
                <a:spcPct val="100000"/>
              </a:lnSpc>
            </a:pPr>
            <a:r>
              <a:rPr lang="pl-PL">
                <a:solidFill>
                  <a:srgbClr val="FFFFFF"/>
                </a:solidFill>
                <a:latin typeface="Constantia"/>
              </a:rPr>
              <a:t>Skrobię i glokogen - amylaza</a:t>
            </a:r>
            <a:endParaRPr/>
          </a:p>
          <a:p>
            <a:pPr>
              <a:lnSpc>
                <a:spcPct val="100000"/>
              </a:lnSpc>
            </a:pPr>
            <a:r>
              <a:rPr lang="pl-PL">
                <a:solidFill>
                  <a:srgbClr val="FFFFFF"/>
                </a:solidFill>
                <a:latin typeface="Constantia"/>
              </a:rPr>
              <a:t>DNA/RNA – nukleazy</a:t>
            </a:r>
            <a:endParaRPr/>
          </a:p>
          <a:p>
            <a:pPr>
              <a:lnSpc>
                <a:spcPct val="100000"/>
              </a:lnSpc>
            </a:pPr>
            <a:r>
              <a:rPr lang="pl-PL">
                <a:solidFill>
                  <a:srgbClr val="FFFFFF"/>
                </a:solidFill>
                <a:latin typeface="Constantia"/>
              </a:rPr>
              <a:t>Zawiera- HCO3- , Cl- ,K+ Na+ </a:t>
            </a:r>
            <a:endParaRPr/>
          </a:p>
        </p:txBody>
      </p:sp>
      <p:sp>
        <p:nvSpPr>
          <p:cNvPr id="181" name="CustomShape 3"/>
          <p:cNvSpPr/>
          <p:nvPr/>
        </p:nvSpPr>
        <p:spPr>
          <a:xfrm>
            <a:off x="4428000" y="4581000"/>
            <a:ext cx="4571280" cy="2284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>
                <a:solidFill>
                  <a:srgbClr val="FFFFFF"/>
                </a:solidFill>
                <a:latin typeface="Constantia"/>
              </a:rPr>
              <a:t>Czynność wewnątrzwydzielnicza</a:t>
            </a:r>
            <a:endParaRPr/>
          </a:p>
          <a:p>
            <a:pPr>
              <a:lnSpc>
                <a:spcPct val="100000"/>
              </a:lnSpc>
            </a:pPr>
            <a:r>
              <a:rPr lang="pl-PL">
                <a:solidFill>
                  <a:srgbClr val="FFFFFF"/>
                </a:solidFill>
                <a:latin typeface="Constantia"/>
              </a:rPr>
              <a:t>-wysepki Langerhansa-ok 1-2% masy</a:t>
            </a:r>
            <a:endParaRPr/>
          </a:p>
          <a:p>
            <a:pPr>
              <a:lnSpc>
                <a:spcPct val="100000"/>
              </a:lnSpc>
            </a:pPr>
            <a:r>
              <a:rPr lang="pl-PL">
                <a:solidFill>
                  <a:srgbClr val="FFFFFF"/>
                </a:solidFill>
                <a:latin typeface="Constantia"/>
              </a:rPr>
              <a:t>komórki A- Glukagon</a:t>
            </a:r>
            <a:endParaRPr/>
          </a:p>
          <a:p>
            <a:pPr>
              <a:lnSpc>
                <a:spcPct val="100000"/>
              </a:lnSpc>
            </a:pPr>
            <a:r>
              <a:rPr lang="pl-PL">
                <a:solidFill>
                  <a:srgbClr val="FFFFFF"/>
                </a:solidFill>
                <a:latin typeface="Constantia"/>
              </a:rPr>
              <a:t>komórki B- Insulina</a:t>
            </a:r>
            <a:endParaRPr/>
          </a:p>
          <a:p>
            <a:pPr>
              <a:lnSpc>
                <a:spcPct val="100000"/>
              </a:lnSpc>
            </a:pPr>
            <a:r>
              <a:rPr lang="pl-PL">
                <a:solidFill>
                  <a:srgbClr val="FFFFFF"/>
                </a:solidFill>
                <a:latin typeface="Constantia"/>
              </a:rPr>
              <a:t>Komórki PP(F)-  polipeptyd trzustkowy</a:t>
            </a:r>
            <a:endParaRPr/>
          </a:p>
          <a:p>
            <a:pPr>
              <a:lnSpc>
                <a:spcPct val="100000"/>
              </a:lnSpc>
            </a:pPr>
            <a:r>
              <a:rPr lang="pl-PL">
                <a:solidFill>
                  <a:srgbClr val="FFFFFF"/>
                </a:solidFill>
                <a:latin typeface="Constantia"/>
              </a:rPr>
              <a:t>Komórki D- Somatostatyna(D1- VIP)</a:t>
            </a:r>
            <a:endParaRPr/>
          </a:p>
          <a:p>
            <a:pPr>
              <a:lnSpc>
                <a:spcPct val="100000"/>
              </a:lnSpc>
            </a:pPr>
            <a:r>
              <a:rPr lang="pl-PL">
                <a:solidFill>
                  <a:srgbClr val="FFFFFF"/>
                </a:solidFill>
                <a:latin typeface="Constantia"/>
              </a:rPr>
              <a:t>Gap-junction- między komórkami ułatwia kontrolę nad wydzielaniem insuliny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395640" y="1412640"/>
            <a:ext cx="8352360" cy="5112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500">
                <a:solidFill>
                  <a:srgbClr val="FFFFFF"/>
                </a:solidFill>
                <a:latin typeface="Century Gothic"/>
              </a:rPr>
              <a:t>cytoplazma komórkowa - zawiera najważniejsze enzymy – AspAT, AlAT, izoenzym 4  i 5 LDH, dehydrogenazę sorbitolu (SODH).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pl-PL" sz="2500" b="1">
                <a:solidFill>
                  <a:srgbClr val="0070C0"/>
                </a:solidFill>
                <a:latin typeface="Century Gothic"/>
              </a:rPr>
              <a:t>Enzymy cytoplazmatyczne pojawiają się we krwi przy niewielkim nawet uszkodzeniu błony komórkowej. Obecność enzymów mitochondrialnych lub lizosomalnych w surowicy krwi świadczy zawsze o ciężkich uszkodzeniach hepatocytów lub nawet ich martwicy</a:t>
            </a:r>
            <a:r>
              <a:rPr lang="pl-PL" sz="2500">
                <a:solidFill>
                  <a:srgbClr val="0070C0"/>
                </a:solidFill>
                <a:latin typeface="Constantia"/>
              </a:rPr>
              <a:t>.</a:t>
            </a:r>
            <a:endParaRPr/>
          </a:p>
        </p:txBody>
      </p:sp>
      <p:sp>
        <p:nvSpPr>
          <p:cNvPr id="89" name="CustomShape 2"/>
          <p:cNvSpPr/>
          <p:nvPr/>
        </p:nvSpPr>
        <p:spPr>
          <a:xfrm>
            <a:off x="467640" y="332640"/>
            <a:ext cx="8064000" cy="791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4200" b="1" dirty="0">
                <a:solidFill>
                  <a:srgbClr val="DBDBDB"/>
                </a:solidFill>
                <a:latin typeface="Constantia"/>
              </a:rPr>
              <a:t>           </a:t>
            </a:r>
            <a:endParaRPr lang="pl-PL" sz="4200" b="1" dirty="0" smtClean="0">
              <a:solidFill>
                <a:srgbClr val="DBDBDB"/>
              </a:solidFill>
              <a:latin typeface="Constantia"/>
            </a:endParaRPr>
          </a:p>
          <a:p>
            <a:pPr>
              <a:lnSpc>
                <a:spcPct val="100000"/>
              </a:lnSpc>
            </a:pPr>
            <a:r>
              <a:rPr lang="pl-PL" sz="4200" b="1" dirty="0" smtClean="0">
                <a:solidFill>
                  <a:srgbClr val="DBDBDB"/>
                </a:solidFill>
                <a:latin typeface="Century Gothic"/>
              </a:rPr>
              <a:t>Struktury </a:t>
            </a:r>
            <a:r>
              <a:rPr lang="pl-PL" sz="4200" b="1" dirty="0" err="1" smtClean="0">
                <a:solidFill>
                  <a:srgbClr val="DBDBDB"/>
                </a:solidFill>
                <a:latin typeface="Century Gothic"/>
              </a:rPr>
              <a:t>subkomórkowe</a:t>
            </a:r>
            <a:endParaRPr dirty="0"/>
          </a:p>
        </p:txBody>
      </p:sp>
      <p:pic>
        <p:nvPicPr>
          <p:cNvPr id="90" name="Obraz 8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24000" y="216360"/>
            <a:ext cx="452520" cy="202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457200" y="1523880"/>
            <a:ext cx="8228880" cy="4571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onstantia"/>
              </a:rPr>
              <a:t>Oznaczanie amylazy, lipazy w surowicy i moczu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 err="1">
                <a:solidFill>
                  <a:srgbClr val="FFFFFF"/>
                </a:solidFill>
                <a:latin typeface="Constantia"/>
              </a:rPr>
              <a:t>Glikemia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onstantia"/>
              </a:rPr>
              <a:t>Pomiar jonów sodu i chlorków  w pocie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onstantia"/>
              </a:rPr>
              <a:t>Oznaczanie zawartości chymotrypsyny w kale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onstantia"/>
              </a:rPr>
              <a:t>Test </a:t>
            </a:r>
            <a:r>
              <a:rPr lang="pl-PL" sz="2000" dirty="0" err="1">
                <a:solidFill>
                  <a:srgbClr val="FFFFFF"/>
                </a:solidFill>
                <a:latin typeface="Constantia"/>
              </a:rPr>
              <a:t>Lundha-nie</a:t>
            </a:r>
            <a:r>
              <a:rPr lang="pl-PL" sz="2000" dirty="0">
                <a:solidFill>
                  <a:srgbClr val="FFFFFF"/>
                </a:solidFill>
                <a:latin typeface="Constantia"/>
              </a:rPr>
              <a:t> wykonuje się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onstantia"/>
              </a:rPr>
              <a:t>Test </a:t>
            </a:r>
            <a:r>
              <a:rPr lang="pl-PL" sz="2000" dirty="0" err="1">
                <a:solidFill>
                  <a:srgbClr val="FFFFFF"/>
                </a:solidFill>
                <a:latin typeface="Constantia"/>
              </a:rPr>
              <a:t>sekretynowo-cholecystokininowy</a:t>
            </a:r>
            <a:r>
              <a:rPr lang="pl-PL" sz="2000" dirty="0">
                <a:solidFill>
                  <a:srgbClr val="FFFFFF"/>
                </a:solidFill>
                <a:latin typeface="Constantia"/>
              </a:rPr>
              <a:t> – najczulszy, ale stosunkowo inwazyjny i rzadko wykonywany w praktyce klinicznej; w PZT wydzielanie wodorowęglanów &lt;20 </a:t>
            </a:r>
            <a:r>
              <a:rPr lang="pl-PL" sz="2000" dirty="0" err="1">
                <a:solidFill>
                  <a:srgbClr val="FFFFFF"/>
                </a:solidFill>
                <a:latin typeface="Constantia"/>
              </a:rPr>
              <a:t>mmol</a:t>
            </a:r>
            <a:r>
              <a:rPr lang="pl-PL" sz="2000" dirty="0">
                <a:solidFill>
                  <a:srgbClr val="FFFFFF"/>
                </a:solidFill>
                <a:latin typeface="Constantia"/>
              </a:rPr>
              <a:t>/h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onstantia"/>
              </a:rPr>
              <a:t>Pośrednie-bilirubina, ALP, GGTP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onstantia"/>
              </a:rPr>
              <a:t>Oznaczanie poziomu </a:t>
            </a:r>
            <a:r>
              <a:rPr lang="pl-PL" sz="2000" dirty="0" err="1">
                <a:solidFill>
                  <a:srgbClr val="FFFFFF"/>
                </a:solidFill>
                <a:latin typeface="Constantia"/>
              </a:rPr>
              <a:t>vit</a:t>
            </a:r>
            <a:r>
              <a:rPr lang="pl-PL" sz="2000" dirty="0">
                <a:solidFill>
                  <a:srgbClr val="FFFFFF"/>
                </a:solidFill>
                <a:latin typeface="Constantia"/>
              </a:rPr>
              <a:t> D w </a:t>
            </a:r>
            <a:r>
              <a:rPr lang="pl-PL" sz="2000" dirty="0" err="1">
                <a:solidFill>
                  <a:srgbClr val="FFFFFF"/>
                </a:solidFill>
                <a:latin typeface="Constantia"/>
              </a:rPr>
              <a:t>pzt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onstantia"/>
              </a:rPr>
              <a:t>Oznaczanie zawartości tłuszczów w kale dobowym wydalanie &gt;7 g tłuszczu/24h oceniane w 72-godzinnej zbiórce stolca 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onstantia"/>
              </a:rPr>
              <a:t>stężenie </a:t>
            </a:r>
            <a:r>
              <a:rPr lang="pl-PL" sz="2000" dirty="0" err="1">
                <a:solidFill>
                  <a:srgbClr val="FFFFFF"/>
                </a:solidFill>
                <a:latin typeface="Constantia"/>
              </a:rPr>
              <a:t>elastazy</a:t>
            </a:r>
            <a:r>
              <a:rPr lang="pl-PL" sz="2000" dirty="0">
                <a:solidFill>
                  <a:srgbClr val="FFFFFF"/>
                </a:solidFill>
                <a:latin typeface="Constantia"/>
              </a:rPr>
              <a:t> 1 w kale – w PZT wynik &lt;200 µg/</a:t>
            </a:r>
            <a:r>
              <a:rPr lang="pl-PL" sz="2000" dirty="0" err="1">
                <a:solidFill>
                  <a:srgbClr val="FFFFFF"/>
                </a:solidFill>
                <a:latin typeface="Constantia"/>
              </a:rPr>
              <a:t>g</a:t>
            </a:r>
            <a:r>
              <a:rPr lang="pl-PL" sz="2000" dirty="0">
                <a:solidFill>
                  <a:srgbClr val="FFFFFF"/>
                </a:solidFill>
                <a:latin typeface="Constantia"/>
              </a:rPr>
              <a:t> stolca; duże stężenie (&gt;500 µg/</a:t>
            </a:r>
            <a:r>
              <a:rPr lang="pl-PL" sz="2000" dirty="0" err="1">
                <a:solidFill>
                  <a:srgbClr val="FFFFFF"/>
                </a:solidFill>
                <a:latin typeface="Constantia"/>
              </a:rPr>
              <a:t>g</a:t>
            </a:r>
            <a:r>
              <a:rPr lang="pl-PL" sz="2000" dirty="0">
                <a:solidFill>
                  <a:srgbClr val="FFFFFF"/>
                </a:solidFill>
                <a:latin typeface="Constantia"/>
              </a:rPr>
              <a:t>) wyklucza niewydolność </a:t>
            </a:r>
            <a:r>
              <a:rPr lang="pl-PL" sz="2000" dirty="0" err="1">
                <a:solidFill>
                  <a:srgbClr val="FFFFFF"/>
                </a:solidFill>
                <a:latin typeface="Constantia"/>
              </a:rPr>
              <a:t>zewnątrzwydzielniczą</a:t>
            </a:r>
            <a:endParaRPr sz="2000" dirty="0"/>
          </a:p>
          <a:p>
            <a:pPr>
              <a:lnSpc>
                <a:spcPct val="100000"/>
              </a:lnSpc>
            </a:pPr>
            <a:endParaRPr sz="2000" dirty="0"/>
          </a:p>
        </p:txBody>
      </p:sp>
      <p:sp>
        <p:nvSpPr>
          <p:cNvPr id="183" name="CustomShape 2"/>
          <p:cNvSpPr/>
          <p:nvPr/>
        </p:nvSpPr>
        <p:spPr>
          <a:xfrm>
            <a:off x="457200" y="152280"/>
            <a:ext cx="8228880" cy="1218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4200">
                <a:solidFill>
                  <a:srgbClr val="DBDBDB"/>
                </a:solidFill>
                <a:latin typeface="Constantia"/>
              </a:rPr>
              <a:t>Diagnostyka chorób trzustki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/>
          <p:cNvSpPr/>
          <p:nvPr/>
        </p:nvSpPr>
        <p:spPr>
          <a:xfrm>
            <a:off x="467640" y="1340640"/>
            <a:ext cx="8424360" cy="4907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600" b="1" dirty="0">
                <a:solidFill>
                  <a:srgbClr val="FFFFFF"/>
                </a:solidFill>
                <a:latin typeface="Century Gothic"/>
              </a:rPr>
              <a:t>-</a:t>
            </a: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27-letni mężczyzna, który wcześniej nigdy poważnie nie chorował, nieszczepiony przeciwko wirusom </a:t>
            </a:r>
            <a:r>
              <a:rPr lang="pl-PL" sz="2000" b="1" dirty="0" err="1">
                <a:solidFill>
                  <a:srgbClr val="FFFFFF"/>
                </a:solidFill>
                <a:latin typeface="Century Gothic"/>
              </a:rPr>
              <a:t>hepatotropowym</a:t>
            </a: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, został skierowany do kliniki chorób zakaźnych z powodu żółtaczki, która pojawiła się 33 dni po powrocie do Polski z tygodniowych wakacji w Egipcie  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-</a:t>
            </a: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7 dni 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przed wystąpieniem żółtaczki pojawił się stan podgorączkowy, któremu towarzyszyły: ból brzucha, wymioty i złe samopoczucie. 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-W dniu wystąpienia żółtaczki chory zaczął przyjmować </a:t>
            </a:r>
            <a:r>
              <a:rPr lang="pl-PL" sz="2000" dirty="0" err="1">
                <a:solidFill>
                  <a:srgbClr val="FFFFFF"/>
                </a:solidFill>
                <a:latin typeface="Century Gothic"/>
              </a:rPr>
              <a:t>cyprofloksacynę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, przepisaną wcześniej przez lekarza POZ. 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-W czasie pobytu w Egipcie mężczyzna stołował się zarówno w hotelu, jak i na bazarach w lokalnych jadłodajniach; wystąpiła u niego biegunka.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.-W ciągu </a:t>
            </a: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ostatnich 6 miesięcy 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nie wykonywano u niego żadnych procedur medycznych  wiążących się z naruszeniem ciągłości skóry, zaprzeczał ryzykownym kontaktom seksualnym</a:t>
            </a:r>
            <a:r>
              <a:rPr lang="pl-PL" sz="2000" dirty="0">
                <a:solidFill>
                  <a:srgbClr val="FFFFFF"/>
                </a:solidFill>
                <a:latin typeface="Constantia"/>
              </a:rPr>
              <a:t>. </a:t>
            </a:r>
            <a:endParaRPr sz="2000" dirty="0"/>
          </a:p>
          <a:p>
            <a:pPr>
              <a:lnSpc>
                <a:spcPct val="100000"/>
              </a:lnSpc>
            </a:pPr>
            <a:endParaRPr sz="2000" dirty="0"/>
          </a:p>
        </p:txBody>
      </p:sp>
      <p:sp>
        <p:nvSpPr>
          <p:cNvPr id="185" name="CustomShape 2"/>
          <p:cNvSpPr/>
          <p:nvPr/>
        </p:nvSpPr>
        <p:spPr>
          <a:xfrm>
            <a:off x="827640" y="332640"/>
            <a:ext cx="7886160" cy="902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r>
              <a:rPr lang="pl-PL" sz="4200">
                <a:solidFill>
                  <a:srgbClr val="DBDBDB"/>
                </a:solidFill>
                <a:latin typeface="Constantia"/>
              </a:rPr>
              <a:t>      </a:t>
            </a:r>
            <a:r>
              <a:rPr lang="pl-PL" sz="2700" b="1">
                <a:solidFill>
                  <a:srgbClr val="000000"/>
                </a:solidFill>
                <a:latin typeface="Arial"/>
              </a:rPr>
              <a:t>Przypadek  kliniczny  nr  1 </a:t>
            </a:r>
            <a:endParaRPr/>
          </a:p>
          <a:p>
            <a:pPr>
              <a:lnSpc>
                <a:spcPct val="100000"/>
              </a:lnSpc>
            </a:pPr>
            <a:r>
              <a:rPr lang="pl-PL" sz="2700" b="1">
                <a:solidFill>
                  <a:srgbClr val="000000"/>
                </a:solidFill>
                <a:latin typeface="Arial"/>
              </a:rPr>
              <a:t>Chory z żółtaczką po powrocie z Egiptu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1"/>
          <p:cNvSpPr/>
          <p:nvPr/>
        </p:nvSpPr>
        <p:spPr>
          <a:xfrm>
            <a:off x="395640" y="1556640"/>
            <a:ext cx="8424360" cy="4619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2" charset="2"/>
              <a:buChar char=""/>
            </a:pPr>
            <a:r>
              <a:rPr lang="pl-PL" sz="2600">
                <a:solidFill>
                  <a:srgbClr val="FFFFFF"/>
                </a:solidFill>
                <a:latin typeface="Century Gothic"/>
              </a:rPr>
              <a:t>Badanie przedmiotowe - stwierdzono: zażółcenie skóry, tkliwość przy badaniu palpacyjnym nadbrzusza, 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"/>
            </a:pPr>
            <a:r>
              <a:rPr lang="pl-PL" sz="2600">
                <a:solidFill>
                  <a:srgbClr val="FFFFFF"/>
                </a:solidFill>
                <a:latin typeface="Century Gothic"/>
              </a:rPr>
              <a:t>wątroba i śledziona były niewyczuwalne, objawy otrzewnowe ujemne.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"/>
            </a:pPr>
            <a:r>
              <a:rPr lang="pl-PL" sz="2600">
                <a:solidFill>
                  <a:srgbClr val="FFFFFF"/>
                </a:solidFill>
                <a:latin typeface="Century Gothic"/>
              </a:rPr>
              <a:t>USG jamy brzusznej: wątroba o prawidłowej wielkości i echogeniczności, bez zmian ogniskowych; żyła wrotna o średnicy 12 mm, bez skrzeplin w pniu i gałęziach; pęcherzyk żółciowy i drogi żółciowe prawidłowe; pozostałe narządy jamy brzusznej bez istotnych nieprawidłowości; nie stwierdzono wolnego ani otorbionego płynu w jamie otrzewnej</a:t>
            </a:r>
            <a:endParaRPr/>
          </a:p>
        </p:txBody>
      </p:sp>
      <p:sp>
        <p:nvSpPr>
          <p:cNvPr id="187" name="CustomShape 2"/>
          <p:cNvSpPr/>
          <p:nvPr/>
        </p:nvSpPr>
        <p:spPr>
          <a:xfrm>
            <a:off x="827640" y="332640"/>
            <a:ext cx="7886160" cy="902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4200">
                <a:solidFill>
                  <a:srgbClr val="DBDBDB"/>
                </a:solidFill>
                <a:latin typeface="Constantia"/>
              </a:rPr>
              <a:t>            </a:t>
            </a:r>
            <a:r>
              <a:rPr lang="pl-PL" sz="4200" b="1">
                <a:solidFill>
                  <a:srgbClr val="000000"/>
                </a:solidFill>
                <a:latin typeface="Century Gothic"/>
              </a:rPr>
              <a:t>Badania   pacjenta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395640" y="1556640"/>
            <a:ext cx="8424360" cy="4619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2" charset="2"/>
              <a:buChar char=""/>
            </a:pPr>
            <a:r>
              <a:rPr lang="pl-PL" b="1" dirty="0">
                <a:solidFill>
                  <a:srgbClr val="FFFFFF"/>
                </a:solidFill>
                <a:latin typeface="Century Gothic"/>
              </a:rPr>
              <a:t>23-letnia kobieta została przyjęta do kliniki chorób zakaźnych z powodu żółtaczki, która wystąpiła 26 dni po powrocie z 14-dniowych wakacji w Egipcie (</a:t>
            </a:r>
            <a:r>
              <a:rPr lang="pl-PL" b="1" dirty="0" err="1">
                <a:solidFill>
                  <a:srgbClr val="FFFFFF"/>
                </a:solidFill>
                <a:latin typeface="Century Gothic"/>
              </a:rPr>
              <a:t>Hurghada</a:t>
            </a:r>
            <a:r>
              <a:rPr lang="pl-PL" dirty="0">
                <a:solidFill>
                  <a:srgbClr val="FFFFFF"/>
                </a:solidFill>
                <a:latin typeface="Century Gothic"/>
              </a:rPr>
              <a:t>). 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"/>
            </a:pPr>
            <a:r>
              <a:rPr lang="pl-PL" dirty="0">
                <a:solidFill>
                  <a:srgbClr val="FFFFFF"/>
                </a:solidFill>
                <a:latin typeface="Century Gothic"/>
              </a:rPr>
              <a:t>nie była szczepiona przeciwko wirusom </a:t>
            </a:r>
            <a:r>
              <a:rPr lang="pl-PL" dirty="0" err="1">
                <a:solidFill>
                  <a:srgbClr val="FFFFFF"/>
                </a:solidFill>
                <a:latin typeface="Century Gothic"/>
              </a:rPr>
              <a:t>hepatotropowym</a:t>
            </a:r>
            <a:r>
              <a:rPr lang="pl-PL" dirty="0">
                <a:solidFill>
                  <a:srgbClr val="FFFFFF"/>
                </a:solidFill>
                <a:latin typeface="Century Gothic"/>
              </a:rPr>
              <a:t>. 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"/>
            </a:pPr>
            <a:r>
              <a:rPr lang="pl-PL" dirty="0">
                <a:solidFill>
                  <a:srgbClr val="FFFFFF"/>
                </a:solidFill>
                <a:latin typeface="Century Gothic"/>
              </a:rPr>
              <a:t>w czasie pobytu w Egipcie stołowała się w hotelu.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"/>
            </a:pPr>
            <a:r>
              <a:rPr lang="pl-PL" dirty="0">
                <a:solidFill>
                  <a:srgbClr val="FFFFFF"/>
                </a:solidFill>
                <a:latin typeface="Century Gothic"/>
              </a:rPr>
              <a:t> Zgłaszała złe samopoczucie, gorączkę do 39°C, uogólnione rozbicie, nudności i wymioty, które pojawiły się </a:t>
            </a:r>
            <a:r>
              <a:rPr lang="pl-PL" b="1" dirty="0">
                <a:solidFill>
                  <a:srgbClr val="FFFFFF"/>
                </a:solidFill>
                <a:latin typeface="Century Gothic"/>
              </a:rPr>
              <a:t>około 10 dni przed </a:t>
            </a:r>
            <a:r>
              <a:rPr lang="pl-PL" dirty="0">
                <a:solidFill>
                  <a:srgbClr val="FFFFFF"/>
                </a:solidFill>
                <a:latin typeface="Century Gothic"/>
              </a:rPr>
              <a:t>przyjęciem-z tego powodu była leczona przez lekarza POZ lekami przeciwgorączkowymi i przeciwbólowymi oraz antybiotykiem  – bez efektu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"/>
            </a:pPr>
            <a:r>
              <a:rPr lang="pl-PL" dirty="0">
                <a:solidFill>
                  <a:srgbClr val="FFFFFF"/>
                </a:solidFill>
                <a:latin typeface="Century Gothic"/>
              </a:rPr>
              <a:t>dzień przed przyjęciem wystąpiła żółtaczka,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"/>
            </a:pPr>
            <a:r>
              <a:rPr lang="pl-PL" dirty="0">
                <a:solidFill>
                  <a:srgbClr val="FFFFFF"/>
                </a:solidFill>
                <a:latin typeface="Century Gothic"/>
              </a:rPr>
              <a:t>stwierdzono również bardzo dużą aktywność </a:t>
            </a:r>
            <a:r>
              <a:rPr lang="pl-PL" b="1" dirty="0">
                <a:solidFill>
                  <a:srgbClr val="FFFFFF"/>
                </a:solidFill>
                <a:latin typeface="Century Gothic"/>
              </a:rPr>
              <a:t>ALT (1500 IU/ml</a:t>
            </a:r>
            <a:r>
              <a:rPr lang="pl-PL" dirty="0">
                <a:solidFill>
                  <a:srgbClr val="FFFFFF"/>
                </a:solidFill>
                <a:latin typeface="Century Gothic"/>
              </a:rPr>
              <a:t>), co było powodem skierowania chorej do szpitala. 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"/>
            </a:pPr>
            <a:r>
              <a:rPr lang="pl-PL" dirty="0">
                <a:solidFill>
                  <a:srgbClr val="FFFFFF"/>
                </a:solidFill>
                <a:latin typeface="Century Gothic"/>
              </a:rPr>
              <a:t>-Przy przyjęciu kobieta była w stanie ogólnym dobrym, w badaniu przedmiotowym zwracało uwagę zażółcenie skóry oraz powiększenie wątroby (ok. 2 cm poniżej prawego łuku żebrowego), która była miękka. </a:t>
            </a:r>
            <a:endParaRPr dirty="0"/>
          </a:p>
        </p:txBody>
      </p:sp>
      <p:sp>
        <p:nvSpPr>
          <p:cNvPr id="189" name="CustomShape 2"/>
          <p:cNvSpPr/>
          <p:nvPr/>
        </p:nvSpPr>
        <p:spPr>
          <a:xfrm>
            <a:off x="827640" y="260640"/>
            <a:ext cx="7886160" cy="863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r>
              <a:rPr lang="pl-PL" sz="4200">
                <a:solidFill>
                  <a:srgbClr val="DBDBDB"/>
                </a:solidFill>
                <a:latin typeface="Century Gothic"/>
              </a:rPr>
              <a:t>         </a:t>
            </a:r>
            <a:r>
              <a:rPr lang="pl-PL" sz="3100">
                <a:solidFill>
                  <a:srgbClr val="DBDBDB"/>
                </a:solidFill>
                <a:latin typeface="Arial"/>
              </a:rPr>
              <a:t>Przypadek  kliniczny  nr  2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0" name="Table 1"/>
          <p:cNvGraphicFramePr/>
          <p:nvPr>
            <p:extLst>
              <p:ext uri="{D42A27DB-BD31-4B8C-83A1-F6EECF244321}">
                <p14:modId xmlns:p14="http://schemas.microsoft.com/office/powerpoint/2010/main" xmlns="" val="3363720570"/>
              </p:ext>
            </p:extLst>
          </p:nvPr>
        </p:nvGraphicFramePr>
        <p:xfrm>
          <a:off x="827640" y="1340640"/>
          <a:ext cx="7275600" cy="5144326"/>
        </p:xfrm>
        <a:graphic>
          <a:graphicData uri="http://schemas.openxmlformats.org/drawingml/2006/table">
            <a:tbl>
              <a:tblPr/>
              <a:tblGrid>
                <a:gridCol w="2935800"/>
                <a:gridCol w="1609920"/>
                <a:gridCol w="1364760"/>
                <a:gridCol w="1365120"/>
              </a:tblGrid>
              <a:tr h="364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 dirty="0">
                          <a:solidFill>
                            <a:srgbClr val="FFFFFF"/>
                          </a:solidFill>
                          <a:latin typeface="Constantia"/>
                        </a:rPr>
                        <a:t>Oznaczenie (jednostka)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Przypadek 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Przypadek 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Norma</a:t>
                      </a:r>
                      <a:endParaRPr/>
                    </a:p>
                  </a:txBody>
                  <a:tcPr/>
                </a:tc>
              </a:tr>
              <a:tr h="364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erytrocyty (T/l)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5,1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5,03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4,5–6,0</a:t>
                      </a:r>
                      <a:endParaRPr/>
                    </a:p>
                  </a:txBody>
                  <a:tcPr/>
                </a:tc>
              </a:tr>
              <a:tr h="374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MCV (fl)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>
                          <a:solidFill>
                            <a:srgbClr val="000000"/>
                          </a:solidFill>
                          <a:latin typeface="Constantia"/>
                        </a:rPr>
                        <a:t>90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83,5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80–98</a:t>
                      </a:r>
                      <a:endParaRPr/>
                    </a:p>
                  </a:txBody>
                  <a:tcPr/>
                </a:tc>
              </a:tr>
              <a:tr h="374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hemoglobina (g/dl)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>
                          <a:solidFill>
                            <a:srgbClr val="000000"/>
                          </a:solidFill>
                          <a:latin typeface="Constantia"/>
                        </a:rPr>
                        <a:t>13,7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14,4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14–18</a:t>
                      </a:r>
                      <a:endParaRPr/>
                    </a:p>
                  </a:txBody>
                  <a:tcPr/>
                </a:tc>
              </a:tr>
              <a:tr h="364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leukocyty (G/l)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5,22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5,48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4,0–10,0</a:t>
                      </a:r>
                      <a:endParaRPr/>
                    </a:p>
                  </a:txBody>
                  <a:tcPr/>
                </a:tc>
              </a:tr>
              <a:tr h="364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płytki krwi (G/l)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231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314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150–450</a:t>
                      </a:r>
                      <a:endParaRPr/>
                    </a:p>
                  </a:txBody>
                  <a:tcPr/>
                </a:tc>
              </a:tr>
              <a:tr h="364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bilirubina (mg/%)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11,9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10,9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0,2-1,0</a:t>
                      </a:r>
                      <a:endParaRPr/>
                    </a:p>
                  </a:txBody>
                  <a:tcPr/>
                </a:tc>
              </a:tr>
              <a:tr h="364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AST (IU/l)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441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443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0–40</a:t>
                      </a:r>
                      <a:endParaRPr/>
                    </a:p>
                  </a:txBody>
                  <a:tcPr/>
                </a:tc>
              </a:tr>
              <a:tr h="364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ALT (IU/l)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1800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1500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0–40</a:t>
                      </a:r>
                      <a:endParaRPr/>
                    </a:p>
                  </a:txBody>
                  <a:tcPr/>
                </a:tc>
              </a:tr>
              <a:tr h="364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wskaźnik de Ritisa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0,245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0,3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-</a:t>
                      </a:r>
                      <a:endParaRPr/>
                    </a:p>
                  </a:txBody>
                  <a:tcPr/>
                </a:tc>
              </a:tr>
              <a:tr h="364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fosfataza zasadowa (IU/l)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dirty="0" smtClean="0">
                          <a:solidFill>
                            <a:schemeClr val="bg1"/>
                          </a:solidFill>
                        </a:rPr>
                        <a:t>148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153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30–99</a:t>
                      </a:r>
                      <a:endParaRPr/>
                    </a:p>
                  </a:txBody>
                  <a:tcPr/>
                </a:tc>
              </a:tr>
              <a:tr h="364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GGTP (IU/l)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260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178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11–43</a:t>
                      </a:r>
                      <a:endParaRPr/>
                    </a:p>
                  </a:txBody>
                  <a:tcPr/>
                </a:tc>
              </a:tr>
              <a:tr h="364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INR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1,0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1,13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0,8–1,3</a:t>
                      </a:r>
                      <a:endParaRPr/>
                    </a:p>
                  </a:txBody>
                  <a:tcPr/>
                </a:tc>
              </a:tr>
              <a:tr h="360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APTT (s)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39,5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28,3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25–41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1" name="CustomShape 2"/>
          <p:cNvSpPr/>
          <p:nvPr/>
        </p:nvSpPr>
        <p:spPr>
          <a:xfrm>
            <a:off x="827640" y="332640"/>
            <a:ext cx="7886160" cy="902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4200">
                <a:solidFill>
                  <a:srgbClr val="DBDBDB"/>
                </a:solidFill>
                <a:latin typeface="Constantia"/>
              </a:rPr>
              <a:t>            </a:t>
            </a:r>
            <a:r>
              <a:rPr lang="pl-PL" sz="4200" b="1">
                <a:solidFill>
                  <a:srgbClr val="000000"/>
                </a:solidFill>
                <a:latin typeface="Constantia"/>
              </a:rPr>
              <a:t>Wyniki badań laboratoryjnych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ustomShape 1"/>
          <p:cNvSpPr/>
          <p:nvPr/>
        </p:nvSpPr>
        <p:spPr>
          <a:xfrm>
            <a:off x="628560" y="1412640"/>
            <a:ext cx="7886160" cy="4763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 dirty="0">
                <a:solidFill>
                  <a:srgbClr val="FFFFFF"/>
                </a:solidFill>
                <a:latin typeface="Constantia"/>
              </a:rPr>
              <a:t> 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żółtaczka i wyniki badań biochemicznych (duża aktywność </a:t>
            </a:r>
            <a:r>
              <a:rPr lang="pl-PL" sz="2000" dirty="0" err="1">
                <a:solidFill>
                  <a:srgbClr val="FFFFFF"/>
                </a:solidFill>
                <a:latin typeface="Century Gothic"/>
              </a:rPr>
              <a:t>aminotransferaz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, </a:t>
            </a: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wskaźnik de </a:t>
            </a:r>
            <a:r>
              <a:rPr lang="pl-PL" sz="2000" b="1" dirty="0" err="1">
                <a:solidFill>
                  <a:srgbClr val="FFFFFF"/>
                </a:solidFill>
                <a:latin typeface="Century Gothic"/>
              </a:rPr>
              <a:t>Ritisa</a:t>
            </a: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 &lt;1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) przemawiają za </a:t>
            </a:r>
            <a:r>
              <a:rPr lang="pl-PL" sz="2000" b="1" dirty="0">
                <a:solidFill>
                  <a:srgbClr val="FF0000"/>
                </a:solidFill>
                <a:latin typeface="Century Gothic"/>
              </a:rPr>
              <a:t>ostrym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pl-PL" sz="2000" b="1" dirty="0">
                <a:solidFill>
                  <a:srgbClr val="FF0000"/>
                </a:solidFill>
                <a:latin typeface="Century Gothic"/>
              </a:rPr>
              <a:t>wirusowym zapaleniem wątroby (WZW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). 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Egipt -dużej częstości endemicznych zakażeń wirusami zapalenia wątroby typu A (HAV) i E (HEV),duża jest zapadalność na WZW typu B i C. 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Obraz kliniczny najmniej odpowiada ostremu WZW typu C, które zazwyczaj przebiega bezobjawowo, a w przypadkach objawowych rzadko obserwuje się tak dużą aktywność ALT.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  dane z wywiadu </a:t>
            </a:r>
            <a:r>
              <a:rPr lang="pl-PL" sz="2000" b="1" dirty="0" err="1">
                <a:solidFill>
                  <a:srgbClr val="FF0000"/>
                </a:solidFill>
                <a:latin typeface="Century Gothic"/>
              </a:rPr>
              <a:t>→</a:t>
            </a:r>
            <a:r>
              <a:rPr lang="pl-PL" sz="2000" dirty="0" err="1">
                <a:solidFill>
                  <a:srgbClr val="FFFFFF"/>
                </a:solidFill>
                <a:latin typeface="Century Gothic"/>
              </a:rPr>
              <a:t>zakażenie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 wirusem przekazywanym drogą pokarmową, zwłaszcza  chorego spożywającego posiłki poza hotelem 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U obydwojga opisanych chorych- obecne przeciwciała </a:t>
            </a:r>
            <a:r>
              <a:rPr lang="pl-PL" sz="2000" b="1" dirty="0" err="1">
                <a:solidFill>
                  <a:srgbClr val="FF0000"/>
                </a:solidFill>
                <a:latin typeface="Century Gothic"/>
              </a:rPr>
              <a:t>anty-HAV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 w klasie </a:t>
            </a:r>
            <a:r>
              <a:rPr lang="pl-PL" sz="2000" b="1" dirty="0" err="1">
                <a:solidFill>
                  <a:srgbClr val="FFFFFF"/>
                </a:solidFill>
                <a:latin typeface="Century Gothic"/>
              </a:rPr>
              <a:t>IgM</a:t>
            </a: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, 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co potwierdziło </a:t>
            </a: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ostre WZW typu A</a:t>
            </a:r>
            <a:endParaRPr sz="2000" dirty="0"/>
          </a:p>
          <a:p>
            <a:pPr>
              <a:lnSpc>
                <a:spcPct val="100000"/>
              </a:lnSpc>
            </a:pPr>
            <a:endParaRPr sz="2000" dirty="0"/>
          </a:p>
        </p:txBody>
      </p:sp>
      <p:sp>
        <p:nvSpPr>
          <p:cNvPr id="193" name="CustomShape 2"/>
          <p:cNvSpPr/>
          <p:nvPr/>
        </p:nvSpPr>
        <p:spPr>
          <a:xfrm>
            <a:off x="827640" y="332640"/>
            <a:ext cx="7886160" cy="902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r>
              <a:rPr lang="pl-PL" sz="2400">
                <a:solidFill>
                  <a:srgbClr val="DBDBDB"/>
                </a:solidFill>
                <a:latin typeface="Century Gothic"/>
              </a:rPr>
              <a:t>       </a:t>
            </a:r>
            <a:r>
              <a:rPr lang="pl-PL" sz="2400" b="1">
                <a:solidFill>
                  <a:srgbClr val="000000"/>
                </a:solidFill>
                <a:latin typeface="Century Gothic"/>
              </a:rPr>
              <a:t>Jakie jest najbardziej prawdopodobne </a:t>
            </a:r>
            <a:endParaRPr/>
          </a:p>
          <a:p>
            <a:pPr>
              <a:lnSpc>
                <a:spcPct val="100000"/>
              </a:lnSpc>
            </a:pPr>
            <a:r>
              <a:rPr lang="pl-PL" sz="2400" b="1">
                <a:solidFill>
                  <a:srgbClr val="000000"/>
                </a:solidFill>
                <a:latin typeface="Century Gothic"/>
              </a:rPr>
              <a:t>                           rozpoznanie?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179640" y="1196640"/>
            <a:ext cx="8640360" cy="5832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dirty="0">
                <a:solidFill>
                  <a:srgbClr val="FFFFFF"/>
                </a:solidFill>
                <a:latin typeface="Century Gothic"/>
              </a:rPr>
              <a:t>Zakażenie HAV - droga </a:t>
            </a:r>
            <a:r>
              <a:rPr lang="pl-PL" dirty="0" err="1">
                <a:solidFill>
                  <a:srgbClr val="FFFFFF"/>
                </a:solidFill>
                <a:latin typeface="Century Gothic"/>
              </a:rPr>
              <a:t>fekalno-oralna</a:t>
            </a:r>
            <a:r>
              <a:rPr lang="pl-PL" dirty="0">
                <a:solidFill>
                  <a:srgbClr val="FFFFFF"/>
                </a:solidFill>
                <a:latin typeface="Century Gothic"/>
              </a:rPr>
              <a:t>. 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dirty="0">
                <a:solidFill>
                  <a:srgbClr val="FFFFFF"/>
                </a:solidFill>
                <a:latin typeface="Century Gothic"/>
              </a:rPr>
              <a:t>Źródłem zakażenia jest człowiek, a wirus  wydalany z kałem. 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dirty="0">
                <a:solidFill>
                  <a:srgbClr val="FFFFFF"/>
                </a:solidFill>
                <a:latin typeface="Century Gothic"/>
              </a:rPr>
              <a:t>W stolcu HAV pojawia się na kilka dni (do maks. 2 tygodni) przed wystąpieniem objawów , znika najpóźniej do tygodnia od wystąpienia żółtaczki.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dirty="0">
                <a:solidFill>
                  <a:srgbClr val="FFFFFF"/>
                </a:solidFill>
                <a:latin typeface="Century Gothic"/>
              </a:rPr>
              <a:t>zakażenie zazwyczaj drogą pokarmową poprzez zanieczyszczony pokarm, wodę lub bezpośredni kontakt z osobą zakażoną. 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dirty="0">
                <a:solidFill>
                  <a:srgbClr val="FFFFFF"/>
                </a:solidFill>
                <a:latin typeface="Century Gothic"/>
              </a:rPr>
              <a:t>Okres wylęgania </a:t>
            </a:r>
            <a:r>
              <a:rPr lang="pl-PL" b="1" dirty="0">
                <a:solidFill>
                  <a:srgbClr val="FF0000"/>
                </a:solidFill>
                <a:latin typeface="Century Gothic"/>
              </a:rPr>
              <a:t>WZW A</a:t>
            </a:r>
            <a:r>
              <a:rPr lang="pl-PL" dirty="0">
                <a:solidFill>
                  <a:srgbClr val="FFFFFF"/>
                </a:solidFill>
                <a:latin typeface="Century Gothic"/>
              </a:rPr>
              <a:t> wynosi 15–50 dni (zwykle 28–30 dni )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dirty="0">
                <a:solidFill>
                  <a:srgbClr val="FFFFFF"/>
                </a:solidFill>
                <a:latin typeface="Century Gothic"/>
              </a:rPr>
              <a:t>Przebieg infekcji zależy m.in. od wieku zakażonego.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dirty="0">
                <a:solidFill>
                  <a:srgbClr val="FFFFFF"/>
                </a:solidFill>
                <a:latin typeface="Century Gothic"/>
              </a:rPr>
              <a:t> Dzieci do 10. </a:t>
            </a:r>
            <a:r>
              <a:rPr lang="pl-PL" dirty="0" err="1">
                <a:solidFill>
                  <a:srgbClr val="FFFFFF"/>
                </a:solidFill>
                <a:latin typeface="Century Gothic"/>
              </a:rPr>
              <a:t>rż</a:t>
            </a:r>
            <a:r>
              <a:rPr lang="pl-PL" dirty="0">
                <a:solidFill>
                  <a:srgbClr val="FFFFFF"/>
                </a:solidFill>
                <a:latin typeface="Century Gothic"/>
              </a:rPr>
              <a:t>. zwykle przechodzą zakażenie HAV zupełnie bezobjawowo.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dirty="0">
                <a:solidFill>
                  <a:srgbClr val="FFFFFF"/>
                </a:solidFill>
                <a:latin typeface="Century Gothic"/>
              </a:rPr>
              <a:t> U dzieci starszych i młodzieży często przebieg objawowy -bez  żółtaczki. 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dirty="0">
                <a:solidFill>
                  <a:srgbClr val="FFFFFF"/>
                </a:solidFill>
                <a:latin typeface="Century Gothic"/>
              </a:rPr>
              <a:t>U około </a:t>
            </a:r>
            <a:r>
              <a:rPr lang="pl-PL" b="1" dirty="0">
                <a:solidFill>
                  <a:srgbClr val="FF0000"/>
                </a:solidFill>
                <a:latin typeface="Century Gothic"/>
              </a:rPr>
              <a:t>70% </a:t>
            </a:r>
            <a:r>
              <a:rPr lang="pl-PL" dirty="0">
                <a:solidFill>
                  <a:srgbClr val="FFFFFF"/>
                </a:solidFill>
                <a:latin typeface="Century Gothic"/>
              </a:rPr>
              <a:t>dorosłych obserwuje się klasyczną postać choroby z żółtaczką. 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dirty="0">
                <a:solidFill>
                  <a:srgbClr val="FFFFFF"/>
                </a:solidFill>
                <a:latin typeface="Century Gothic"/>
              </a:rPr>
              <a:t>Piorunujące zapalenie wątroby z cechami niewydolności tego narządu-występuje w 1 na 1000 przypadków i głównie u osób starszych. 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dirty="0">
                <a:solidFill>
                  <a:srgbClr val="FFFFFF"/>
                </a:solidFill>
                <a:latin typeface="Century Gothic"/>
              </a:rPr>
              <a:t>Śmiertelność z powodu WZW typu A jest największa u osób po 50. </a:t>
            </a:r>
            <a:r>
              <a:rPr lang="pl-PL" dirty="0" err="1">
                <a:solidFill>
                  <a:srgbClr val="FFFFFF"/>
                </a:solidFill>
                <a:latin typeface="Century Gothic"/>
              </a:rPr>
              <a:t>rż</a:t>
            </a:r>
            <a:r>
              <a:rPr lang="pl-PL" dirty="0">
                <a:solidFill>
                  <a:srgbClr val="FFFFFF"/>
                </a:solidFill>
                <a:latin typeface="Century Gothic"/>
              </a:rPr>
              <a:t>. i wynosi około 1,8%. 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dirty="0">
                <a:solidFill>
                  <a:srgbClr val="FFFFFF"/>
                </a:solidFill>
                <a:latin typeface="Century Gothic"/>
              </a:rPr>
              <a:t>Uszkodzenie wątroby, którego wyrazem jest żółtaczka i zwiększenie aktywności </a:t>
            </a:r>
            <a:r>
              <a:rPr lang="pl-PL" dirty="0" err="1">
                <a:solidFill>
                  <a:srgbClr val="FFFFFF"/>
                </a:solidFill>
                <a:latin typeface="Century Gothic"/>
              </a:rPr>
              <a:t>aminotransferaz</a:t>
            </a:r>
            <a:r>
              <a:rPr lang="pl-PL" dirty="0">
                <a:solidFill>
                  <a:srgbClr val="FFFFFF"/>
                </a:solidFill>
                <a:latin typeface="Century Gothic"/>
              </a:rPr>
              <a:t>, występuje w drugim etapie choroby, kiedy dochodzi do odpowiedzi immunologicznej na</a:t>
            </a:r>
            <a:r>
              <a:rPr lang="pl-PL" sz="2600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zakażenie</a:t>
            </a:r>
            <a:endParaRPr sz="2000" dirty="0"/>
          </a:p>
        </p:txBody>
      </p:sp>
      <p:sp>
        <p:nvSpPr>
          <p:cNvPr id="195" name="CustomShape 2"/>
          <p:cNvSpPr/>
          <p:nvPr/>
        </p:nvSpPr>
        <p:spPr>
          <a:xfrm>
            <a:off x="827640" y="332640"/>
            <a:ext cx="7886160" cy="902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4200">
                <a:solidFill>
                  <a:srgbClr val="DBDBDB"/>
                </a:solidFill>
                <a:latin typeface="Constantia"/>
              </a:rPr>
              <a:t>                    </a:t>
            </a:r>
            <a:r>
              <a:rPr lang="pl-PL" sz="4200" b="1">
                <a:solidFill>
                  <a:srgbClr val="000000"/>
                </a:solidFill>
                <a:latin typeface="Century Gothic"/>
              </a:rPr>
              <a:t>WZW  typu  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395640" y="1412640"/>
            <a:ext cx="8119080" cy="5256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600">
                <a:solidFill>
                  <a:srgbClr val="FFFFFF"/>
                </a:solidFill>
                <a:latin typeface="Constantia"/>
              </a:rPr>
              <a:t>- </a:t>
            </a:r>
            <a:r>
              <a:rPr lang="pl-PL" sz="2600">
                <a:solidFill>
                  <a:srgbClr val="FFFFFF"/>
                </a:solidFill>
                <a:latin typeface="Century Gothic"/>
              </a:rPr>
              <a:t>Najskuteczniejszą metodą profilaktyki WZW typu A jest szczepienie</a:t>
            </a:r>
            <a:endParaRPr/>
          </a:p>
          <a:p>
            <a:pPr>
              <a:lnSpc>
                <a:spcPct val="100000"/>
              </a:lnSpc>
            </a:pPr>
            <a:r>
              <a:rPr lang="pl-PL" sz="2600">
                <a:solidFill>
                  <a:srgbClr val="FFFFFF"/>
                </a:solidFill>
                <a:latin typeface="Century Gothic"/>
              </a:rPr>
              <a:t>- W Polsce jest zarejestrowana szczepionka monowalentna oraz szczepionka skojarzona przeciwko HAV </a:t>
            </a:r>
            <a:endParaRPr/>
          </a:p>
          <a:p>
            <a:pPr>
              <a:lnSpc>
                <a:spcPct val="100000"/>
              </a:lnSpc>
            </a:pPr>
            <a:r>
              <a:rPr lang="pl-PL" sz="2600">
                <a:solidFill>
                  <a:srgbClr val="FFFFFF"/>
                </a:solidFill>
                <a:latin typeface="Century Gothic"/>
              </a:rPr>
              <a:t>-Należy pamiętać, że występowanie przeciwciał anty-HAV nie jest przeciwwskazaniem do szczepienia</a:t>
            </a:r>
            <a:endParaRPr/>
          </a:p>
        </p:txBody>
      </p:sp>
      <p:sp>
        <p:nvSpPr>
          <p:cNvPr id="197" name="CustomShape 2"/>
          <p:cNvSpPr/>
          <p:nvPr/>
        </p:nvSpPr>
        <p:spPr>
          <a:xfrm>
            <a:off x="827640" y="332640"/>
            <a:ext cx="7886160" cy="902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4200" b="1" dirty="0">
                <a:solidFill>
                  <a:srgbClr val="DBDBDB"/>
                </a:solidFill>
                <a:latin typeface="Century Gothic"/>
              </a:rPr>
              <a:t>     </a:t>
            </a:r>
            <a:r>
              <a:rPr lang="pl-PL" sz="3200" b="1" dirty="0">
                <a:solidFill>
                  <a:srgbClr val="000000"/>
                </a:solidFill>
                <a:latin typeface="Century Gothic"/>
              </a:rPr>
              <a:t>Zapobieganie  zakażeniu  HAV </a:t>
            </a:r>
            <a:endParaRPr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395640" y="1412640"/>
            <a:ext cx="8119080" cy="5256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600" dirty="0">
                <a:solidFill>
                  <a:srgbClr val="FFFFFF"/>
                </a:solidFill>
                <a:latin typeface="Constantia"/>
              </a:rPr>
              <a:t>-</a:t>
            </a:r>
            <a:r>
              <a:rPr lang="pl-PL" dirty="0">
                <a:solidFill>
                  <a:srgbClr val="FFFFFF"/>
                </a:solidFill>
                <a:latin typeface="Century Gothic"/>
              </a:rPr>
              <a:t>38-letnia kobieta została przyjęta do szpitala z powodu szybko postępującego od kilku dni zażółcenia skóry i utraty sił. </a:t>
            </a:r>
            <a:endParaRPr dirty="0"/>
          </a:p>
          <a:p>
            <a:pPr>
              <a:lnSpc>
                <a:spcPct val="100000"/>
              </a:lnSpc>
            </a:pPr>
            <a:r>
              <a:rPr lang="pl-PL" dirty="0">
                <a:solidFill>
                  <a:srgbClr val="FFFFFF"/>
                </a:solidFill>
                <a:latin typeface="Century Gothic"/>
              </a:rPr>
              <a:t>-Pacjentka z trudem chodziła i skarżyła się na ból mięśni ud, natomiast nie zgłaszała bólu w obrębie jamy brzusznej ani innych objawów ze strony układu pokarmowego. </a:t>
            </a:r>
            <a:endParaRPr dirty="0"/>
          </a:p>
          <a:p>
            <a:pPr>
              <a:lnSpc>
                <a:spcPct val="100000"/>
              </a:lnSpc>
            </a:pPr>
            <a:r>
              <a:rPr lang="pl-PL" dirty="0">
                <a:solidFill>
                  <a:srgbClr val="FFFFFF"/>
                </a:solidFill>
                <a:latin typeface="Century Gothic"/>
              </a:rPr>
              <a:t>-Chora nie była nigdy wcześniej hospitalizowana, nie zgłaszała też żadnych chorób przewlekłych. </a:t>
            </a:r>
            <a:endParaRPr dirty="0"/>
          </a:p>
          <a:p>
            <a:pPr>
              <a:lnSpc>
                <a:spcPct val="100000"/>
              </a:lnSpc>
            </a:pPr>
            <a:r>
              <a:rPr lang="pl-PL" dirty="0">
                <a:solidFill>
                  <a:srgbClr val="FFFFFF"/>
                </a:solidFill>
                <a:latin typeface="Constantia"/>
              </a:rPr>
              <a:t>-</a:t>
            </a:r>
            <a:r>
              <a:rPr lang="pl-PL" dirty="0">
                <a:solidFill>
                  <a:srgbClr val="FFFFFF"/>
                </a:solidFill>
                <a:latin typeface="Century Gothic"/>
              </a:rPr>
              <a:t>Podała , że 4 lata wcześniej stwierdzono u niej nieprawidłowe wyniki „testów wątrobowych”, lecz nie przeprowadzono badań wyjaśniających </a:t>
            </a:r>
            <a:endParaRPr dirty="0"/>
          </a:p>
          <a:p>
            <a:pPr>
              <a:lnSpc>
                <a:spcPct val="100000"/>
              </a:lnSpc>
            </a:pPr>
            <a:r>
              <a:rPr lang="pl-PL" dirty="0">
                <a:solidFill>
                  <a:srgbClr val="FFFFFF"/>
                </a:solidFill>
                <a:latin typeface="Century Gothic"/>
              </a:rPr>
              <a:t>-Chora nie negowała spożywania alkoholu, lecz twierdziła, że piła go nieregularnie, wyłącznie z okazji uroczystości i w celach towarzyskich. Podkreślała, że przyjmuje leki nasenne i uspokajające</a:t>
            </a:r>
            <a:endParaRPr dirty="0"/>
          </a:p>
          <a:p>
            <a:pPr>
              <a:lnSpc>
                <a:spcPct val="100000"/>
              </a:lnSpc>
            </a:pPr>
            <a:r>
              <a:rPr lang="pl-PL" dirty="0">
                <a:solidFill>
                  <a:srgbClr val="FFFFFF"/>
                </a:solidFill>
                <a:latin typeface="Century Gothic"/>
              </a:rPr>
              <a:t>-Rozmowa z partnerem pacjentki ujawniła natomiast, że od około 5 lat pije regularnie piwo w ilości 2–3 butelek 0,3 l dziennie (taka ilość piwa zawiera 30–45 g etanolu). </a:t>
            </a:r>
            <a:endParaRPr dirty="0"/>
          </a:p>
        </p:txBody>
      </p:sp>
      <p:sp>
        <p:nvSpPr>
          <p:cNvPr id="199" name="CustomShape 2"/>
          <p:cNvSpPr/>
          <p:nvPr/>
        </p:nvSpPr>
        <p:spPr>
          <a:xfrm>
            <a:off x="395640" y="332640"/>
            <a:ext cx="8568360" cy="902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r>
              <a:rPr lang="pl-PL" sz="2800" b="1" dirty="0">
                <a:latin typeface="Arial"/>
              </a:rPr>
              <a:t>Przypadek  kliniczny  nr  3</a:t>
            </a:r>
            <a:endParaRPr dirty="0"/>
          </a:p>
          <a:p>
            <a:pPr>
              <a:lnSpc>
                <a:spcPct val="100000"/>
              </a:lnSpc>
            </a:pPr>
            <a:r>
              <a:rPr lang="pl-PL" sz="2800" b="1" dirty="0">
                <a:latin typeface="Arial"/>
              </a:rPr>
              <a:t>38-letnia kobieta z żółtaczką i objawami SIRS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395640" y="1412640"/>
            <a:ext cx="8119080" cy="5256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600">
                <a:solidFill>
                  <a:srgbClr val="FFFFFF"/>
                </a:solidFill>
                <a:latin typeface="Century Gothic"/>
              </a:rPr>
              <a:t>-stwierdzono nieregularną bliznę na lewym przedramieniu, która była wynikiem oparzenia, oraz obrzęk podudzi</a:t>
            </a:r>
            <a:endParaRPr/>
          </a:p>
          <a:p>
            <a:pPr>
              <a:lnSpc>
                <a:spcPct val="100000"/>
              </a:lnSpc>
            </a:pPr>
            <a:r>
              <a:rPr lang="pl-PL" sz="2600">
                <a:solidFill>
                  <a:srgbClr val="FFFFFF"/>
                </a:solidFill>
                <a:latin typeface="Century Gothic"/>
              </a:rPr>
              <a:t>-Powłoki brzuszne były wysklepione nieznacznie powyżej poziomu klatki piersiowej</a:t>
            </a:r>
            <a:endParaRPr/>
          </a:p>
          <a:p>
            <a:pPr>
              <a:lnSpc>
                <a:spcPct val="100000"/>
              </a:lnSpc>
            </a:pPr>
            <a:r>
              <a:rPr lang="pl-PL" sz="2600">
                <a:solidFill>
                  <a:srgbClr val="FFFFFF"/>
                </a:solidFill>
                <a:latin typeface="Century Gothic"/>
              </a:rPr>
              <a:t>-Perystaltyka jelit była leniwa</a:t>
            </a:r>
            <a:endParaRPr/>
          </a:p>
          <a:p>
            <a:pPr>
              <a:lnSpc>
                <a:spcPct val="100000"/>
              </a:lnSpc>
            </a:pPr>
            <a:r>
              <a:rPr lang="pl-PL" sz="2600">
                <a:solidFill>
                  <a:srgbClr val="FFFFFF"/>
                </a:solidFill>
                <a:latin typeface="Century Gothic"/>
              </a:rPr>
              <a:t>-Wątroba była znacznie powiększona (dolny jej brzeg był wyczuwalny 15 cm poniżej łuku żebrowego), o wyraźnie wzmożonej spoistości</a:t>
            </a:r>
            <a:endParaRPr/>
          </a:p>
          <a:p>
            <a:pPr>
              <a:lnSpc>
                <a:spcPct val="100000"/>
              </a:lnSpc>
            </a:pPr>
            <a:r>
              <a:rPr lang="pl-PL" sz="2600">
                <a:solidFill>
                  <a:srgbClr val="FFFFFF"/>
                </a:solidFill>
                <a:latin typeface="Century Gothic"/>
              </a:rPr>
              <a:t>-Chora ważyła 68 kg, temperatura ciała wynosiła 37,4°C</a:t>
            </a:r>
            <a:endParaRPr/>
          </a:p>
          <a:p>
            <a:pPr>
              <a:lnSpc>
                <a:spcPct val="100000"/>
              </a:lnSpc>
            </a:pPr>
            <a:r>
              <a:rPr lang="pl-PL" sz="2600">
                <a:solidFill>
                  <a:srgbClr val="FFFFFF"/>
                </a:solidFill>
                <a:latin typeface="Century Gothic"/>
              </a:rPr>
              <a:t>-tętno 110/min, ciśnienie tętnicze krwi 105/55 mm Hg </a:t>
            </a:r>
            <a:endParaRPr/>
          </a:p>
        </p:txBody>
      </p:sp>
      <p:sp>
        <p:nvSpPr>
          <p:cNvPr id="201" name="CustomShape 2"/>
          <p:cNvSpPr/>
          <p:nvPr/>
        </p:nvSpPr>
        <p:spPr>
          <a:xfrm>
            <a:off x="827640" y="332640"/>
            <a:ext cx="7886160" cy="902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4200" b="1" dirty="0">
                <a:solidFill>
                  <a:srgbClr val="DBDBDB"/>
                </a:solidFill>
                <a:latin typeface="Century Gothic"/>
              </a:rPr>
              <a:t>        </a:t>
            </a:r>
            <a:r>
              <a:rPr lang="pl-PL" sz="4200" b="1" dirty="0">
                <a:latin typeface="Century Gothic"/>
              </a:rPr>
              <a:t>Badanie  przedmiotowe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457200" y="152280"/>
            <a:ext cx="8228880" cy="1218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4200">
                <a:solidFill>
                  <a:srgbClr val="DBDBDB"/>
                </a:solidFill>
                <a:latin typeface="Constantia"/>
              </a:rPr>
              <a:t>Zrazik wątrobowy       Gronko Wątroby</a:t>
            </a:r>
            <a:endParaRPr/>
          </a:p>
        </p:txBody>
      </p:sp>
      <p:pic>
        <p:nvPicPr>
          <p:cNvPr id="92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640" y="1845000"/>
            <a:ext cx="4319640" cy="4088880"/>
          </a:xfrm>
          <a:prstGeom prst="rect">
            <a:avLst/>
          </a:prstGeom>
          <a:ln>
            <a:noFill/>
          </a:ln>
        </p:spPr>
      </p:pic>
      <p:pic>
        <p:nvPicPr>
          <p:cNvPr id="93" name="Pictur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05960" y="1845000"/>
            <a:ext cx="4732560" cy="4077000"/>
          </a:xfrm>
          <a:prstGeom prst="rect">
            <a:avLst/>
          </a:prstGeom>
          <a:ln>
            <a:noFill/>
          </a:ln>
        </p:spPr>
      </p:pic>
      <p:sp>
        <p:nvSpPr>
          <p:cNvPr id="94" name="CustomShape 2"/>
          <p:cNvSpPr/>
          <p:nvPr/>
        </p:nvSpPr>
        <p:spPr>
          <a:xfrm>
            <a:off x="332280" y="5936040"/>
            <a:ext cx="1683360" cy="364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l-PL">
                <a:solidFill>
                  <a:srgbClr val="FFFFFF"/>
                </a:solidFill>
                <a:latin typeface="Constantia"/>
              </a:rPr>
              <a:t>kanały Heringa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395640" y="1412640"/>
            <a:ext cx="8119080" cy="5256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600">
                <a:solidFill>
                  <a:srgbClr val="FFFFFF"/>
                </a:solidFill>
                <a:latin typeface="Century Gothic"/>
              </a:rPr>
              <a:t>Stwierdzono niedokrwistość : </a:t>
            </a:r>
            <a:endParaRPr/>
          </a:p>
          <a:p>
            <a:pPr>
              <a:lnSpc>
                <a:spcPct val="100000"/>
              </a:lnSpc>
            </a:pPr>
            <a:r>
              <a:rPr lang="pl-PL" sz="2600">
                <a:solidFill>
                  <a:srgbClr val="FFFFFF"/>
                </a:solidFill>
                <a:latin typeface="Century Gothic"/>
              </a:rPr>
              <a:t> -stężenie hemoglobiny </a:t>
            </a:r>
            <a:r>
              <a:rPr lang="pl-PL" sz="2600" b="1">
                <a:solidFill>
                  <a:srgbClr val="FF0000"/>
                </a:solidFill>
                <a:latin typeface="Century Gothic"/>
              </a:rPr>
              <a:t>9,5 g/dl</a:t>
            </a:r>
            <a:endParaRPr/>
          </a:p>
          <a:p>
            <a:pPr>
              <a:lnSpc>
                <a:spcPct val="100000"/>
              </a:lnSpc>
            </a:pPr>
            <a:r>
              <a:rPr lang="pl-PL" sz="2600">
                <a:solidFill>
                  <a:srgbClr val="FFFFFF"/>
                </a:solidFill>
                <a:latin typeface="Century Gothic"/>
              </a:rPr>
              <a:t>-duża objętość erytrocytu -</a:t>
            </a:r>
            <a:r>
              <a:rPr lang="pl-PL" sz="2600" b="1">
                <a:solidFill>
                  <a:srgbClr val="FF0000"/>
                </a:solidFill>
                <a:latin typeface="Century Gothic"/>
              </a:rPr>
              <a:t>MCV 110 fl</a:t>
            </a:r>
            <a:endParaRPr/>
          </a:p>
          <a:p>
            <a:pPr>
              <a:lnSpc>
                <a:spcPct val="100000"/>
              </a:lnSpc>
            </a:pPr>
            <a:r>
              <a:rPr lang="pl-PL" sz="2600">
                <a:solidFill>
                  <a:srgbClr val="FFFFFF"/>
                </a:solidFill>
                <a:latin typeface="Century Gothic"/>
              </a:rPr>
              <a:t>-WBC liczba leukocytów wynosiła </a:t>
            </a:r>
            <a:r>
              <a:rPr lang="pl-PL" sz="2600" b="1">
                <a:solidFill>
                  <a:srgbClr val="FF0000"/>
                </a:solidFill>
                <a:latin typeface="Century Gothic"/>
              </a:rPr>
              <a:t>16 000/µl</a:t>
            </a:r>
            <a:r>
              <a:rPr lang="pl-PL" sz="2600">
                <a:solidFill>
                  <a:srgbClr val="FFFFFF"/>
                </a:solidFill>
                <a:latin typeface="Century Gothic"/>
              </a:rPr>
              <a:t>, z przewagą granulocytów obojętnochłonnych, </a:t>
            </a:r>
            <a:endParaRPr/>
          </a:p>
          <a:p>
            <a:pPr>
              <a:lnSpc>
                <a:spcPct val="100000"/>
              </a:lnSpc>
            </a:pPr>
            <a:r>
              <a:rPr lang="pl-PL" sz="2600">
                <a:solidFill>
                  <a:srgbClr val="FFFFFF"/>
                </a:solidFill>
                <a:latin typeface="Century Gothic"/>
              </a:rPr>
              <a:t>-liczba płytek </a:t>
            </a:r>
            <a:r>
              <a:rPr lang="pl-PL" sz="2600" b="1">
                <a:solidFill>
                  <a:srgbClr val="FF0000"/>
                </a:solidFill>
                <a:latin typeface="Century Gothic"/>
              </a:rPr>
              <a:t>118 000/µl</a:t>
            </a:r>
            <a:endParaRPr/>
          </a:p>
          <a:p>
            <a:pPr>
              <a:lnSpc>
                <a:spcPct val="100000"/>
              </a:lnSpc>
            </a:pPr>
            <a:r>
              <a:rPr lang="pl-PL" sz="2600">
                <a:solidFill>
                  <a:srgbClr val="FFFFFF"/>
                </a:solidFill>
                <a:latin typeface="Century Gothic"/>
              </a:rPr>
              <a:t>-Wskaźnik </a:t>
            </a:r>
            <a:r>
              <a:rPr lang="pl-PL" sz="2600" b="1">
                <a:solidFill>
                  <a:srgbClr val="FF0000"/>
                </a:solidFill>
                <a:latin typeface="Century Gothic"/>
              </a:rPr>
              <a:t>INR</a:t>
            </a:r>
            <a:r>
              <a:rPr lang="pl-PL" sz="2600">
                <a:solidFill>
                  <a:srgbClr val="FF0000"/>
                </a:solidFill>
                <a:latin typeface="Century Gothic"/>
              </a:rPr>
              <a:t> </a:t>
            </a:r>
            <a:r>
              <a:rPr lang="pl-PL" sz="2600">
                <a:solidFill>
                  <a:srgbClr val="FFFFFF"/>
                </a:solidFill>
                <a:latin typeface="Century Gothic"/>
              </a:rPr>
              <a:t>wynosił </a:t>
            </a:r>
            <a:r>
              <a:rPr lang="pl-PL" sz="2600" b="1">
                <a:solidFill>
                  <a:srgbClr val="FF0000"/>
                </a:solidFill>
                <a:latin typeface="Century Gothic"/>
              </a:rPr>
              <a:t>2,1</a:t>
            </a:r>
            <a:endParaRPr/>
          </a:p>
        </p:txBody>
      </p:sp>
      <p:sp>
        <p:nvSpPr>
          <p:cNvPr id="203" name="CustomShape 2"/>
          <p:cNvSpPr/>
          <p:nvPr/>
        </p:nvSpPr>
        <p:spPr>
          <a:xfrm>
            <a:off x="827640" y="332640"/>
            <a:ext cx="7886160" cy="902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4200" b="1" dirty="0">
                <a:solidFill>
                  <a:srgbClr val="DBDBDB"/>
                </a:solidFill>
                <a:latin typeface="Century Gothic"/>
              </a:rPr>
              <a:t>        </a:t>
            </a:r>
            <a:r>
              <a:rPr lang="pl-PL" sz="4200" b="1" dirty="0">
                <a:latin typeface="Century Gothic"/>
              </a:rPr>
              <a:t>Badania laboratoryjne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" name="Table 1"/>
          <p:cNvGraphicFramePr/>
          <p:nvPr/>
        </p:nvGraphicFramePr>
        <p:xfrm>
          <a:off x="395640" y="1268640"/>
          <a:ext cx="8280360" cy="5506776"/>
        </p:xfrm>
        <a:graphic>
          <a:graphicData uri="http://schemas.openxmlformats.org/drawingml/2006/table">
            <a:tbl>
              <a:tblPr/>
              <a:tblGrid>
                <a:gridCol w="2844360"/>
                <a:gridCol w="2507760"/>
                <a:gridCol w="2928240"/>
              </a:tblGrid>
              <a:tr h="308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 dirty="0">
                          <a:solidFill>
                            <a:srgbClr val="FFFFFF"/>
                          </a:solidFill>
                          <a:latin typeface="Constantia"/>
                        </a:rPr>
                        <a:t>Badanie</a:t>
                      </a:r>
                      <a:endParaRPr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Wartość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Normaa</a:t>
                      </a:r>
                      <a:endParaRPr sz="1200"/>
                    </a:p>
                  </a:txBody>
                  <a:tcPr/>
                </a:tc>
              </a:tr>
              <a:tr h="5569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 dirty="0">
                          <a:solidFill>
                            <a:srgbClr val="FFFFFF"/>
                          </a:solidFill>
                          <a:latin typeface="Constantia"/>
                        </a:rPr>
                        <a:t>bilirubina całkowita</a:t>
                      </a:r>
                      <a:endParaRPr sz="1200" dirty="0"/>
                    </a:p>
                    <a:p>
                      <a:pPr>
                        <a:lnSpc>
                          <a:spcPct val="115000"/>
                        </a:lnSpc>
                      </a:pPr>
                      <a:endParaRPr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393 µmol/l (23 mg/dl)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5,1–20,5 µmol/l (0,3–1,2 mg/dl)</a:t>
                      </a:r>
                      <a:endParaRPr sz="1200"/>
                    </a:p>
                  </a:txBody>
                  <a:tcPr/>
                </a:tc>
              </a:tr>
              <a:tr h="308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 dirty="0" err="1">
                          <a:solidFill>
                            <a:srgbClr val="FFFFFF"/>
                          </a:solidFill>
                          <a:latin typeface="Constantia"/>
                        </a:rPr>
                        <a:t>γ-glutamylotransferaza</a:t>
                      </a:r>
                      <a:r>
                        <a:rPr lang="pl-PL" sz="1200" b="1" dirty="0">
                          <a:solidFill>
                            <a:srgbClr val="FFFFFF"/>
                          </a:solidFill>
                          <a:latin typeface="Constantia"/>
                        </a:rPr>
                        <a:t> (GGTP)</a:t>
                      </a:r>
                      <a:endParaRPr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890 IU/l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&lt;60 IU/l</a:t>
                      </a:r>
                      <a:endParaRPr sz="1200"/>
                    </a:p>
                  </a:txBody>
                  <a:tcPr/>
                </a:tc>
              </a:tr>
              <a:tr h="5569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 dirty="0">
                          <a:solidFill>
                            <a:srgbClr val="FFFFFF"/>
                          </a:solidFill>
                          <a:latin typeface="Constantia"/>
                        </a:rPr>
                        <a:t>fosfataza zasadowa (ALP)</a:t>
                      </a:r>
                      <a:endParaRPr sz="1200" dirty="0"/>
                    </a:p>
                    <a:p>
                      <a:pPr>
                        <a:lnSpc>
                          <a:spcPct val="115000"/>
                        </a:lnSpc>
                      </a:pPr>
                      <a:endParaRPr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136 IU/l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&lt;120 IU/l</a:t>
                      </a:r>
                      <a:endParaRPr sz="1200"/>
                    </a:p>
                  </a:txBody>
                  <a:tcPr/>
                </a:tc>
              </a:tr>
              <a:tr h="805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 dirty="0">
                          <a:solidFill>
                            <a:srgbClr val="FFFFFF"/>
                          </a:solidFill>
                          <a:latin typeface="Constantia"/>
                        </a:rPr>
                        <a:t>aminotransferaza alaninowa (ALT)</a:t>
                      </a:r>
                      <a:endParaRPr sz="1200" dirty="0"/>
                    </a:p>
                    <a:p>
                      <a:pPr>
                        <a:lnSpc>
                          <a:spcPct val="115000"/>
                        </a:lnSpc>
                      </a:pPr>
                      <a:endParaRPr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55 IU/l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&lt;40 IU/l</a:t>
                      </a:r>
                      <a:endParaRPr sz="1200"/>
                    </a:p>
                  </a:txBody>
                  <a:tcPr/>
                </a:tc>
              </a:tr>
              <a:tr h="5569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 dirty="0">
                          <a:solidFill>
                            <a:srgbClr val="FFFFFF"/>
                          </a:solidFill>
                          <a:latin typeface="Constantia"/>
                        </a:rPr>
                        <a:t>aminotransferaza </a:t>
                      </a:r>
                      <a:r>
                        <a:rPr lang="pl-PL" sz="1200" b="1" dirty="0" err="1">
                          <a:solidFill>
                            <a:srgbClr val="FFFFFF"/>
                          </a:solidFill>
                          <a:latin typeface="Constantia"/>
                        </a:rPr>
                        <a:t>asparaginianowa</a:t>
                      </a:r>
                      <a:r>
                        <a:rPr lang="pl-PL" sz="1200" b="1" dirty="0">
                          <a:solidFill>
                            <a:srgbClr val="FFFFFF"/>
                          </a:solidFill>
                          <a:latin typeface="Constantia"/>
                        </a:rPr>
                        <a:t> (AST)</a:t>
                      </a:r>
                      <a:endParaRPr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onstantia"/>
                        </a:rPr>
                        <a:t>125 IU/l</a:t>
                      </a:r>
                      <a:endParaRPr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&lt;40 IU/l</a:t>
                      </a:r>
                      <a:endParaRPr sz="1200"/>
                    </a:p>
                  </a:txBody>
                  <a:tcPr/>
                </a:tc>
              </a:tr>
              <a:tr h="264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sód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onstantia"/>
                        </a:rPr>
                        <a:t>138 </a:t>
                      </a:r>
                      <a:r>
                        <a:rPr lang="pl-PL" sz="1200" dirty="0" err="1">
                          <a:solidFill>
                            <a:srgbClr val="000000"/>
                          </a:solidFill>
                          <a:latin typeface="Constantia"/>
                        </a:rPr>
                        <a:t>mmol</a:t>
                      </a:r>
                      <a:r>
                        <a:rPr lang="pl-PL" sz="1200" dirty="0">
                          <a:solidFill>
                            <a:srgbClr val="000000"/>
                          </a:solidFill>
                          <a:latin typeface="Constantia"/>
                        </a:rPr>
                        <a:t>/l</a:t>
                      </a:r>
                      <a:endParaRPr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135–145 mmol/l</a:t>
                      </a:r>
                      <a:endParaRPr sz="1200"/>
                    </a:p>
                  </a:txBody>
                  <a:tcPr/>
                </a:tc>
              </a:tr>
              <a:tr h="264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kreatynina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onstantia"/>
                        </a:rPr>
                        <a:t>141,4 µmol/l (1,6 mg/dl)</a:t>
                      </a:r>
                      <a:endParaRPr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53–97 µmol/l (0,6–1,1 mg/dl)</a:t>
                      </a:r>
                      <a:endParaRPr sz="1200"/>
                    </a:p>
                  </a:txBody>
                  <a:tcPr/>
                </a:tc>
              </a:tr>
              <a:tr h="264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mocznik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onstantia"/>
                        </a:rPr>
                        <a:t>6,3 </a:t>
                      </a:r>
                      <a:r>
                        <a:rPr lang="pl-PL" sz="1200" dirty="0" err="1">
                          <a:solidFill>
                            <a:srgbClr val="000000"/>
                          </a:solidFill>
                          <a:latin typeface="Constantia"/>
                        </a:rPr>
                        <a:t>mmol</a:t>
                      </a:r>
                      <a:r>
                        <a:rPr lang="pl-PL" sz="1200" dirty="0">
                          <a:solidFill>
                            <a:srgbClr val="000000"/>
                          </a:solidFill>
                          <a:latin typeface="Constantia"/>
                        </a:rPr>
                        <a:t>/l (38 mg/dl)</a:t>
                      </a:r>
                      <a:endParaRPr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2,0–6,7 mmol/l (15–40 mg/dl)</a:t>
                      </a:r>
                      <a:endParaRPr sz="1200"/>
                    </a:p>
                  </a:txBody>
                  <a:tcPr/>
                </a:tc>
              </a:tr>
              <a:tr h="264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kwas moczowy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onstantia"/>
                        </a:rPr>
                        <a:t>510 µmol/l (8,5 mg/dl)</a:t>
                      </a:r>
                      <a:endParaRPr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180–420 µmol/l (3–7 mg/dl)</a:t>
                      </a:r>
                      <a:endParaRPr sz="1200"/>
                    </a:p>
                  </a:txBody>
                  <a:tcPr/>
                </a:tc>
              </a:tr>
              <a:tr h="264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białko C-reaktywne (CRP)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onstantia"/>
                        </a:rPr>
                        <a:t>28 mg/l</a:t>
                      </a:r>
                      <a:endParaRPr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onstantia"/>
                        </a:rPr>
                        <a:t>&lt;5 mg/l</a:t>
                      </a:r>
                      <a:endParaRPr sz="1200" dirty="0"/>
                    </a:p>
                  </a:txBody>
                  <a:tcPr/>
                </a:tc>
              </a:tr>
              <a:tr h="264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albumina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3,2 g/dl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onstantia"/>
                        </a:rPr>
                        <a:t>&gt;3,5 g/dl</a:t>
                      </a:r>
                      <a:endParaRPr sz="1200" dirty="0"/>
                    </a:p>
                  </a:txBody>
                  <a:tcPr/>
                </a:tc>
              </a:tr>
              <a:tr h="264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triglicerydy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3,5 mmol/l (310 mg/dl)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onstantia"/>
                        </a:rPr>
                        <a:t>&lt;1,7 </a:t>
                      </a:r>
                      <a:r>
                        <a:rPr lang="pl-PL" sz="1200" dirty="0" err="1">
                          <a:solidFill>
                            <a:srgbClr val="000000"/>
                          </a:solidFill>
                          <a:latin typeface="Constantia"/>
                        </a:rPr>
                        <a:t>mmol</a:t>
                      </a:r>
                      <a:r>
                        <a:rPr lang="pl-PL" sz="1200" dirty="0">
                          <a:solidFill>
                            <a:srgbClr val="000000"/>
                          </a:solidFill>
                          <a:latin typeface="Constantia"/>
                        </a:rPr>
                        <a:t>/l (150 mg/dl)</a:t>
                      </a:r>
                      <a:endParaRPr sz="1200" dirty="0"/>
                    </a:p>
                  </a:txBody>
                  <a:tcPr/>
                </a:tc>
              </a:tr>
              <a:tr h="264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ferrytyna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899 ng/ml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onstantia"/>
                        </a:rPr>
                        <a:t>&lt;200 </a:t>
                      </a:r>
                      <a:r>
                        <a:rPr lang="pl-PL" sz="1200" dirty="0" err="1">
                          <a:solidFill>
                            <a:srgbClr val="000000"/>
                          </a:solidFill>
                          <a:latin typeface="Constantia"/>
                        </a:rPr>
                        <a:t>ng</a:t>
                      </a:r>
                      <a:r>
                        <a:rPr lang="pl-PL" sz="1200" dirty="0">
                          <a:solidFill>
                            <a:srgbClr val="000000"/>
                          </a:solidFill>
                          <a:latin typeface="Constantia"/>
                        </a:rPr>
                        <a:t>/ml</a:t>
                      </a:r>
                      <a:endParaRPr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5" name="CustomShape 2"/>
          <p:cNvSpPr/>
          <p:nvPr/>
        </p:nvSpPr>
        <p:spPr>
          <a:xfrm>
            <a:off x="827640" y="116640"/>
            <a:ext cx="7886160" cy="935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4200" b="1" dirty="0">
                <a:solidFill>
                  <a:srgbClr val="DBDBDB"/>
                </a:solidFill>
                <a:latin typeface="Century Gothic"/>
              </a:rPr>
              <a:t>        </a:t>
            </a:r>
            <a:r>
              <a:rPr lang="pl-PL" sz="4200" b="1" dirty="0">
                <a:latin typeface="Century Gothic"/>
              </a:rPr>
              <a:t>Badania laboratoryjne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395640" y="1412640"/>
            <a:ext cx="8424360" cy="5256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Wywiad wskazuje w pierwszej kolejności na </a:t>
            </a: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alkoholową chorobę wątroby 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-Stwierdzane  dyskretne zaburzenia neurologiczne oraz zaburzenia dobowego rytmu snu i czuwania wskazują na rozpoczynającą się </a:t>
            </a: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encefalopatię wątrobową 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-Czynnik etiologiczny chorób wątroby jest  trudny do ustalenia, zwłaszcza jeśli pacjent chce ukryć swój alkoholizm lub zaniża ilość wypijanego alkoholu. 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-Problem ten dotyczy szczególnie kobiet, które trudniej niż mężczyźni przyznają się do nadużywania alkoholu, wywierającego u nich większe efekty </a:t>
            </a:r>
            <a:r>
              <a:rPr lang="pl-PL" sz="2000" dirty="0" err="1">
                <a:solidFill>
                  <a:srgbClr val="FFFFFF"/>
                </a:solidFill>
                <a:latin typeface="Century Gothic"/>
              </a:rPr>
              <a:t>hepatotoksyczne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 niż u mężczyzn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-Aktualnie </a:t>
            </a: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nie ma wiarygodnych </a:t>
            </a:r>
            <a:r>
              <a:rPr lang="pl-PL" sz="2000" b="1" dirty="0" err="1">
                <a:solidFill>
                  <a:srgbClr val="FFFFFF"/>
                </a:solidFill>
                <a:latin typeface="Century Gothic"/>
              </a:rPr>
              <a:t>biomarkerów</a:t>
            </a: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 laboratoryjnych 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przewlekłego i szkodliwego dla zdrowia spożywania alkoholu,  ocena wyników kilku badań  pozwala ustalić, że właśnie alkohol jest czynnikiem  uszkodzenia wątroby</a:t>
            </a:r>
            <a:endParaRPr sz="2000" dirty="0"/>
          </a:p>
        </p:txBody>
      </p:sp>
      <p:sp>
        <p:nvSpPr>
          <p:cNvPr id="209" name="CustomShape 2"/>
          <p:cNvSpPr/>
          <p:nvPr/>
        </p:nvSpPr>
        <p:spPr>
          <a:xfrm>
            <a:off x="395640" y="188640"/>
            <a:ext cx="8534160" cy="1295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r>
              <a:rPr lang="pl-PL" sz="4200" b="1" dirty="0">
                <a:solidFill>
                  <a:srgbClr val="DBDBDB"/>
                </a:solidFill>
                <a:latin typeface="Constantia"/>
              </a:rPr>
              <a:t>           </a:t>
            </a:r>
            <a:r>
              <a:rPr lang="pl-PL" sz="2400" b="1" dirty="0">
                <a:latin typeface="Century Gothic"/>
              </a:rPr>
              <a:t>Jakie jest najbardziej prawdopodobne </a:t>
            </a:r>
            <a:endParaRPr dirty="0"/>
          </a:p>
          <a:p>
            <a:pPr>
              <a:lnSpc>
                <a:spcPct val="100000"/>
              </a:lnSpc>
            </a:pPr>
            <a:r>
              <a:rPr lang="pl-PL" sz="2400" b="1" dirty="0">
                <a:latin typeface="Century Gothic"/>
              </a:rPr>
              <a:t>                                 rozpoznanie?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395640" y="1412640"/>
            <a:ext cx="8119080" cy="5256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600" dirty="0">
                <a:solidFill>
                  <a:srgbClr val="FFFFFF"/>
                </a:solidFill>
                <a:latin typeface="Century Gothic"/>
              </a:rPr>
              <a:t>-Biopsja może być jednak przydatna w razie podejrzenia współistniejących chorób wątroby, np. wrodzonej hemochromatozy lub chorób autoimmunologicznych (małopłytkowość, niedobór czynników osoczowych)-trudności przy małopłytkowości!!</a:t>
            </a:r>
            <a:endParaRPr dirty="0"/>
          </a:p>
          <a:p>
            <a:pPr>
              <a:lnSpc>
                <a:spcPct val="100000"/>
              </a:lnSpc>
            </a:pPr>
            <a:r>
              <a:rPr lang="pl-PL" sz="2600" dirty="0">
                <a:solidFill>
                  <a:srgbClr val="FFFFFF"/>
                </a:solidFill>
                <a:latin typeface="Century Gothic"/>
              </a:rPr>
              <a:t>-Ostatecznie rozpoznano </a:t>
            </a:r>
            <a:r>
              <a:rPr lang="pl-PL" sz="2600" b="1" dirty="0">
                <a:solidFill>
                  <a:srgbClr val="FF0000"/>
                </a:solidFill>
                <a:latin typeface="Century Gothic"/>
              </a:rPr>
              <a:t>ALD</a:t>
            </a:r>
            <a:r>
              <a:rPr lang="pl-PL" sz="2600" dirty="0">
                <a:solidFill>
                  <a:srgbClr val="FFFFFF"/>
                </a:solidFill>
                <a:latin typeface="Century Gothic"/>
              </a:rPr>
              <a:t>- bez wykonywania biopsji wątroby</a:t>
            </a:r>
            <a:endParaRPr dirty="0"/>
          </a:p>
          <a:p>
            <a:pPr>
              <a:lnSpc>
                <a:spcPct val="100000"/>
              </a:lnSpc>
            </a:pPr>
            <a:r>
              <a:rPr lang="pl-PL" sz="2600" dirty="0">
                <a:solidFill>
                  <a:srgbClr val="FFFFFF"/>
                </a:solidFill>
                <a:latin typeface="Century Gothic"/>
              </a:rPr>
              <a:t>- U chorej zastosowano dietę wysokokaloryczną i </a:t>
            </a:r>
            <a:r>
              <a:rPr lang="pl-PL" sz="2600" dirty="0" err="1">
                <a:solidFill>
                  <a:srgbClr val="FFFFFF"/>
                </a:solidFill>
                <a:latin typeface="Century Gothic"/>
              </a:rPr>
              <a:t>bogatobiałkową</a:t>
            </a:r>
            <a:r>
              <a:rPr lang="pl-PL" sz="2600" dirty="0">
                <a:solidFill>
                  <a:srgbClr val="FFFFFF"/>
                </a:solidFill>
                <a:latin typeface="Century Gothic"/>
              </a:rPr>
              <a:t> oraz leczenie farmakologiczne)</a:t>
            </a:r>
            <a:endParaRPr dirty="0"/>
          </a:p>
          <a:p>
            <a:pPr>
              <a:lnSpc>
                <a:spcPct val="100000"/>
              </a:lnSpc>
            </a:pPr>
            <a:r>
              <a:rPr lang="pl-PL" sz="2600" dirty="0">
                <a:solidFill>
                  <a:srgbClr val="FFFFFF"/>
                </a:solidFill>
                <a:latin typeface="Century Gothic"/>
              </a:rPr>
              <a:t>-Po tygodniu takiej terapii stężenie bilirubiny w surowicy zmniejszyło się do </a:t>
            </a:r>
            <a:r>
              <a:rPr lang="pl-PL" sz="2600" b="1" dirty="0">
                <a:solidFill>
                  <a:srgbClr val="FF0000"/>
                </a:solidFill>
                <a:latin typeface="Century Gothic"/>
              </a:rPr>
              <a:t>342 µmol/l (20 mg/dl).</a:t>
            </a:r>
            <a:endParaRPr dirty="0"/>
          </a:p>
        </p:txBody>
      </p:sp>
      <p:sp>
        <p:nvSpPr>
          <p:cNvPr id="4" name="CustomShape 2"/>
          <p:cNvSpPr/>
          <p:nvPr/>
        </p:nvSpPr>
        <p:spPr>
          <a:xfrm>
            <a:off x="227091" y="188640"/>
            <a:ext cx="8963640" cy="86409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r>
              <a:rPr lang="pl-PL" sz="4200" b="1" dirty="0">
                <a:solidFill>
                  <a:srgbClr val="DBDBDB"/>
                </a:solidFill>
                <a:latin typeface="Century Gothic"/>
              </a:rPr>
              <a:t>           </a:t>
            </a:r>
            <a:endParaRPr lang="pl-PL" sz="4200" b="1" dirty="0" smtClean="0">
              <a:solidFill>
                <a:srgbClr val="DBDBDB"/>
              </a:solidFill>
              <a:latin typeface="Century Gothic"/>
            </a:endParaRPr>
          </a:p>
          <a:p>
            <a:endParaRPr lang="pl-PL" sz="4200" b="1" dirty="0">
              <a:solidFill>
                <a:srgbClr val="DBDBDB"/>
              </a:solidFill>
              <a:latin typeface="Century Gothic"/>
            </a:endParaRPr>
          </a:p>
          <a:p>
            <a:endParaRPr lang="pl-PL" sz="4200" b="1" dirty="0" smtClean="0">
              <a:solidFill>
                <a:srgbClr val="DBDBDB"/>
              </a:solidFill>
              <a:latin typeface="Century Gothic"/>
            </a:endParaRPr>
          </a:p>
          <a:p>
            <a:endParaRPr lang="pl-PL" sz="4200" b="1" dirty="0">
              <a:solidFill>
                <a:srgbClr val="DBDBDB"/>
              </a:solidFill>
              <a:latin typeface="Century Gothic"/>
            </a:endParaRPr>
          </a:p>
          <a:p>
            <a:endParaRPr lang="pl-PL" sz="4200" b="1" dirty="0" smtClean="0">
              <a:solidFill>
                <a:srgbClr val="DBDBDB"/>
              </a:solidFill>
              <a:latin typeface="Century Gothic"/>
            </a:endParaRPr>
          </a:p>
          <a:p>
            <a:endParaRPr lang="pl-PL" sz="4200" b="1" dirty="0">
              <a:solidFill>
                <a:srgbClr val="DBDBDB"/>
              </a:solidFill>
              <a:latin typeface="Century Gothic"/>
            </a:endParaRPr>
          </a:p>
          <a:p>
            <a:endParaRPr lang="pl-PL" sz="4200" b="1" dirty="0" smtClean="0">
              <a:solidFill>
                <a:srgbClr val="DBDBDB"/>
              </a:solidFill>
              <a:latin typeface="Century Gothic"/>
            </a:endParaRPr>
          </a:p>
          <a:p>
            <a:endParaRPr lang="pl-PL" sz="4200" b="1" dirty="0">
              <a:solidFill>
                <a:srgbClr val="DBDBDB"/>
              </a:solidFill>
              <a:latin typeface="Century Gothic"/>
            </a:endParaRPr>
          </a:p>
          <a:p>
            <a:r>
              <a:rPr lang="pl-PL" sz="3200" b="1" dirty="0" smtClean="0">
                <a:latin typeface="Century Gothic"/>
              </a:rPr>
              <a:t>          Alkoholowa choroba wątroby</a:t>
            </a:r>
            <a:endParaRPr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395640" y="1412640"/>
            <a:ext cx="8119080" cy="5256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Do obrazu klinicznego ALD należą: 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-leukocytoza z neutrofilią, 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-małopłytkowość, 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-stan podgorączkowy 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-zwiększone stężenie CRP w surowicy.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 Objawy te pojawiają się w ALD niezależnie od zakażenia bakteryjnego czy </a:t>
            </a:r>
            <a:r>
              <a:rPr lang="pl-PL" sz="2000" b="1" dirty="0" err="1">
                <a:solidFill>
                  <a:srgbClr val="FFFFFF"/>
                </a:solidFill>
                <a:latin typeface="Century Gothic"/>
              </a:rPr>
              <a:t>sepsy</a:t>
            </a: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- ich przyczyną są duże stężenia wielu cytokin prozapalnych.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-</a:t>
            </a:r>
            <a:r>
              <a:rPr lang="pl-PL" sz="2000" b="1" dirty="0">
                <a:solidFill>
                  <a:srgbClr val="FF0000"/>
                </a:solidFill>
                <a:latin typeface="Century Gothic"/>
              </a:rPr>
              <a:t>Małopłytkowość</a:t>
            </a: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 jest zazwyczaj wynikiem kilku czynników, takich jak :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a) upośledzona synteza wątrobowa </a:t>
            </a:r>
            <a:r>
              <a:rPr lang="pl-PL" sz="2000" b="1" dirty="0" err="1">
                <a:solidFill>
                  <a:srgbClr val="FFFFFF"/>
                </a:solidFill>
                <a:latin typeface="Century Gothic"/>
              </a:rPr>
              <a:t>trombopoetyny</a:t>
            </a: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,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b) nadmierny rozpad płytek krwi w śledzionie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c) bezpośrednie działanie etanol</a:t>
            </a:r>
            <a:r>
              <a:rPr lang="pl-PL" sz="2000" b="1" dirty="0">
                <a:solidFill>
                  <a:srgbClr val="FFFFFF"/>
                </a:solidFill>
                <a:latin typeface="Constantia"/>
              </a:rPr>
              <a:t> </a:t>
            </a:r>
            <a:endParaRPr sz="2000" dirty="0"/>
          </a:p>
        </p:txBody>
      </p:sp>
      <p:sp>
        <p:nvSpPr>
          <p:cNvPr id="213" name="CustomShape 2"/>
          <p:cNvSpPr/>
          <p:nvPr/>
        </p:nvSpPr>
        <p:spPr>
          <a:xfrm>
            <a:off x="827640" y="332640"/>
            <a:ext cx="7886160" cy="902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r>
              <a:rPr lang="pl-PL" sz="4200" b="1" dirty="0">
                <a:solidFill>
                  <a:srgbClr val="DBDBDB"/>
                </a:solidFill>
                <a:latin typeface="Century Gothic"/>
              </a:rPr>
              <a:t>              </a:t>
            </a:r>
            <a:endParaRPr lang="pl-PL" sz="4200" b="1" dirty="0" smtClean="0">
              <a:solidFill>
                <a:srgbClr val="DBDBDB"/>
              </a:solidFill>
              <a:latin typeface="Century Gothic"/>
            </a:endParaRPr>
          </a:p>
          <a:p>
            <a:r>
              <a:rPr lang="pl-PL" sz="3100" b="1" dirty="0" smtClean="0">
                <a:latin typeface="Arial"/>
              </a:rPr>
              <a:t>ALD </a:t>
            </a:r>
            <a:r>
              <a:rPr lang="pl-PL" sz="3100" b="1" dirty="0">
                <a:latin typeface="Arial"/>
              </a:rPr>
              <a:t>(</a:t>
            </a:r>
            <a:r>
              <a:rPr lang="pl-PL" sz="3100" b="1" dirty="0" err="1">
                <a:latin typeface="Arial"/>
              </a:rPr>
              <a:t>Alcoholic</a:t>
            </a:r>
            <a:r>
              <a:rPr lang="pl-PL" sz="3100" b="1" dirty="0">
                <a:latin typeface="Arial"/>
              </a:rPr>
              <a:t> </a:t>
            </a:r>
            <a:r>
              <a:rPr lang="pl-PL" sz="3100" b="1" dirty="0" err="1">
                <a:latin typeface="Arial"/>
              </a:rPr>
              <a:t>Liver</a:t>
            </a:r>
            <a:r>
              <a:rPr lang="pl-PL" sz="3100" b="1" dirty="0">
                <a:latin typeface="Arial"/>
              </a:rPr>
              <a:t> </a:t>
            </a:r>
            <a:r>
              <a:rPr lang="pl-PL" sz="3100" b="1" dirty="0" err="1">
                <a:latin typeface="Arial"/>
              </a:rPr>
              <a:t>Disease</a:t>
            </a:r>
            <a:r>
              <a:rPr lang="pl-PL" sz="3100" b="1" dirty="0">
                <a:latin typeface="Arial"/>
              </a:rPr>
              <a:t>) – </a:t>
            </a:r>
            <a:endParaRPr dirty="0"/>
          </a:p>
          <a:p>
            <a:pPr>
              <a:lnSpc>
                <a:spcPct val="100000"/>
              </a:lnSpc>
            </a:pPr>
            <a:r>
              <a:rPr lang="pl-PL" sz="3100" b="1" dirty="0">
                <a:latin typeface="Arial"/>
              </a:rPr>
              <a:t>              alkoholowa choroba wątroby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395640" y="1412640"/>
            <a:ext cx="8119080" cy="5256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dirty="0">
                <a:solidFill>
                  <a:srgbClr val="FFFFFF"/>
                </a:solidFill>
                <a:latin typeface="Century Gothic"/>
              </a:rPr>
              <a:t>Alkoholowa choroba wątroby  jest najczęstszą przyczyną </a:t>
            </a:r>
            <a:r>
              <a:rPr lang="pl-PL" dirty="0">
                <a:solidFill>
                  <a:srgbClr val="FF0000"/>
                </a:solidFill>
                <a:latin typeface="Century Gothic"/>
              </a:rPr>
              <a:t>marskości wątroby</a:t>
            </a:r>
            <a:r>
              <a:rPr lang="pl-PL" dirty="0">
                <a:solidFill>
                  <a:srgbClr val="FFFFFF"/>
                </a:solidFill>
                <a:latin typeface="Century Gothic"/>
              </a:rPr>
              <a:t>.</a:t>
            </a:r>
            <a:endParaRPr dirty="0"/>
          </a:p>
          <a:p>
            <a:pPr>
              <a:lnSpc>
                <a:spcPct val="100000"/>
              </a:lnSpc>
            </a:pPr>
            <a:r>
              <a:rPr lang="pl-PL" dirty="0">
                <a:solidFill>
                  <a:srgbClr val="FFFFFF"/>
                </a:solidFill>
                <a:latin typeface="Constantia"/>
              </a:rPr>
              <a:t> </a:t>
            </a:r>
            <a:r>
              <a:rPr lang="pl-PL" dirty="0">
                <a:solidFill>
                  <a:srgbClr val="FFFFFF"/>
                </a:solidFill>
                <a:latin typeface="Century Gothic"/>
              </a:rPr>
              <a:t>Eliminacji alkoholu etylowego z organizmu polega na jego utlenianiu do aldehydu i kwasu octowego. Proces ten prowadzi z kolei do zaburzenia równowagi procesów utleniania i redukcji w komórce oraz wystąpienia tzw. stresu oksydacyjnego (braku równowagi pomiędzy działaniem wolnych rodników tlenowych a działaniem mechanizmów, które je usuwają), który uznaje się za główny czynnik uszkadzający.</a:t>
            </a:r>
            <a:endParaRPr dirty="0"/>
          </a:p>
          <a:p>
            <a:pPr>
              <a:lnSpc>
                <a:spcPct val="100000"/>
              </a:lnSpc>
            </a:pPr>
            <a:r>
              <a:rPr lang="pl-PL" dirty="0">
                <a:solidFill>
                  <a:srgbClr val="FFFFFF"/>
                </a:solidFill>
                <a:latin typeface="Century Gothic"/>
              </a:rPr>
              <a:t> Przebieg procesów utleniania komórkowego uzależniony jest od uwarunkowań genetycznych, płci oraz przynależności etnicznej. Tłumaczy to zróżnicowanie nasilenia zmian obserwowanych w wątrobie.</a:t>
            </a:r>
            <a:endParaRPr dirty="0"/>
          </a:p>
          <a:p>
            <a:pPr>
              <a:lnSpc>
                <a:spcPct val="100000"/>
              </a:lnSpc>
            </a:pPr>
            <a:r>
              <a:rPr lang="pl-PL" dirty="0">
                <a:solidFill>
                  <a:srgbClr val="FFFFFF"/>
                </a:solidFill>
                <a:latin typeface="Century Gothic"/>
              </a:rPr>
              <a:t>AHW cechuje się dużą skłonnością do infekcji bakteryjnych, których przebieg może być skąpo objawowy.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15" name="CustomShape 2"/>
          <p:cNvSpPr/>
          <p:nvPr/>
        </p:nvSpPr>
        <p:spPr>
          <a:xfrm>
            <a:off x="827640" y="332640"/>
            <a:ext cx="7886160" cy="902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4200" b="1" dirty="0">
                <a:solidFill>
                  <a:srgbClr val="DBDBDB"/>
                </a:solidFill>
                <a:latin typeface="Constantia"/>
              </a:rPr>
              <a:t>      </a:t>
            </a:r>
            <a:r>
              <a:rPr lang="pl-PL" sz="4200" b="1" dirty="0">
                <a:latin typeface="Constantia"/>
              </a:rPr>
              <a:t> </a:t>
            </a:r>
            <a:r>
              <a:rPr lang="pl-PL" sz="4200" b="1" dirty="0" smtClean="0">
                <a:latin typeface="Constantia"/>
              </a:rPr>
              <a:t>A</a:t>
            </a:r>
            <a:r>
              <a:rPr lang="pl-PL" sz="3200" b="1" dirty="0" smtClean="0">
                <a:latin typeface="Century Gothic"/>
              </a:rPr>
              <a:t>lkoholowa </a:t>
            </a:r>
            <a:r>
              <a:rPr lang="pl-PL" sz="3200" b="1" dirty="0">
                <a:latin typeface="Century Gothic"/>
              </a:rPr>
              <a:t>choroba wątroby</a:t>
            </a:r>
            <a:endParaRPr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539640" y="1268640"/>
            <a:ext cx="8208360" cy="5328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onstantia"/>
              </a:rPr>
              <a:t>proste stłuszczenie 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onstantia"/>
              </a:rPr>
              <a:t>alkoholowe </a:t>
            </a:r>
            <a:r>
              <a:rPr lang="pl-PL" sz="2000" dirty="0" err="1">
                <a:solidFill>
                  <a:srgbClr val="FFFFFF"/>
                </a:solidFill>
                <a:latin typeface="Constantia"/>
              </a:rPr>
              <a:t>stłuszczeniowe</a:t>
            </a:r>
            <a:r>
              <a:rPr lang="pl-PL" sz="2000" dirty="0">
                <a:solidFill>
                  <a:srgbClr val="FFFFFF"/>
                </a:solidFill>
                <a:latin typeface="Constantia"/>
              </a:rPr>
              <a:t> zapalenie wątroby (ASH) 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onstantia"/>
              </a:rPr>
              <a:t>postępujące włóknienie 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onstantia"/>
              </a:rPr>
              <a:t>marskość wątroby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onstantia"/>
              </a:rPr>
              <a:t>raka </a:t>
            </a:r>
            <a:r>
              <a:rPr lang="pl-PL" sz="2000" dirty="0" err="1">
                <a:solidFill>
                  <a:srgbClr val="FFFFFF"/>
                </a:solidFill>
                <a:latin typeface="Constantia"/>
              </a:rPr>
              <a:t>wątrobowokomórkowego</a:t>
            </a:r>
            <a:r>
              <a:rPr lang="pl-PL" sz="2000" dirty="0">
                <a:solidFill>
                  <a:srgbClr val="FFFFFF"/>
                </a:solidFill>
                <a:latin typeface="Constantia"/>
              </a:rPr>
              <a:t> (HCC)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onstantia"/>
              </a:rPr>
              <a:t>Stłuszczenie wątroby stwierdza się u 60% osób wypijających dziennie &gt;60 g alkoholu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onstantia"/>
              </a:rPr>
              <a:t>ryzyko rozwoju marskości jest największe u spożywających &gt;120 g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onstantia"/>
              </a:rPr>
              <a:t>Picie dziennie &gt;40 g alkoholu przez chorych z niepowikłanym alkoholowym stłuszczeniem wątroby wiąże się 30% ryzykiem rozwoju marskości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onstantia"/>
              </a:rPr>
              <a:t>Kobiety są bardziej podatne na </a:t>
            </a:r>
            <a:r>
              <a:rPr lang="pl-PL" sz="2000" dirty="0" err="1">
                <a:solidFill>
                  <a:srgbClr val="FFFFFF"/>
                </a:solidFill>
                <a:latin typeface="Constantia"/>
              </a:rPr>
              <a:t>hepatotoksyczny</a:t>
            </a:r>
            <a:r>
              <a:rPr lang="pl-PL" sz="2000" dirty="0">
                <a:solidFill>
                  <a:srgbClr val="FFFFFF"/>
                </a:solidFill>
                <a:latin typeface="Constantia"/>
              </a:rPr>
              <a:t> efekt alkoholu i ALD rozwija się u nich szybciej niż u mężczyzn spożywających te same ilości alkoholu.</a:t>
            </a:r>
            <a:endParaRPr sz="2000" dirty="0"/>
          </a:p>
        </p:txBody>
      </p:sp>
      <p:sp>
        <p:nvSpPr>
          <p:cNvPr id="217" name="CustomShape 2"/>
          <p:cNvSpPr/>
          <p:nvPr/>
        </p:nvSpPr>
        <p:spPr>
          <a:xfrm>
            <a:off x="457200" y="152280"/>
            <a:ext cx="8228880" cy="1218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4200" dirty="0">
                <a:latin typeface="Constantia"/>
              </a:rPr>
              <a:t>Spektrum ALD obejmuje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467640" y="1196640"/>
            <a:ext cx="8208360" cy="5400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b="1">
                <a:solidFill>
                  <a:srgbClr val="FFFFFF"/>
                </a:solidFill>
                <a:latin typeface="Constantia"/>
              </a:rPr>
              <a:t>ALD (alcoholic liver disease) – alkoholowa choroba wątroby, 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b="1">
                <a:solidFill>
                  <a:srgbClr val="FFFFFF"/>
                </a:solidFill>
                <a:latin typeface="Constantia"/>
              </a:rPr>
              <a:t>ASH (alcoholic steatohepatitis) – alkoholowe stłuszczeniowe zapalenie wątroby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b="1">
                <a:solidFill>
                  <a:srgbClr val="FFFFFF"/>
                </a:solidFill>
                <a:latin typeface="Constantia"/>
              </a:rPr>
              <a:t>Biopsję wątroby należy rozważyć u chorych z agresywnymi postaciami ALD wymagającymi swoistego leczenia, a także u chorych, u których występują dodatkowe czynniki sprzyjające uszkodzeniu wątroby.(B1</a:t>
            </a:r>
            <a:r>
              <a:rPr lang="pl-PL">
                <a:solidFill>
                  <a:srgbClr val="FFFFFF"/>
                </a:solidFill>
                <a:latin typeface="Constantia"/>
              </a:rPr>
              <a:t>)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b="1">
                <a:solidFill>
                  <a:srgbClr val="FFFFFF"/>
                </a:solidFill>
                <a:latin typeface="Constantia"/>
              </a:rPr>
              <a:t>ASH można podejrzewać na podstawie obrazu klinicznego i badań biochemicznych, ale ostateczne rozpoznanie ASH wymaga wykonania biopsji wątroby. [A1]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b="1">
                <a:solidFill>
                  <a:srgbClr val="FFFFFF"/>
                </a:solidFill>
                <a:latin typeface="Constantia"/>
              </a:rPr>
              <a:t>Do identyfikacji chorych z ciężkim ASH zagrożonych wczesnym zgonem (w ciągu 1–3 miesięcy) należy wykorzystywać istniejące skale punktowe. [A1]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b="1">
                <a:solidFill>
                  <a:srgbClr val="FFFFFF"/>
                </a:solidFill>
                <a:latin typeface="Constantia"/>
              </a:rPr>
              <a:t>U chorych z ciężkim ASH należy uważnie monitorować czynność nerek i wcześnie wykrywać zakażenia. [A1]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b="1">
                <a:solidFill>
                  <a:srgbClr val="FFFFFF"/>
                </a:solidFill>
                <a:latin typeface="Constantia"/>
              </a:rPr>
              <a:t>Leczeniem pierwszego wyboru w ciężkim ASH są GKS albo – w przypadku sepsy – pentoksyfilina [B1]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b="1">
                <a:solidFill>
                  <a:srgbClr val="FFFFFF"/>
                </a:solidFill>
                <a:latin typeface="Constantia"/>
              </a:rPr>
              <a:t>U chorych z ciężkim ASH leczonych GKS użytecznym lekiem może być N-acetylocysteina. [B2]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19" name="CustomShape 2"/>
          <p:cNvSpPr/>
          <p:nvPr/>
        </p:nvSpPr>
        <p:spPr>
          <a:xfrm>
            <a:off x="628560" y="365040"/>
            <a:ext cx="7886160" cy="830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4200" b="1" dirty="0">
                <a:solidFill>
                  <a:srgbClr val="DBDBDB"/>
                </a:solidFill>
                <a:latin typeface="Constantia"/>
              </a:rPr>
              <a:t>            </a:t>
            </a:r>
            <a:r>
              <a:rPr lang="pl-PL" sz="4200" b="1" dirty="0">
                <a:latin typeface="Constantia"/>
              </a:rPr>
              <a:t>Zalecenia w ALD i ASH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395640" y="1412640"/>
            <a:ext cx="8483040" cy="5256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600" b="1" dirty="0">
                <a:solidFill>
                  <a:srgbClr val="FFFFFF"/>
                </a:solidFill>
                <a:latin typeface="Century Gothic"/>
              </a:rPr>
              <a:t>-</a:t>
            </a: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73-letnia pacjentka została przyjęta na Oddział Chorób Wewnętrznych z powodu dolegliwości bólowych w nadbrzuszu utrzymujących się od kilku dni oraz podwyższonych parametrów wątrobowych. 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-W wywiadzie: – pacjentka neguje nadużywanie alkoholu oraz przyjmowanie </a:t>
            </a:r>
            <a:r>
              <a:rPr lang="pl-PL" sz="2000" dirty="0" err="1">
                <a:solidFill>
                  <a:srgbClr val="FFFFFF"/>
                </a:solidFill>
                <a:latin typeface="Century Gothic"/>
              </a:rPr>
              <a:t>hepatotoksycznych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 leków, 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– choroba zwyrodnieniowa stawów, – zespół cieśni nadgarstka, 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pl-PL" sz="2000" b="1" u="sng" dirty="0">
                <a:solidFill>
                  <a:srgbClr val="FFFFFF"/>
                </a:solidFill>
                <a:latin typeface="Century Gothic"/>
              </a:rPr>
              <a:t>W badaniu przedmiotowym</a:t>
            </a: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: 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-stan ogólny dobry, czynność serca miarowa o częstości 72/min, 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-brzuch miękki, nieco bolesny w prawym i środkowym nadbrzuszu, 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-brzeg wątroby wyczuwalny ok. 3 cm poniżej łuku żebrowego, o gładkim zarysie.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- Objaw Chełmońskiego ujemny</a:t>
            </a:r>
            <a:endParaRPr sz="2000" dirty="0"/>
          </a:p>
        </p:txBody>
      </p:sp>
      <p:sp>
        <p:nvSpPr>
          <p:cNvPr id="221" name="CustomShape 2"/>
          <p:cNvSpPr/>
          <p:nvPr/>
        </p:nvSpPr>
        <p:spPr>
          <a:xfrm>
            <a:off x="843430" y="279232"/>
            <a:ext cx="7886160" cy="902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4200" b="1" dirty="0">
                <a:solidFill>
                  <a:srgbClr val="DBDBDB"/>
                </a:solidFill>
                <a:latin typeface="Century Gothic"/>
              </a:rPr>
              <a:t>         </a:t>
            </a:r>
            <a:r>
              <a:rPr lang="pl-PL" sz="2800" b="1" dirty="0">
                <a:latin typeface="Century Gothic"/>
              </a:rPr>
              <a:t>Przypadek  kliniczny  nr  4</a:t>
            </a: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2" name="Table 1"/>
          <p:cNvGraphicFramePr/>
          <p:nvPr/>
        </p:nvGraphicFramePr>
        <p:xfrm>
          <a:off x="1115640" y="980640"/>
          <a:ext cx="6768000" cy="5645040"/>
        </p:xfrm>
        <a:graphic>
          <a:graphicData uri="http://schemas.openxmlformats.org/drawingml/2006/table">
            <a:tbl>
              <a:tblPr/>
              <a:tblGrid>
                <a:gridCol w="4318200"/>
                <a:gridCol w="1115280"/>
                <a:gridCol w="1334520"/>
              </a:tblGrid>
              <a:tr h="299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Oznaczenie (jednostka)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Wynik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Norma</a:t>
                      </a:r>
                      <a:endParaRPr/>
                    </a:p>
                  </a:txBody>
                  <a:tcPr/>
                </a:tc>
              </a:tr>
              <a:tr h="254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/>
                </a:tc>
              </a:tr>
              <a:tr h="271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Leukocyty (10^3/uL)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3,81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3,98-10,4</a:t>
                      </a:r>
                      <a:endParaRPr/>
                    </a:p>
                  </a:txBody>
                  <a:tcPr/>
                </a:tc>
              </a:tr>
              <a:tr h="254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/>
                </a:tc>
              </a:tr>
              <a:tr h="271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Płytki krwi (10^3/uL)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128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163-337</a:t>
                      </a:r>
                      <a:endParaRPr/>
                    </a:p>
                  </a:txBody>
                  <a:tcPr/>
                </a:tc>
              </a:tr>
              <a:tr h="254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/>
                </a:tc>
              </a:tr>
              <a:tr h="271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Limfocyty (%)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56,7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20-45</a:t>
                      </a:r>
                      <a:endParaRPr/>
                    </a:p>
                  </a:txBody>
                  <a:tcPr/>
                </a:tc>
              </a:tr>
              <a:tr h="254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/>
                </a:tc>
              </a:tr>
              <a:tr h="271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Monocyty (%)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9,4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4-8</a:t>
                      </a:r>
                      <a:endParaRPr/>
                    </a:p>
                  </a:txBody>
                  <a:tcPr/>
                </a:tc>
              </a:tr>
              <a:tr h="254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/>
                </a:tc>
              </a:tr>
              <a:tr h="271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Aminotransferaza alaninowa (IU/l)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1007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&lt; 40</a:t>
                      </a:r>
                      <a:endParaRPr/>
                    </a:p>
                  </a:txBody>
                  <a:tcPr/>
                </a:tc>
              </a:tr>
              <a:tr h="254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/>
                </a:tc>
              </a:tr>
              <a:tr h="271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Aminotransferaza asparganinowa (IU/l)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917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&lt; 40</a:t>
                      </a:r>
                      <a:endParaRPr/>
                    </a:p>
                  </a:txBody>
                  <a:tcPr/>
                </a:tc>
              </a:tr>
              <a:tr h="254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/>
                </a:tc>
              </a:tr>
              <a:tr h="284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Γ-glutamylotransferaza (GGT) (IU/l)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503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&lt; 35</a:t>
                      </a:r>
                      <a:endParaRPr/>
                    </a:p>
                  </a:txBody>
                  <a:tcPr/>
                </a:tc>
              </a:tr>
              <a:tr h="254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/>
                </a:tc>
              </a:tr>
              <a:tr h="271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Albuminy (%)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47,8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55-65</a:t>
                      </a:r>
                      <a:endParaRPr/>
                    </a:p>
                  </a:txBody>
                  <a:tcPr/>
                </a:tc>
              </a:tr>
              <a:tr h="254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/>
                </a:tc>
              </a:tr>
              <a:tr h="283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β-globuliny (%)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8,8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9-13</a:t>
                      </a:r>
                      <a:endParaRPr/>
                    </a:p>
                  </a:txBody>
                  <a:tcPr/>
                </a:tc>
              </a:tr>
              <a:tr h="254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/>
                </a:tc>
              </a:tr>
              <a:tr h="284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Γ-globuliny (%)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30,6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100" b="1">
                          <a:solidFill>
                            <a:srgbClr val="000000"/>
                          </a:solidFill>
                          <a:latin typeface="Arial"/>
                        </a:rPr>
                        <a:t>14-20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3" name="CustomShape 2"/>
          <p:cNvSpPr/>
          <p:nvPr/>
        </p:nvSpPr>
        <p:spPr>
          <a:xfrm>
            <a:off x="628560" y="365040"/>
            <a:ext cx="7886160" cy="614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4200" b="1">
                <a:solidFill>
                  <a:srgbClr val="DBDBDB"/>
                </a:solidFill>
                <a:latin typeface="Constantia"/>
              </a:rPr>
              <a:t>                    badania laboratoryjne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457200" y="1523880"/>
            <a:ext cx="8228880" cy="4571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l-PL" sz="2600" b="1">
                <a:solidFill>
                  <a:srgbClr val="FFFFFF"/>
                </a:solidFill>
                <a:latin typeface="Century Gothic"/>
              </a:rPr>
              <a:t>CHOROBY WĄTROBY-</a:t>
            </a:r>
            <a:r>
              <a:rPr lang="pl-PL" sz="2600">
                <a:solidFill>
                  <a:srgbClr val="FFFFFF"/>
                </a:solidFill>
                <a:latin typeface="Century Gothic"/>
              </a:rPr>
              <a:t> powszechne, jednak większość osób nie jest świadoma choroby, nawet przy długotrwałym i rozległym uszkodzeniu, ponieważ wątroba jest dużym narządem i jej funkcja jest zachowana nawet przy rozległym uszkodzeniu (kompensacja!)</a:t>
            </a:r>
            <a:endParaRPr/>
          </a:p>
          <a:p>
            <a:pPr algn="just">
              <a:lnSpc>
                <a:spcPct val="100000"/>
              </a:lnSpc>
            </a:pPr>
            <a:r>
              <a:rPr lang="pl-PL" sz="2600">
                <a:solidFill>
                  <a:srgbClr val="FFFFFF"/>
                </a:solidFill>
                <a:latin typeface="Century Gothic"/>
              </a:rPr>
              <a:t> niebezpieczne dla zdrowia są uszkodzenia wątroby spowodowane przez: </a:t>
            </a:r>
            <a:endParaRPr/>
          </a:p>
          <a:p>
            <a:pPr algn="just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>
                <a:solidFill>
                  <a:srgbClr val="FFFFFF"/>
                </a:solidFill>
                <a:latin typeface="Century Gothic"/>
              </a:rPr>
              <a:t>Toksyny ( alkohol, leki, grzyby )</a:t>
            </a:r>
            <a:endParaRPr/>
          </a:p>
          <a:p>
            <a:pPr algn="just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>
                <a:solidFill>
                  <a:srgbClr val="FFFFFF"/>
                </a:solidFill>
                <a:latin typeface="Century Gothic"/>
              </a:rPr>
              <a:t>Wirusy ( A, B, C i inne )</a:t>
            </a:r>
            <a:endParaRPr/>
          </a:p>
          <a:p>
            <a:pPr algn="just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>
                <a:solidFill>
                  <a:srgbClr val="FFFFFF"/>
                </a:solidFill>
                <a:latin typeface="Century Gothic"/>
              </a:rPr>
              <a:t>Pasożyty</a:t>
            </a:r>
            <a:endParaRPr/>
          </a:p>
          <a:p>
            <a:pPr algn="just"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>
                <a:solidFill>
                  <a:srgbClr val="FFFFFF"/>
                </a:solidFill>
                <a:latin typeface="Century Gothic"/>
              </a:rPr>
              <a:t>Autoprzeciwciała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96" name="CustomShape 2"/>
          <p:cNvSpPr/>
          <p:nvPr/>
        </p:nvSpPr>
        <p:spPr>
          <a:xfrm>
            <a:off x="467640" y="332640"/>
            <a:ext cx="7886160" cy="1079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r>
              <a:rPr lang="pl-PL" sz="4200" dirty="0">
                <a:solidFill>
                  <a:srgbClr val="DBDBDB"/>
                </a:solidFill>
                <a:latin typeface="Century Gothic"/>
              </a:rPr>
              <a:t>      </a:t>
            </a:r>
            <a:endParaRPr lang="pl-PL" sz="4200" dirty="0" smtClean="0">
              <a:solidFill>
                <a:srgbClr val="DBDBDB"/>
              </a:solidFill>
              <a:latin typeface="Century Gothic"/>
            </a:endParaRPr>
          </a:p>
          <a:p>
            <a:r>
              <a:rPr lang="pl-PL" sz="4200" b="1" dirty="0" smtClean="0">
                <a:solidFill>
                  <a:srgbClr val="DBDBDB"/>
                </a:solidFill>
                <a:latin typeface="Century Gothic"/>
              </a:rPr>
              <a:t>Zaburzenia </a:t>
            </a:r>
            <a:r>
              <a:rPr lang="pl-PL" sz="4200" b="1" dirty="0">
                <a:solidFill>
                  <a:srgbClr val="DBDBDB"/>
                </a:solidFill>
                <a:latin typeface="Century Gothic"/>
              </a:rPr>
              <a:t>funkcji wątroby</a:t>
            </a:r>
            <a:endParaRPr dirty="0"/>
          </a:p>
          <a:p>
            <a:pPr>
              <a:lnSpc>
                <a:spcPct val="100000"/>
              </a:lnSpc>
            </a:pPr>
            <a:r>
              <a:rPr lang="pl-PL" sz="4200" b="1" dirty="0">
                <a:solidFill>
                  <a:srgbClr val="DBDBDB"/>
                </a:solidFill>
                <a:latin typeface="Century Gothic"/>
              </a:rPr>
              <a:t>         Choroby wątroby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CustomShape 1"/>
          <p:cNvSpPr/>
          <p:nvPr/>
        </p:nvSpPr>
        <p:spPr>
          <a:xfrm>
            <a:off x="251640" y="1556640"/>
            <a:ext cx="8568360" cy="4619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600" dirty="0">
                <a:solidFill>
                  <a:srgbClr val="FFFFFF"/>
                </a:solidFill>
                <a:latin typeface="Century Gothic"/>
              </a:rPr>
              <a:t> stwierdzono: 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 dirty="0">
                <a:solidFill>
                  <a:srgbClr val="FFFFFF"/>
                </a:solidFill>
                <a:latin typeface="Century Gothic"/>
              </a:rPr>
              <a:t>– prawidłowy poziom bilirubiny – </a:t>
            </a:r>
            <a:r>
              <a:rPr lang="pl-PL" sz="2600" b="1" dirty="0">
                <a:solidFill>
                  <a:srgbClr val="FF0000"/>
                </a:solidFill>
                <a:latin typeface="Century Gothic"/>
              </a:rPr>
              <a:t>1,15 mg/dl </a:t>
            </a:r>
            <a:r>
              <a:rPr lang="pl-PL" sz="2600" dirty="0">
                <a:solidFill>
                  <a:srgbClr val="FFFFFF"/>
                </a:solidFill>
                <a:latin typeface="Century Gothic"/>
              </a:rPr>
              <a:t>(0,3-1,2 mg/dl) 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 dirty="0">
                <a:solidFill>
                  <a:srgbClr val="FFFFFF"/>
                </a:solidFill>
                <a:latin typeface="Century Gothic"/>
              </a:rPr>
              <a:t>Prawidłowy poziom fosfatazy zasadowej – </a:t>
            </a:r>
            <a:r>
              <a:rPr lang="pl-PL" sz="2600" b="1" dirty="0">
                <a:solidFill>
                  <a:srgbClr val="FF0000"/>
                </a:solidFill>
                <a:latin typeface="Century Gothic"/>
              </a:rPr>
              <a:t>165 IU/L </a:t>
            </a:r>
            <a:r>
              <a:rPr lang="pl-PL" sz="2600" dirty="0">
                <a:solidFill>
                  <a:srgbClr val="FFFFFF"/>
                </a:solidFill>
                <a:latin typeface="Century Gothic"/>
              </a:rPr>
              <a:t>(&lt; 270 IU/L), 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 dirty="0">
                <a:solidFill>
                  <a:srgbClr val="FFFFFF"/>
                </a:solidFill>
                <a:latin typeface="Century Gothic"/>
              </a:rPr>
              <a:t>– prawidłowe poziomy parametrów zapalnych: CRP </a:t>
            </a:r>
            <a:r>
              <a:rPr lang="pl-PL" sz="2600" b="1" dirty="0">
                <a:solidFill>
                  <a:srgbClr val="FF0000"/>
                </a:solidFill>
                <a:latin typeface="Century Gothic"/>
              </a:rPr>
              <a:t>1,9 mg/dl </a:t>
            </a:r>
            <a:r>
              <a:rPr lang="pl-PL" sz="2600" dirty="0">
                <a:solidFill>
                  <a:srgbClr val="FFFFFF"/>
                </a:solidFill>
                <a:latin typeface="Century Gothic"/>
              </a:rPr>
              <a:t>(0,08-3,1 mg/dl),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 dirty="0">
                <a:solidFill>
                  <a:srgbClr val="FFFFFF"/>
                </a:solidFill>
                <a:latin typeface="Century Gothic"/>
              </a:rPr>
              <a:t> Fibrynogen – </a:t>
            </a:r>
            <a:r>
              <a:rPr lang="pl-PL" sz="2600" b="1" dirty="0">
                <a:solidFill>
                  <a:srgbClr val="FF0000"/>
                </a:solidFill>
                <a:latin typeface="Century Gothic"/>
              </a:rPr>
              <a:t>287 mg/dl </a:t>
            </a:r>
            <a:r>
              <a:rPr lang="pl-PL" sz="2600" dirty="0">
                <a:solidFill>
                  <a:srgbClr val="FFFFFF"/>
                </a:solidFill>
                <a:latin typeface="Century Gothic"/>
              </a:rPr>
              <a:t>(180-350 mg/dl),</a:t>
            </a:r>
            <a:endParaRPr dirty="0"/>
          </a:p>
          <a:p>
            <a:pPr>
              <a:lnSpc>
                <a:spcPct val="100000"/>
              </a:lnSpc>
            </a:pPr>
            <a:r>
              <a:rPr lang="pl-PL" sz="2600" dirty="0">
                <a:solidFill>
                  <a:srgbClr val="FFFFFF"/>
                </a:solidFill>
                <a:latin typeface="Constantia"/>
              </a:rPr>
              <a:t> </a:t>
            </a:r>
            <a:r>
              <a:rPr lang="pl-PL" sz="2600" dirty="0">
                <a:solidFill>
                  <a:srgbClr val="FFFFFF"/>
                </a:solidFill>
                <a:latin typeface="Century Gothic"/>
              </a:rPr>
              <a:t>– obecność przeciwciał </a:t>
            </a:r>
            <a:r>
              <a:rPr lang="pl-PL" sz="2600" b="1" dirty="0" err="1">
                <a:solidFill>
                  <a:srgbClr val="FF0000"/>
                </a:solidFill>
                <a:latin typeface="Century Gothic"/>
              </a:rPr>
              <a:t>dsDNA</a:t>
            </a:r>
            <a:r>
              <a:rPr lang="pl-PL" sz="2600" b="1" dirty="0">
                <a:solidFill>
                  <a:srgbClr val="FF0000"/>
                </a:solidFill>
                <a:latin typeface="Century Gothic"/>
              </a:rPr>
              <a:t> SP100 </a:t>
            </a:r>
            <a:r>
              <a:rPr lang="pl-PL" sz="2600" dirty="0">
                <a:solidFill>
                  <a:srgbClr val="FFFFFF"/>
                </a:solidFill>
                <a:latin typeface="Century Gothic"/>
              </a:rPr>
              <a:t>(jądrowe białko granulocytów) oraz </a:t>
            </a:r>
            <a:r>
              <a:rPr lang="pl-PL" sz="2600" b="1" dirty="0">
                <a:solidFill>
                  <a:srgbClr val="FF0000"/>
                </a:solidFill>
                <a:latin typeface="Century Gothic"/>
              </a:rPr>
              <a:t>przeciwciał przeciwjądrowych ANA</a:t>
            </a:r>
            <a:r>
              <a:rPr lang="pl-PL" sz="2600" b="1" dirty="0">
                <a:solidFill>
                  <a:srgbClr val="FFFFFF"/>
                </a:solidFill>
                <a:latin typeface="Century Gothic"/>
              </a:rPr>
              <a:t> w mianie 1:3200 </a:t>
            </a:r>
            <a:r>
              <a:rPr lang="pl-PL" sz="2600" dirty="0">
                <a:solidFill>
                  <a:srgbClr val="FFFFFF"/>
                </a:solidFill>
                <a:latin typeface="Century Gothic"/>
              </a:rPr>
              <a:t>o typie świecenia </a:t>
            </a:r>
            <a:r>
              <a:rPr lang="pl-PL" sz="2600" b="1" dirty="0">
                <a:solidFill>
                  <a:srgbClr val="FFFFFF"/>
                </a:solidFill>
                <a:latin typeface="Century Gothic"/>
              </a:rPr>
              <a:t>homogennym i jąderkowym</a:t>
            </a:r>
            <a:r>
              <a:rPr lang="pl-PL" sz="2600" dirty="0">
                <a:solidFill>
                  <a:srgbClr val="FFFFFF"/>
                </a:solidFill>
                <a:latin typeface="Century Gothic"/>
              </a:rPr>
              <a:t>, 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 dirty="0">
                <a:solidFill>
                  <a:srgbClr val="FFFFFF"/>
                </a:solidFill>
                <a:latin typeface="Century Gothic"/>
              </a:rPr>
              <a:t>– wykluczono </a:t>
            </a:r>
            <a:r>
              <a:rPr lang="pl-PL" sz="2600" dirty="0" err="1">
                <a:solidFill>
                  <a:srgbClr val="FFFFFF"/>
                </a:solidFill>
                <a:latin typeface="Century Gothic"/>
              </a:rPr>
              <a:t>HbsAg</a:t>
            </a:r>
            <a:r>
              <a:rPr lang="pl-PL" sz="2600" dirty="0">
                <a:solidFill>
                  <a:srgbClr val="FFFFFF"/>
                </a:solidFill>
                <a:latin typeface="Century Gothic"/>
              </a:rPr>
              <a:t> i anty-HCV</a:t>
            </a:r>
            <a:endParaRPr dirty="0"/>
          </a:p>
        </p:txBody>
      </p:sp>
      <p:sp>
        <p:nvSpPr>
          <p:cNvPr id="225" name="CustomShape 2"/>
          <p:cNvSpPr/>
          <p:nvPr/>
        </p:nvSpPr>
        <p:spPr>
          <a:xfrm>
            <a:off x="827640" y="332640"/>
            <a:ext cx="7886160" cy="902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4200" b="1" dirty="0">
                <a:solidFill>
                  <a:srgbClr val="DBDBDB"/>
                </a:solidFill>
                <a:latin typeface="Constantia"/>
              </a:rPr>
              <a:t>              </a:t>
            </a:r>
            <a:r>
              <a:rPr lang="pl-PL" sz="2800" b="1" dirty="0">
                <a:latin typeface="Century Gothic"/>
              </a:rPr>
              <a:t>badania laboratoryjne c.d.</a:t>
            </a: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ustomShape 1"/>
          <p:cNvSpPr/>
          <p:nvPr/>
        </p:nvSpPr>
        <p:spPr>
          <a:xfrm>
            <a:off x="628560" y="1340640"/>
            <a:ext cx="7886160" cy="4835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pl-PL" dirty="0">
                <a:solidFill>
                  <a:srgbClr val="FFFFFF"/>
                </a:solidFill>
                <a:latin typeface="Century Gothic"/>
              </a:rPr>
              <a:t>nieznana etiologia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dirty="0">
                <a:solidFill>
                  <a:srgbClr val="FFFFFF"/>
                </a:solidFill>
                <a:latin typeface="Century Gothic"/>
              </a:rPr>
              <a:t>Może prowadzić do ostrego lub przewlekłego zapalenia wątroby. 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pl-PL" dirty="0" err="1">
                <a:solidFill>
                  <a:srgbClr val="FFFFFF"/>
                </a:solidFill>
                <a:latin typeface="Century Gothic"/>
              </a:rPr>
              <a:t>aktywacjia</a:t>
            </a:r>
            <a:r>
              <a:rPr lang="pl-PL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pl-PL" b="1" dirty="0">
                <a:solidFill>
                  <a:srgbClr val="FFFFFF"/>
                </a:solidFill>
                <a:latin typeface="Century Gothic"/>
              </a:rPr>
              <a:t>limfocytów Th</a:t>
            </a:r>
            <a:r>
              <a:rPr lang="pl-PL" dirty="0">
                <a:solidFill>
                  <a:srgbClr val="FFFFFF"/>
                </a:solidFill>
                <a:latin typeface="Century Gothic"/>
              </a:rPr>
              <a:t>, które rozpoznają </a:t>
            </a:r>
            <a:r>
              <a:rPr lang="pl-PL" dirty="0" err="1">
                <a:solidFill>
                  <a:srgbClr val="FFFFFF"/>
                </a:solidFill>
                <a:latin typeface="Century Gothic"/>
              </a:rPr>
              <a:t>hepatocyty</a:t>
            </a:r>
            <a:r>
              <a:rPr lang="pl-PL" dirty="0">
                <a:solidFill>
                  <a:srgbClr val="FFFFFF"/>
                </a:solidFill>
                <a:latin typeface="Century Gothic"/>
              </a:rPr>
              <a:t>  jako antygeny.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dirty="0">
                <a:solidFill>
                  <a:srgbClr val="FFFFFF"/>
                </a:solidFill>
                <a:latin typeface="Century Gothic"/>
              </a:rPr>
              <a:t> produkują one interleukiny, aktywujące </a:t>
            </a:r>
            <a:r>
              <a:rPr lang="pl-PL" b="1" dirty="0">
                <a:solidFill>
                  <a:srgbClr val="FFFFFF"/>
                </a:solidFill>
                <a:latin typeface="Century Gothic"/>
              </a:rPr>
              <a:t>limfocyty B</a:t>
            </a:r>
            <a:r>
              <a:rPr lang="pl-PL" dirty="0">
                <a:solidFill>
                  <a:srgbClr val="FFFFFF"/>
                </a:solidFill>
                <a:latin typeface="Century Gothic"/>
              </a:rPr>
              <a:t>, które produkują specyficzne przeciwciała atakujące komórki wątroby, powodując ich uszkodzenie. 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dirty="0">
                <a:solidFill>
                  <a:srgbClr val="FFFFFF"/>
                </a:solidFill>
                <a:latin typeface="Century Gothic"/>
              </a:rPr>
              <a:t>W reakcji także uczestniczą makrofagi. 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dirty="0">
                <a:solidFill>
                  <a:srgbClr val="FFFFFF"/>
                </a:solidFill>
                <a:latin typeface="Century Gothic"/>
              </a:rPr>
              <a:t>Wzrost poziomu limfocytów B wiąże się z pojawieniem </a:t>
            </a:r>
            <a:r>
              <a:rPr lang="pl-PL" b="1" dirty="0" err="1">
                <a:solidFill>
                  <a:srgbClr val="FFFFFF"/>
                </a:solidFill>
                <a:latin typeface="Century Gothic"/>
              </a:rPr>
              <a:t>hipergammaglobulinemii</a:t>
            </a:r>
            <a:r>
              <a:rPr lang="pl-PL" dirty="0">
                <a:solidFill>
                  <a:srgbClr val="FFFFFF"/>
                </a:solidFill>
                <a:latin typeface="Century Gothic"/>
              </a:rPr>
              <a:t> 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dirty="0">
                <a:solidFill>
                  <a:srgbClr val="FFFFFF"/>
                </a:solidFill>
                <a:latin typeface="Constantia"/>
              </a:rPr>
              <a:t> </a:t>
            </a:r>
            <a:r>
              <a:rPr lang="pl-PL" dirty="0">
                <a:solidFill>
                  <a:srgbClr val="FFFFFF"/>
                </a:solidFill>
                <a:latin typeface="Century Gothic"/>
              </a:rPr>
              <a:t>Na początku przebiega bezobjawowo, a nieleczona prowadzi do przewlekłego zapalenia wątroby. 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dirty="0">
                <a:solidFill>
                  <a:srgbClr val="FFFFFF"/>
                </a:solidFill>
                <a:latin typeface="Century Gothic"/>
              </a:rPr>
              <a:t>Większość pacjentów pozytywnie odpowiada na standardowe leczenie, lecz u </a:t>
            </a:r>
            <a:r>
              <a:rPr lang="pl-PL" b="1" dirty="0">
                <a:solidFill>
                  <a:srgbClr val="FFFFFF"/>
                </a:solidFill>
                <a:latin typeface="Century Gothic"/>
              </a:rPr>
              <a:t>ok. 20% </a:t>
            </a:r>
            <a:r>
              <a:rPr lang="pl-PL" dirty="0">
                <a:solidFill>
                  <a:srgbClr val="FFFFFF"/>
                </a:solidFill>
                <a:latin typeface="Century Gothic"/>
              </a:rPr>
              <a:t>chorych pojawiają się powikłania</a:t>
            </a:r>
            <a:endParaRPr dirty="0"/>
          </a:p>
        </p:txBody>
      </p:sp>
      <p:sp>
        <p:nvSpPr>
          <p:cNvPr id="229" name="CustomShape 2"/>
          <p:cNvSpPr/>
          <p:nvPr/>
        </p:nvSpPr>
        <p:spPr>
          <a:xfrm>
            <a:off x="467640" y="332640"/>
            <a:ext cx="8496360" cy="902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r>
              <a:rPr lang="pl-PL" sz="4200" b="1" dirty="0">
                <a:solidFill>
                  <a:srgbClr val="DBDBDB"/>
                </a:solidFill>
                <a:latin typeface="Constantia"/>
              </a:rPr>
              <a:t>      </a:t>
            </a:r>
            <a:r>
              <a:rPr lang="pl-PL" sz="3100" b="1" dirty="0">
                <a:latin typeface="Arial"/>
              </a:rPr>
              <a:t>Autoimmunologiczne zapalenie wątroby  </a:t>
            </a:r>
            <a:endParaRPr dirty="0"/>
          </a:p>
          <a:p>
            <a:pPr>
              <a:lnSpc>
                <a:spcPct val="100000"/>
              </a:lnSpc>
            </a:pPr>
            <a:r>
              <a:rPr lang="pl-PL" sz="3100" b="1" dirty="0">
                <a:latin typeface="Arial"/>
              </a:rPr>
              <a:t>                              (AIH)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CustomShape 1"/>
          <p:cNvSpPr/>
          <p:nvPr/>
        </p:nvSpPr>
        <p:spPr>
          <a:xfrm>
            <a:off x="457200" y="1523880"/>
            <a:ext cx="8228880" cy="4571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onstantia"/>
              </a:rPr>
              <a:t>Dowodem genetycznego podłoża tej choroby jest jej częste współwystępowanie z tym schorzeniami autoimmunologicznymi (np. chorobami tarczycy czy stawów), zachorowania na AIH lub inne choroby autoimmunologiczne wśród bliskich krewnych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onstantia"/>
              </a:rPr>
              <a:t>Objawowe autoimmunologiczne zapalenie wątroby cechuje się mniej lub bardziej nasiloną żółtaczką i innymi dolegliwościami, przypominającymi ostre wirusowe zapalenie wątroby (nudności, wymioty, jadłowstręt, gniotący ból w nadbrzuszu, męczliwość, bóle stawów, mięśni, stan podgorączkowy) i z tą chorobą musi być przede wszystkim różnicowane.</a:t>
            </a:r>
            <a:endParaRPr sz="2000" dirty="0"/>
          </a:p>
          <a:p>
            <a:pPr>
              <a:lnSpc>
                <a:spcPct val="100000"/>
              </a:lnSpc>
            </a:pP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onstantia"/>
              </a:rPr>
              <a:t>Czasami przebieg objawowego AZW bywa tak burzliwy i ciężki, że prowadzi szybko do niewydolności wątroby. Dawniej były to przypadki śmiertelne, obecnie są wskazaniem do przeszczepienia wątroby.</a:t>
            </a:r>
            <a:endParaRPr sz="2000" dirty="0"/>
          </a:p>
          <a:p>
            <a:pPr>
              <a:lnSpc>
                <a:spcPct val="100000"/>
              </a:lnSpc>
            </a:pP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onstantia"/>
              </a:rPr>
              <a:t>Bywa też, że początek i wieloletni przebieg są całkowicie bezobjawowe aż do momentu rozpoznania marskości wątroby.</a:t>
            </a:r>
            <a:endParaRPr sz="2000" dirty="0"/>
          </a:p>
        </p:txBody>
      </p:sp>
      <p:sp>
        <p:nvSpPr>
          <p:cNvPr id="231" name="CustomShape 2"/>
          <p:cNvSpPr/>
          <p:nvPr/>
        </p:nvSpPr>
        <p:spPr>
          <a:xfrm>
            <a:off x="628560" y="365040"/>
            <a:ext cx="7886160" cy="974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4200" dirty="0">
                <a:solidFill>
                  <a:srgbClr val="DBDBDB"/>
                </a:solidFill>
                <a:latin typeface="Constantia"/>
              </a:rPr>
              <a:t>                         </a:t>
            </a:r>
            <a:r>
              <a:rPr lang="pl-PL" sz="4200" dirty="0">
                <a:latin typeface="Constantia"/>
              </a:rPr>
              <a:t>Przebieg AIH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CustomShape 1"/>
          <p:cNvSpPr/>
          <p:nvPr/>
        </p:nvSpPr>
        <p:spPr>
          <a:xfrm>
            <a:off x="628560" y="1340640"/>
            <a:ext cx="7886160" cy="4835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Rozpoznanie  trudne - nie ma jednego ostatecznego testu diagnostycznego. 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-Najczęstsze parametry- podwyższone aktywności </a:t>
            </a: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transaminaz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, </a:t>
            </a: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obecność przeciwciał (SMA, ANA, anty-LKM-1, </a:t>
            </a:r>
            <a:r>
              <a:rPr lang="pl-PL" sz="2000" b="1" dirty="0" smtClean="0">
                <a:solidFill>
                  <a:srgbClr val="FFFFFF"/>
                </a:solidFill>
                <a:latin typeface="Century Gothic"/>
              </a:rPr>
              <a:t>anty-SLA/LP</a:t>
            </a: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, p-ANCA) i </a:t>
            </a:r>
            <a:r>
              <a:rPr lang="pl-PL" sz="2000" b="1" dirty="0" err="1">
                <a:solidFill>
                  <a:srgbClr val="FFFFFF"/>
                </a:solidFill>
                <a:latin typeface="Century Gothic"/>
              </a:rPr>
              <a:t>hipergammaglobulinemii</a:t>
            </a: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 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3 typy AIH 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wyróżnione na bazie obecnych przeciwciał w surowicy krwi: 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b="1" dirty="0">
                <a:solidFill>
                  <a:srgbClr val="FF0000"/>
                </a:solidFill>
                <a:latin typeface="Century Gothic"/>
              </a:rPr>
              <a:t>typ 1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 – potwierdzenie przeciwciał </a:t>
            </a:r>
            <a:r>
              <a:rPr lang="pl-PL" sz="2000" b="1" dirty="0">
                <a:solidFill>
                  <a:srgbClr val="FF0000"/>
                </a:solidFill>
                <a:latin typeface="Century Gothic"/>
              </a:rPr>
              <a:t>ASMA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 (przeciw mięśniom gładkim) lub </a:t>
            </a:r>
            <a:r>
              <a:rPr lang="pl-PL" sz="2000" b="1" dirty="0">
                <a:solidFill>
                  <a:srgbClr val="FF0000"/>
                </a:solidFill>
                <a:latin typeface="Century Gothic"/>
              </a:rPr>
              <a:t>ANA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 (przeciwjądrowych) – </a:t>
            </a:r>
            <a:r>
              <a:rPr lang="pl-PL" sz="2000" b="1" dirty="0">
                <a:solidFill>
                  <a:srgbClr val="FF0000"/>
                </a:solidFill>
                <a:latin typeface="Century Gothic"/>
              </a:rPr>
              <a:t>najczęstszy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; 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b="1" dirty="0">
                <a:solidFill>
                  <a:srgbClr val="FF0000"/>
                </a:solidFill>
                <a:latin typeface="Century Gothic"/>
              </a:rPr>
              <a:t>typ 2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 – wykrywane są przeciwciała </a:t>
            </a:r>
            <a:r>
              <a:rPr lang="pl-PL" sz="2000" b="1" dirty="0">
                <a:solidFill>
                  <a:srgbClr val="FF0000"/>
                </a:solidFill>
                <a:latin typeface="Century Gothic"/>
              </a:rPr>
              <a:t>anty-LKM-1 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(przeciw mikrosomom nerki i wątroby); 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b="1" dirty="0">
                <a:solidFill>
                  <a:srgbClr val="FF0000"/>
                </a:solidFill>
                <a:latin typeface="Century Gothic"/>
              </a:rPr>
              <a:t>typ 3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 – obecne przeciwciała przeciwko rozpuszczalnym antygenom wątroby (</a:t>
            </a:r>
            <a:r>
              <a:rPr lang="pl-PL" sz="2000" b="1" dirty="0">
                <a:solidFill>
                  <a:srgbClr val="FF0000"/>
                </a:solidFill>
                <a:latin typeface="Century Gothic"/>
              </a:rPr>
              <a:t>anty -SLA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)</a:t>
            </a:r>
            <a:endParaRPr sz="2000" dirty="0"/>
          </a:p>
        </p:txBody>
      </p:sp>
      <p:sp>
        <p:nvSpPr>
          <p:cNvPr id="233" name="CustomShape 2"/>
          <p:cNvSpPr/>
          <p:nvPr/>
        </p:nvSpPr>
        <p:spPr>
          <a:xfrm>
            <a:off x="179640" y="332640"/>
            <a:ext cx="8784360" cy="902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4200" b="1">
                <a:solidFill>
                  <a:srgbClr val="DBDBDB"/>
                </a:solidFill>
                <a:latin typeface="Constantia"/>
              </a:rPr>
              <a:t>   </a:t>
            </a:r>
            <a:r>
              <a:rPr lang="pl-PL" sz="3100" b="1">
                <a:solidFill>
                  <a:srgbClr val="DBDBDB"/>
                </a:solidFill>
                <a:latin typeface="Arial"/>
              </a:rPr>
              <a:t>Autoimmunologiczne zapalenie wątroby  (AIH)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Picture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56960" y="2076480"/>
            <a:ext cx="5229000" cy="3466440"/>
          </a:xfrm>
          <a:prstGeom prst="rect">
            <a:avLst/>
          </a:prstGeom>
          <a:ln>
            <a:noFill/>
          </a:ln>
        </p:spPr>
      </p:pic>
      <p:sp>
        <p:nvSpPr>
          <p:cNvPr id="235" name="CustomShape 1"/>
          <p:cNvSpPr/>
          <p:nvPr/>
        </p:nvSpPr>
        <p:spPr>
          <a:xfrm>
            <a:off x="179640" y="332640"/>
            <a:ext cx="8784360" cy="902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4200" b="1">
                <a:solidFill>
                  <a:srgbClr val="DBDBDB"/>
                </a:solidFill>
                <a:latin typeface="Constantia"/>
              </a:rPr>
              <a:t>   </a:t>
            </a:r>
            <a:r>
              <a:rPr lang="pl-PL" sz="3600" b="1">
                <a:solidFill>
                  <a:srgbClr val="DBDBDB"/>
                </a:solidFill>
                <a:latin typeface="Arial"/>
              </a:rPr>
              <a:t>autoprzeciwciała ANA- typ homogenny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Picture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6440" y="1523880"/>
            <a:ext cx="6890040" cy="4571280"/>
          </a:xfrm>
          <a:prstGeom prst="rect">
            <a:avLst/>
          </a:prstGeom>
          <a:ln>
            <a:noFill/>
          </a:ln>
        </p:spPr>
      </p:pic>
      <p:sp>
        <p:nvSpPr>
          <p:cNvPr id="237" name="CustomShape 1"/>
          <p:cNvSpPr/>
          <p:nvPr/>
        </p:nvSpPr>
        <p:spPr>
          <a:xfrm>
            <a:off x="179640" y="332640"/>
            <a:ext cx="8784360" cy="902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4200" b="1">
                <a:solidFill>
                  <a:srgbClr val="DBDBDB"/>
                </a:solidFill>
                <a:latin typeface="Constantia"/>
              </a:rPr>
              <a:t>     </a:t>
            </a:r>
            <a:r>
              <a:rPr lang="pl-PL" sz="4200" b="1">
                <a:solidFill>
                  <a:srgbClr val="DBDBDB"/>
                </a:solidFill>
                <a:latin typeface="Century Gothic"/>
              </a:rPr>
              <a:t>autoprzeciwciała typu anty- LKM1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Picture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15440" y="1665360"/>
            <a:ext cx="2912400" cy="4571280"/>
          </a:xfrm>
          <a:prstGeom prst="rect">
            <a:avLst/>
          </a:prstGeom>
          <a:ln>
            <a:noFill/>
          </a:ln>
        </p:spPr>
      </p:pic>
      <p:sp>
        <p:nvSpPr>
          <p:cNvPr id="239" name="CustomShape 1"/>
          <p:cNvSpPr/>
          <p:nvPr/>
        </p:nvSpPr>
        <p:spPr>
          <a:xfrm>
            <a:off x="179640" y="332640"/>
            <a:ext cx="8784360" cy="902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4200" b="1">
                <a:solidFill>
                  <a:srgbClr val="DBDBDB"/>
                </a:solidFill>
                <a:latin typeface="Constantia"/>
              </a:rPr>
              <a:t>     </a:t>
            </a:r>
            <a:r>
              <a:rPr lang="pl-PL" sz="4200" b="1">
                <a:solidFill>
                  <a:srgbClr val="DBDBDB"/>
                </a:solidFill>
                <a:latin typeface="Century Gothic"/>
              </a:rPr>
              <a:t>autoprzeciwciała typu pANCA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Picture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" y="2819160"/>
            <a:ext cx="8228880" cy="1981080"/>
          </a:xfrm>
          <a:prstGeom prst="rect">
            <a:avLst/>
          </a:prstGeom>
          <a:ln>
            <a:noFill/>
          </a:ln>
        </p:spPr>
      </p:pic>
      <p:sp>
        <p:nvSpPr>
          <p:cNvPr id="241" name="CustomShape 1"/>
          <p:cNvSpPr/>
          <p:nvPr/>
        </p:nvSpPr>
        <p:spPr>
          <a:xfrm>
            <a:off x="179640" y="332640"/>
            <a:ext cx="8784360" cy="902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r>
              <a:rPr lang="pl-PL" sz="4200" b="1">
                <a:solidFill>
                  <a:srgbClr val="DBDBDB"/>
                </a:solidFill>
                <a:latin typeface="Constantia"/>
              </a:rPr>
              <a:t>     </a:t>
            </a:r>
            <a:endParaRPr/>
          </a:p>
          <a:p>
            <a:pPr>
              <a:lnSpc>
                <a:spcPct val="100000"/>
              </a:lnSpc>
            </a:pPr>
            <a:r>
              <a:rPr lang="pl-PL" sz="4200" b="1">
                <a:solidFill>
                  <a:srgbClr val="DBDBDB"/>
                </a:solidFill>
                <a:latin typeface="Constantia"/>
              </a:rPr>
              <a:t>      </a:t>
            </a:r>
            <a:r>
              <a:rPr lang="pl-PL" sz="3600" b="1">
                <a:solidFill>
                  <a:srgbClr val="DBDBDB"/>
                </a:solidFill>
                <a:latin typeface="Arial"/>
              </a:rPr>
              <a:t>diagnostyka  AIH- testy typu immunoblot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CustomShape 1"/>
          <p:cNvSpPr/>
          <p:nvPr/>
        </p:nvSpPr>
        <p:spPr>
          <a:xfrm>
            <a:off x="628560" y="1340640"/>
            <a:ext cx="7886160" cy="4835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>
                <a:solidFill>
                  <a:srgbClr val="FFFFFF"/>
                </a:solidFill>
                <a:latin typeface="Century Gothic"/>
              </a:rPr>
              <a:t>U pacjentów z AIH należy rozpocząć leczenie, by zapobiec powikłaniom, takim jak przewlekłe zapalenie wątroby, marskość wątroby bądź rak wątrobowokomórkowy. 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>
                <a:solidFill>
                  <a:srgbClr val="FFFFFF"/>
                </a:solidFill>
                <a:latin typeface="Century Gothic"/>
              </a:rPr>
              <a:t>Rekomendowanym leczeniem jest zastosowanie kortykosterydów (prednizon) w wysokiej dawce </a:t>
            </a:r>
            <a:endParaRPr/>
          </a:p>
        </p:txBody>
      </p:sp>
      <p:sp>
        <p:nvSpPr>
          <p:cNvPr id="243" name="CustomShape 2"/>
          <p:cNvSpPr/>
          <p:nvPr/>
        </p:nvSpPr>
        <p:spPr>
          <a:xfrm>
            <a:off x="827640" y="332640"/>
            <a:ext cx="7886160" cy="1046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r>
              <a:rPr lang="pl-PL" sz="4200" b="1" dirty="0">
                <a:solidFill>
                  <a:srgbClr val="DBDBDB"/>
                </a:solidFill>
                <a:latin typeface="Constantia"/>
              </a:rPr>
              <a:t>  </a:t>
            </a:r>
            <a:endParaRPr dirty="0"/>
          </a:p>
          <a:p>
            <a:endParaRPr dirty="0"/>
          </a:p>
          <a:p>
            <a:endParaRPr dirty="0"/>
          </a:p>
          <a:p>
            <a:pPr>
              <a:lnSpc>
                <a:spcPct val="100000"/>
              </a:lnSpc>
            </a:pPr>
            <a:r>
              <a:rPr lang="pl-PL" sz="4200" b="1" dirty="0">
                <a:latin typeface="Century Gothic"/>
              </a:rPr>
              <a:t>Autoimmunologiczne zapalenie wątroby (AIH)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CustomShape 1"/>
          <p:cNvSpPr/>
          <p:nvPr/>
        </p:nvSpPr>
        <p:spPr>
          <a:xfrm>
            <a:off x="628560" y="1340640"/>
            <a:ext cx="7886160" cy="4835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400" b="1" dirty="0">
                <a:solidFill>
                  <a:srgbClr val="FFFFFF"/>
                </a:solidFill>
                <a:latin typeface="Century Gothic"/>
              </a:rPr>
              <a:t>32 – letni mężczyzna  zgłosił się do lekarza rodzinnego z powodu uporczywego ogólnego osłabienia, utraty masy ciała, bólów nadbrzuszu</a:t>
            </a:r>
            <a:r>
              <a:rPr lang="pl-PL" sz="2400" dirty="0">
                <a:solidFill>
                  <a:srgbClr val="FFFFFF"/>
                </a:solidFill>
                <a:latin typeface="Constantia"/>
              </a:rPr>
              <a:t>. </a:t>
            </a:r>
            <a:endParaRPr sz="24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400" dirty="0">
                <a:solidFill>
                  <a:srgbClr val="FFFFFF"/>
                </a:solidFill>
                <a:latin typeface="Constantia"/>
              </a:rPr>
              <a:t> </a:t>
            </a:r>
            <a:r>
              <a:rPr lang="pl-PL" sz="2400" dirty="0">
                <a:solidFill>
                  <a:srgbClr val="FFFFFF"/>
                </a:solidFill>
                <a:latin typeface="Century Gothic"/>
              </a:rPr>
              <a:t>lekarz rodzinny skierował na USG jamy brzusznej-wysunięto podejrzenie bąblowicy</a:t>
            </a:r>
            <a:endParaRPr sz="24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400" dirty="0">
                <a:solidFill>
                  <a:srgbClr val="FFFFFF"/>
                </a:solidFill>
                <a:latin typeface="Century Gothic"/>
              </a:rPr>
              <a:t>Chory nie leczył się przewlekle i leków na stałe nie przyjmuje</a:t>
            </a:r>
            <a:endParaRPr sz="24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400" dirty="0">
                <a:solidFill>
                  <a:srgbClr val="FFFFFF"/>
                </a:solidFill>
                <a:latin typeface="Century Gothic"/>
              </a:rPr>
              <a:t>Bardzo często uczęszczał do lasu i spożywał owoce leśne</a:t>
            </a:r>
            <a:endParaRPr sz="24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400" dirty="0">
                <a:solidFill>
                  <a:srgbClr val="FFFFFF"/>
                </a:solidFill>
                <a:latin typeface="Century Gothic"/>
              </a:rPr>
              <a:t>W badaniu przedmiotowym z odchyleń nieliczne, twarde, niebolesne guzki podskórne w okolicy prawego podżebrza wielkości do 1 cm – zmiany obserwowane od wielu lat</a:t>
            </a:r>
            <a:endParaRPr sz="2400" dirty="0"/>
          </a:p>
        </p:txBody>
      </p:sp>
      <p:sp>
        <p:nvSpPr>
          <p:cNvPr id="245" name="CustomShape 2"/>
          <p:cNvSpPr/>
          <p:nvPr/>
        </p:nvSpPr>
        <p:spPr>
          <a:xfrm>
            <a:off x="827640" y="332640"/>
            <a:ext cx="7886160" cy="902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4200" b="1" dirty="0">
                <a:solidFill>
                  <a:srgbClr val="DBDBDB"/>
                </a:solidFill>
                <a:latin typeface="Constantia"/>
              </a:rPr>
              <a:t>      </a:t>
            </a:r>
            <a:r>
              <a:rPr lang="pl-PL" sz="4200" b="1" dirty="0">
                <a:latin typeface="Century Gothic"/>
              </a:rPr>
              <a:t>Przypadek  kliniczny nr 5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628560" y="1340640"/>
            <a:ext cx="7875000" cy="5184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l-PL" b="1" dirty="0">
                <a:solidFill>
                  <a:srgbClr val="FFFFFF"/>
                </a:solidFill>
                <a:latin typeface="Century Gothic"/>
              </a:rPr>
              <a:t>Objawami choroby - codzienne dolegliwości: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pl-PL" dirty="0">
                <a:solidFill>
                  <a:srgbClr val="FFFFFF"/>
                </a:solidFill>
                <a:latin typeface="Century Gothic"/>
              </a:rPr>
              <a:t>-Osłabienie, znużenie, bóle głowy, brak apetytu, ubytek masy ciała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pl-PL" dirty="0">
                <a:solidFill>
                  <a:srgbClr val="FFFFFF"/>
                </a:solidFill>
                <a:latin typeface="Century Gothic"/>
              </a:rPr>
              <a:t>-</a:t>
            </a:r>
            <a:r>
              <a:rPr lang="pl-PL" b="1" dirty="0">
                <a:solidFill>
                  <a:srgbClr val="FFFFFF"/>
                </a:solidFill>
                <a:latin typeface="Century Gothic"/>
              </a:rPr>
              <a:t>Powiększenie wątroby</a:t>
            </a:r>
            <a:r>
              <a:rPr lang="pl-PL" dirty="0">
                <a:solidFill>
                  <a:srgbClr val="FFFFFF"/>
                </a:solidFill>
                <a:latin typeface="Century Gothic"/>
              </a:rPr>
              <a:t>, śledziony, bóle brzucha , ucisk w prawym podżebrzu, upośledzenie trawienia, biegunki lub zaparcia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pl-PL" dirty="0">
                <a:solidFill>
                  <a:srgbClr val="FFFFFF"/>
                </a:solidFill>
                <a:latin typeface="Century Gothic"/>
              </a:rPr>
              <a:t>-Nietolerancja niektórych pokarmów, wymioty </a:t>
            </a:r>
            <a:endParaRPr dirty="0"/>
          </a:p>
          <a:p>
            <a:pPr>
              <a:lnSpc>
                <a:spcPct val="100000"/>
              </a:lnSpc>
            </a:pPr>
            <a:r>
              <a:rPr lang="pl-PL" b="1" u="sng" dirty="0">
                <a:solidFill>
                  <a:srgbClr val="FFFFFF"/>
                </a:solidFill>
                <a:latin typeface="Century Gothic"/>
              </a:rPr>
              <a:t>-ŻÓŁTACZKA</a:t>
            </a:r>
            <a:endParaRPr dirty="0"/>
          </a:p>
          <a:p>
            <a:pPr>
              <a:lnSpc>
                <a:spcPct val="100000"/>
              </a:lnSpc>
            </a:pPr>
            <a:r>
              <a:rPr lang="pl-PL" dirty="0">
                <a:solidFill>
                  <a:srgbClr val="FFFFFF"/>
                </a:solidFill>
                <a:latin typeface="Century Gothic"/>
              </a:rPr>
              <a:t>-Ziemista cera, świąd skóry, rumień na skórze dłoni, przebarwienia skóry, bóle kości i stawów, obniżenie odporności, krwawienia z nosa,</a:t>
            </a:r>
            <a:endParaRPr dirty="0"/>
          </a:p>
          <a:p>
            <a:pPr>
              <a:lnSpc>
                <a:spcPct val="100000"/>
              </a:lnSpc>
            </a:pPr>
            <a:r>
              <a:rPr lang="pl-PL" dirty="0">
                <a:solidFill>
                  <a:srgbClr val="FFFFFF"/>
                </a:solidFill>
                <a:latin typeface="Century Gothic"/>
              </a:rPr>
              <a:t>-Zaburzenia miesiączki , bezpłodność(zaburzenia hormonalne).</a:t>
            </a:r>
            <a:endParaRPr dirty="0"/>
          </a:p>
          <a:p>
            <a:pPr>
              <a:lnSpc>
                <a:spcPct val="100000"/>
              </a:lnSpc>
            </a:pPr>
            <a:r>
              <a:rPr lang="pl-PL" b="1" dirty="0">
                <a:solidFill>
                  <a:srgbClr val="FFFFFF"/>
                </a:solidFill>
                <a:latin typeface="Century Gothic"/>
              </a:rPr>
              <a:t>-W zaawansowanym stadium choroby występują objawy marskości wątroby:</a:t>
            </a:r>
            <a:endParaRPr dirty="0"/>
          </a:p>
          <a:p>
            <a:pPr>
              <a:lnSpc>
                <a:spcPct val="100000"/>
              </a:lnSpc>
            </a:pPr>
            <a:r>
              <a:rPr lang="pl-PL" dirty="0">
                <a:solidFill>
                  <a:srgbClr val="FFFFFF"/>
                </a:solidFill>
                <a:latin typeface="Century Gothic"/>
              </a:rPr>
              <a:t>Obrzęki kończyn, wodobrzusze, krwawienia z przewodu pokarmowego / krwiste wymioty, smoliste stolce/</a:t>
            </a:r>
            <a:endParaRPr dirty="0"/>
          </a:p>
          <a:p>
            <a:pPr>
              <a:lnSpc>
                <a:spcPct val="100000"/>
              </a:lnSpc>
            </a:pPr>
            <a:r>
              <a:rPr lang="pl-PL" dirty="0">
                <a:solidFill>
                  <a:srgbClr val="FFFFFF"/>
                </a:solidFill>
                <a:latin typeface="Century Gothic"/>
              </a:rPr>
              <a:t>Zaburzenia krzepliwości krwi, awitaminozy, zmiany zachowania, zaburzenia świadomości /śpiączka wątrobowa</a:t>
            </a:r>
            <a:r>
              <a:rPr lang="pl-PL" dirty="0" smtClean="0">
                <a:solidFill>
                  <a:srgbClr val="FFFFFF"/>
                </a:solidFill>
                <a:latin typeface="Century Gothic"/>
              </a:rPr>
              <a:t>/</a:t>
            </a:r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98" name="CustomShape 2"/>
          <p:cNvSpPr/>
          <p:nvPr/>
        </p:nvSpPr>
        <p:spPr>
          <a:xfrm>
            <a:off x="628560" y="365040"/>
            <a:ext cx="7886160" cy="758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4200" b="1">
                <a:solidFill>
                  <a:srgbClr val="DBDBDB"/>
                </a:solidFill>
                <a:latin typeface="Century Gothic"/>
              </a:rPr>
              <a:t>            Objawy  choroby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CustomShape 1"/>
          <p:cNvSpPr/>
          <p:nvPr/>
        </p:nvSpPr>
        <p:spPr>
          <a:xfrm>
            <a:off x="628560" y="1340640"/>
            <a:ext cx="7886160" cy="4835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>
                <a:solidFill>
                  <a:srgbClr val="FFFFFF"/>
                </a:solidFill>
                <a:latin typeface="Century Gothic"/>
              </a:rPr>
              <a:t>niewielki wzrost </a:t>
            </a:r>
            <a:r>
              <a:rPr lang="pl-PL" sz="2600" b="1">
                <a:solidFill>
                  <a:srgbClr val="FFFFFF"/>
                </a:solidFill>
                <a:latin typeface="Century Gothic"/>
              </a:rPr>
              <a:t>ALAT</a:t>
            </a:r>
            <a:r>
              <a:rPr lang="pl-PL" sz="2600">
                <a:solidFill>
                  <a:srgbClr val="FFFFFF"/>
                </a:solidFill>
                <a:latin typeface="Century Gothic"/>
              </a:rPr>
              <a:t> </a:t>
            </a:r>
            <a:r>
              <a:rPr lang="pl-PL" sz="2600" b="1">
                <a:solidFill>
                  <a:srgbClr val="FFFFFF"/>
                </a:solidFill>
                <a:latin typeface="Century Gothic"/>
              </a:rPr>
              <a:t>: 61 U/I </a:t>
            </a:r>
            <a:r>
              <a:rPr lang="pl-PL" sz="2600">
                <a:solidFill>
                  <a:srgbClr val="FFFFFF"/>
                </a:solidFill>
                <a:latin typeface="Century Gothic"/>
              </a:rPr>
              <a:t>(&lt;41);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 b="1">
                <a:solidFill>
                  <a:srgbClr val="FFFFFF"/>
                </a:solidFill>
                <a:latin typeface="Century Gothic"/>
              </a:rPr>
              <a:t> IgE całk. 182,1 IU/ml </a:t>
            </a:r>
            <a:r>
              <a:rPr lang="pl-PL" sz="2600">
                <a:solidFill>
                  <a:srgbClr val="FFFFFF"/>
                </a:solidFill>
                <a:latin typeface="Century Gothic"/>
              </a:rPr>
              <a:t>(&lt;100);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>
                <a:solidFill>
                  <a:srgbClr val="FFFFFF"/>
                </a:solidFill>
                <a:latin typeface="Constantia"/>
              </a:rPr>
              <a:t> </a:t>
            </a:r>
            <a:r>
              <a:rPr lang="pl-PL" sz="2600">
                <a:solidFill>
                  <a:srgbClr val="FFFFFF"/>
                </a:solidFill>
                <a:latin typeface="Century Gothic"/>
              </a:rPr>
              <a:t>glikemię na czczo </a:t>
            </a:r>
            <a:r>
              <a:rPr lang="pl-PL" sz="2600" b="1">
                <a:solidFill>
                  <a:srgbClr val="FFFFFF"/>
                </a:solidFill>
                <a:latin typeface="Century Gothic"/>
              </a:rPr>
              <a:t>106mg/dl</a:t>
            </a:r>
            <a:r>
              <a:rPr lang="pl-PL" sz="2600">
                <a:solidFill>
                  <a:srgbClr val="FFFFFF"/>
                </a:solidFill>
                <a:latin typeface="Century Gothic"/>
              </a:rPr>
              <a:t> (wg. PTD 70-99);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>
                <a:solidFill>
                  <a:srgbClr val="FFFFFF"/>
                </a:solidFill>
                <a:latin typeface="Century Gothic"/>
              </a:rPr>
              <a:t> </a:t>
            </a:r>
            <a:r>
              <a:rPr lang="pl-PL" sz="2600" b="1">
                <a:solidFill>
                  <a:srgbClr val="FFFFFF"/>
                </a:solidFill>
                <a:latin typeface="Century Gothic"/>
              </a:rPr>
              <a:t>HbsAg -antygen (-) ujemny</a:t>
            </a:r>
            <a:r>
              <a:rPr lang="pl-PL" sz="2600">
                <a:solidFill>
                  <a:srgbClr val="FFFFFF"/>
                </a:solidFill>
                <a:latin typeface="Constantia"/>
              </a:rPr>
              <a:t>; 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 b="1">
                <a:solidFill>
                  <a:srgbClr val="FFFFFF"/>
                </a:solidFill>
                <a:latin typeface="Century Gothic"/>
              </a:rPr>
              <a:t>anty HCV (-) ujemny; 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>
                <a:solidFill>
                  <a:srgbClr val="FFFFFF"/>
                </a:solidFill>
                <a:latin typeface="Century Gothic"/>
              </a:rPr>
              <a:t>HIV nie był oznaczony</a:t>
            </a:r>
            <a:r>
              <a:rPr lang="pl-PL" sz="2600">
                <a:solidFill>
                  <a:srgbClr val="FFFFFF"/>
                </a:solidFill>
                <a:latin typeface="Constantia"/>
              </a:rPr>
              <a:t>.</a:t>
            </a:r>
            <a:endParaRPr/>
          </a:p>
        </p:txBody>
      </p:sp>
      <p:sp>
        <p:nvSpPr>
          <p:cNvPr id="247" name="CustomShape 2"/>
          <p:cNvSpPr/>
          <p:nvPr/>
        </p:nvSpPr>
        <p:spPr>
          <a:xfrm>
            <a:off x="827640" y="332640"/>
            <a:ext cx="7886160" cy="902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4200" b="1" dirty="0">
                <a:solidFill>
                  <a:srgbClr val="DBDBDB"/>
                </a:solidFill>
                <a:latin typeface="Century Gothic"/>
              </a:rPr>
              <a:t>               </a:t>
            </a:r>
            <a:r>
              <a:rPr lang="pl-PL" sz="2800" b="1" dirty="0">
                <a:latin typeface="Century Gothic"/>
              </a:rPr>
              <a:t>badania laboratoryjne </a:t>
            </a: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CustomShape 1"/>
          <p:cNvSpPr/>
          <p:nvPr/>
        </p:nvSpPr>
        <p:spPr>
          <a:xfrm>
            <a:off x="179640" y="1052640"/>
            <a:ext cx="8784360" cy="5688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>
                <a:solidFill>
                  <a:srgbClr val="FFFFFF"/>
                </a:solidFill>
                <a:latin typeface="Century Gothic"/>
              </a:rPr>
              <a:t>TK szyi -co 3mm oraz klatki piersiowej, jamy brzusznej i miednicy: stwierdzono prawidłowe narządy szyi i klatki piersiowej.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>
                <a:solidFill>
                  <a:srgbClr val="FFFFFF"/>
                </a:solidFill>
                <a:latin typeface="Century Gothic"/>
              </a:rPr>
              <a:t> w jamie brzusznej -w dolnej części płata prawego wątroby w segmencie 6, zmianę torbielowatą z centralnym zwapnieniem i drobnymi przegrodami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>
                <a:solidFill>
                  <a:srgbClr val="FFFFFF"/>
                </a:solidFill>
                <a:latin typeface="Constantia"/>
              </a:rPr>
              <a:t> </a:t>
            </a:r>
            <a:r>
              <a:rPr lang="pl-PL" sz="2000">
                <a:solidFill>
                  <a:srgbClr val="FFFFFF"/>
                </a:solidFill>
                <a:latin typeface="Century Gothic"/>
              </a:rPr>
              <a:t>Testy </a:t>
            </a:r>
            <a:r>
              <a:rPr lang="pl-PL" sz="2000" b="1">
                <a:solidFill>
                  <a:srgbClr val="FFFFFF"/>
                </a:solidFill>
                <a:latin typeface="Century Gothic"/>
              </a:rPr>
              <a:t>ELISA IgG, Em2 plus dodatni</a:t>
            </a:r>
            <a:r>
              <a:rPr lang="pl-PL" sz="2000">
                <a:solidFill>
                  <a:srgbClr val="FFFFFF"/>
                </a:solidFill>
                <a:latin typeface="Century Gothic"/>
              </a:rPr>
              <a:t>, </a:t>
            </a:r>
            <a:r>
              <a:rPr lang="pl-PL" sz="2000" b="1">
                <a:solidFill>
                  <a:srgbClr val="FFFFFF"/>
                </a:solidFill>
                <a:latin typeface="Century Gothic"/>
              </a:rPr>
              <a:t>Western blot – wzór P-5 </a:t>
            </a:r>
            <a:r>
              <a:rPr lang="pl-PL" sz="2000">
                <a:solidFill>
                  <a:srgbClr val="FFFFFF"/>
                </a:solidFill>
                <a:latin typeface="Century Gothic"/>
              </a:rPr>
              <a:t>pokazały obraz charakterystyczny dla zakażenia :</a:t>
            </a:r>
            <a:endParaRPr/>
          </a:p>
          <a:p>
            <a:pPr>
              <a:lnSpc>
                <a:spcPct val="100000"/>
              </a:lnSpc>
            </a:pPr>
            <a:r>
              <a:rPr lang="pl-PL" sz="2000" b="1">
                <a:solidFill>
                  <a:srgbClr val="FF0000"/>
                </a:solidFill>
                <a:latin typeface="Century Gothic"/>
              </a:rPr>
              <a:t>E. multicularis/E.granulosus (bąblowiec wielojamowy -Echinococcus multilocularis/tasiemiec bąblowcowy E. granulosus</a:t>
            </a:r>
            <a:r>
              <a:rPr lang="pl-PL" sz="2000" b="1">
                <a:solidFill>
                  <a:srgbClr val="FF0000"/>
                </a:solidFill>
                <a:latin typeface="Constantia"/>
              </a:rPr>
              <a:t>)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>
                <a:solidFill>
                  <a:srgbClr val="FFFFFF"/>
                </a:solidFill>
                <a:latin typeface="Century Gothic"/>
              </a:rPr>
              <a:t>Na podstawie ekspozycji, badań obrazowych, wyników testów serologicznych rozpoznano </a:t>
            </a:r>
            <a:r>
              <a:rPr lang="pl-PL" sz="2000" b="1">
                <a:solidFill>
                  <a:srgbClr val="FFFFFF"/>
                </a:solidFill>
                <a:latin typeface="Century Gothic"/>
              </a:rPr>
              <a:t>bąblowicę wielojamową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>
                <a:solidFill>
                  <a:srgbClr val="FFFFFF"/>
                </a:solidFill>
                <a:latin typeface="Century Gothic"/>
              </a:rPr>
              <a:t>Chory zakwalifikowany do leczenia operacyjnego.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>
                <a:solidFill>
                  <a:srgbClr val="FFFFFF"/>
                </a:solidFill>
                <a:latin typeface="Century Gothic"/>
              </a:rPr>
              <a:t> Wykonano wycięcie 6 segmentu wątroby z guzem oraz wycięcie guza głowy trzustki 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>
                <a:solidFill>
                  <a:srgbClr val="FFFFFF"/>
                </a:solidFill>
                <a:latin typeface="Century Gothic"/>
              </a:rPr>
              <a:t>Badanie patomorfologiczne potwierdziło </a:t>
            </a:r>
            <a:r>
              <a:rPr lang="pl-PL" sz="2000" b="1">
                <a:solidFill>
                  <a:srgbClr val="FFFFFF"/>
                </a:solidFill>
                <a:latin typeface="Century Gothic"/>
              </a:rPr>
              <a:t>Echinococcosis multilocularis</a:t>
            </a:r>
            <a:r>
              <a:rPr lang="pl-PL" sz="2000">
                <a:solidFill>
                  <a:srgbClr val="FFFFFF"/>
                </a:solidFill>
                <a:latin typeface="Constantia"/>
              </a:rPr>
              <a:t>.</a:t>
            </a:r>
            <a:endParaRPr/>
          </a:p>
        </p:txBody>
      </p:sp>
      <p:sp>
        <p:nvSpPr>
          <p:cNvPr id="249" name="CustomShape 2"/>
          <p:cNvSpPr/>
          <p:nvPr/>
        </p:nvSpPr>
        <p:spPr>
          <a:xfrm>
            <a:off x="827640" y="188640"/>
            <a:ext cx="7886160" cy="845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4200" b="1" dirty="0">
                <a:solidFill>
                  <a:srgbClr val="DBDBDB"/>
                </a:solidFill>
                <a:latin typeface="Constantia"/>
              </a:rPr>
              <a:t>             </a:t>
            </a:r>
            <a:r>
              <a:rPr lang="pl-PL" sz="2800" b="1" dirty="0">
                <a:latin typeface="Century Gothic"/>
              </a:rPr>
              <a:t>inne  badania- rozpoznanie</a:t>
            </a: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CustomShape 1"/>
          <p:cNvSpPr/>
          <p:nvPr/>
        </p:nvSpPr>
        <p:spPr>
          <a:xfrm>
            <a:off x="628560" y="1052640"/>
            <a:ext cx="7886160" cy="5688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>
                <a:solidFill>
                  <a:srgbClr val="FFFFFF"/>
                </a:solidFill>
                <a:latin typeface="Constantia"/>
              </a:rPr>
              <a:t> </a:t>
            </a:r>
            <a:endParaRPr/>
          </a:p>
        </p:txBody>
      </p:sp>
      <p:sp>
        <p:nvSpPr>
          <p:cNvPr id="251" name="CustomShape 2"/>
          <p:cNvSpPr/>
          <p:nvPr/>
        </p:nvSpPr>
        <p:spPr>
          <a:xfrm>
            <a:off x="827640" y="332640"/>
            <a:ext cx="7886160" cy="902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4200" b="1" dirty="0">
                <a:solidFill>
                  <a:srgbClr val="DBDBDB"/>
                </a:solidFill>
                <a:latin typeface="Constantia"/>
              </a:rPr>
              <a:t>             </a:t>
            </a:r>
            <a:r>
              <a:rPr lang="pl-PL" sz="3200" b="1" dirty="0" err="1">
                <a:latin typeface="Century Gothic"/>
              </a:rPr>
              <a:t>echinococcus</a:t>
            </a:r>
            <a:r>
              <a:rPr lang="pl-PL" sz="3200" b="1" dirty="0">
                <a:latin typeface="Century Gothic"/>
              </a:rPr>
              <a:t>  </a:t>
            </a:r>
            <a:r>
              <a:rPr lang="pl-PL" sz="3200" b="1" dirty="0" err="1">
                <a:latin typeface="Century Gothic"/>
              </a:rPr>
              <a:t>multilocularis</a:t>
            </a:r>
            <a:endParaRPr sz="3200" dirty="0"/>
          </a:p>
        </p:txBody>
      </p:sp>
      <p:pic>
        <p:nvPicPr>
          <p:cNvPr id="252" name="Picture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9640" y="1917000"/>
            <a:ext cx="7776000" cy="3455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CustomShape 1"/>
          <p:cNvSpPr/>
          <p:nvPr/>
        </p:nvSpPr>
        <p:spPr>
          <a:xfrm>
            <a:off x="628560" y="1052640"/>
            <a:ext cx="7886160" cy="5688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>
                <a:solidFill>
                  <a:srgbClr val="FFFFFF"/>
                </a:solidFill>
                <a:latin typeface="Constantia"/>
              </a:rPr>
              <a:t> </a:t>
            </a:r>
            <a:endParaRPr/>
          </a:p>
        </p:txBody>
      </p:sp>
      <p:sp>
        <p:nvSpPr>
          <p:cNvPr id="254" name="CustomShape 2"/>
          <p:cNvSpPr/>
          <p:nvPr/>
        </p:nvSpPr>
        <p:spPr>
          <a:xfrm>
            <a:off x="759960" y="332640"/>
            <a:ext cx="7886160" cy="902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4200" b="1" dirty="0">
                <a:solidFill>
                  <a:srgbClr val="DBDBDB"/>
                </a:solidFill>
                <a:latin typeface="Constantia"/>
              </a:rPr>
              <a:t>        </a:t>
            </a:r>
            <a:r>
              <a:rPr lang="pl-PL" sz="3200" b="1" dirty="0" err="1">
                <a:latin typeface="Century Gothic"/>
              </a:rPr>
              <a:t>echinococcus</a:t>
            </a:r>
            <a:r>
              <a:rPr lang="pl-PL" sz="3200" b="1" dirty="0">
                <a:latin typeface="Century Gothic"/>
              </a:rPr>
              <a:t>  </a:t>
            </a:r>
            <a:r>
              <a:rPr lang="pl-PL" sz="3200" b="1" dirty="0" err="1">
                <a:latin typeface="Century Gothic"/>
              </a:rPr>
              <a:t>multilocularis</a:t>
            </a:r>
            <a:endParaRPr sz="3200" dirty="0"/>
          </a:p>
        </p:txBody>
      </p:sp>
      <p:sp>
        <p:nvSpPr>
          <p:cNvPr id="255" name="CustomShape 3"/>
          <p:cNvSpPr/>
          <p:nvPr/>
        </p:nvSpPr>
        <p:spPr>
          <a:xfrm>
            <a:off x="683640" y="1998000"/>
            <a:ext cx="7992000" cy="252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000">
                <a:solidFill>
                  <a:srgbClr val="FFFFFF"/>
                </a:solidFill>
                <a:latin typeface="Century Gothic"/>
              </a:rPr>
              <a:t>Tasiemiec </a:t>
            </a:r>
            <a:r>
              <a:rPr lang="pl-PL" sz="2000" b="1">
                <a:solidFill>
                  <a:srgbClr val="FF0000"/>
                </a:solidFill>
                <a:latin typeface="Century Gothic"/>
              </a:rPr>
              <a:t>E. multilocularis </a:t>
            </a:r>
            <a:r>
              <a:rPr lang="pl-PL" sz="2000">
                <a:solidFill>
                  <a:srgbClr val="FFFFFF"/>
                </a:solidFill>
                <a:latin typeface="Century Gothic"/>
              </a:rPr>
              <a:t>wywołuje bąblowicę wielojamową. </a:t>
            </a:r>
            <a:endParaRPr/>
          </a:p>
          <a:p>
            <a:pPr>
              <a:lnSpc>
                <a:spcPct val="100000"/>
              </a:lnSpc>
            </a:pPr>
            <a:r>
              <a:rPr lang="pl-PL" sz="2000">
                <a:solidFill>
                  <a:srgbClr val="FFFFFF"/>
                </a:solidFill>
                <a:latin typeface="Century Gothic"/>
              </a:rPr>
              <a:t>-pasożyt znajduje się najczęściej w wątrobie, a organizm ludzki nie wytwarza otoczki wokół jego cysty</a:t>
            </a:r>
            <a:r>
              <a:rPr lang="pl-PL" sz="2000">
                <a:solidFill>
                  <a:srgbClr val="FFFFFF"/>
                </a:solidFill>
                <a:latin typeface="Constantia"/>
              </a:rPr>
              <a:t>. </a:t>
            </a:r>
            <a:endParaRPr/>
          </a:p>
          <a:p>
            <a:pPr>
              <a:lnSpc>
                <a:spcPct val="100000"/>
              </a:lnSpc>
            </a:pPr>
            <a:r>
              <a:rPr lang="pl-PL" sz="2000">
                <a:solidFill>
                  <a:srgbClr val="FFFFFF"/>
                </a:solidFill>
                <a:latin typeface="Constantia"/>
              </a:rPr>
              <a:t>-</a:t>
            </a:r>
            <a:r>
              <a:rPr lang="pl-PL" sz="2000">
                <a:solidFill>
                  <a:srgbClr val="FFFFFF"/>
                </a:solidFill>
                <a:latin typeface="Century Gothic"/>
              </a:rPr>
              <a:t>tworzy w wątrobie bogatą sieć wypustek, szerzy się min. wzdłuż naczyń krwionośnych (min. do płuc) co może przypominać proces tworzenia przerzutów nowotworowych</a:t>
            </a:r>
            <a:r>
              <a:rPr lang="pl-PL" sz="2000">
                <a:solidFill>
                  <a:srgbClr val="FFFFFF"/>
                </a:solidFill>
                <a:latin typeface="Constantia"/>
              </a:rPr>
              <a:t>. </a:t>
            </a:r>
            <a:endParaRPr/>
          </a:p>
          <a:p>
            <a:pPr>
              <a:lnSpc>
                <a:spcPct val="100000"/>
              </a:lnSpc>
            </a:pPr>
            <a:r>
              <a:rPr lang="pl-PL" sz="2000">
                <a:solidFill>
                  <a:srgbClr val="FFFFFF"/>
                </a:solidFill>
                <a:latin typeface="Constantia"/>
              </a:rPr>
              <a:t>-</a:t>
            </a:r>
            <a:r>
              <a:rPr lang="pl-PL" sz="2000">
                <a:solidFill>
                  <a:srgbClr val="FFFFFF"/>
                </a:solidFill>
                <a:latin typeface="Century Gothic"/>
              </a:rPr>
              <a:t>Ten rodzaj bąblowicy charakteryzuje się </a:t>
            </a:r>
            <a:r>
              <a:rPr lang="pl-PL" sz="2000" b="1">
                <a:solidFill>
                  <a:srgbClr val="FFFFFF"/>
                </a:solidFill>
                <a:latin typeface="Century Gothic"/>
              </a:rPr>
              <a:t>żółtaczką</a:t>
            </a:r>
            <a:r>
              <a:rPr lang="pl-PL" sz="2000">
                <a:solidFill>
                  <a:srgbClr val="FFFFFF"/>
                </a:solidFill>
                <a:latin typeface="Century Gothic"/>
              </a:rPr>
              <a:t>, </a:t>
            </a:r>
            <a:r>
              <a:rPr lang="pl-PL" sz="2000" b="1">
                <a:solidFill>
                  <a:srgbClr val="FFFFFF"/>
                </a:solidFill>
                <a:latin typeface="Century Gothic"/>
              </a:rPr>
              <a:t>powiększoną wątrobą </a:t>
            </a:r>
            <a:r>
              <a:rPr lang="pl-PL" sz="2000">
                <a:solidFill>
                  <a:srgbClr val="FFFFFF"/>
                </a:solidFill>
                <a:latin typeface="Century Gothic"/>
              </a:rPr>
              <a:t>oraz puchliną brzuszną</a:t>
            </a:r>
            <a:r>
              <a:rPr lang="pl-PL" sz="2000">
                <a:solidFill>
                  <a:srgbClr val="FFFFFF"/>
                </a:solidFill>
                <a:latin typeface="Constantia"/>
              </a:rPr>
              <a:t>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CustomShape 1"/>
          <p:cNvSpPr/>
          <p:nvPr/>
        </p:nvSpPr>
        <p:spPr>
          <a:xfrm>
            <a:off x="628560" y="1395720"/>
            <a:ext cx="7886160" cy="5344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>
                <a:solidFill>
                  <a:srgbClr val="FFFFFF"/>
                </a:solidFill>
                <a:latin typeface="Constantia"/>
              </a:rPr>
              <a:t> </a:t>
            </a:r>
            <a:r>
              <a:rPr lang="pl-PL" sz="2600" b="1">
                <a:solidFill>
                  <a:srgbClr val="FFFFFF"/>
                </a:solidFill>
                <a:latin typeface="Century Gothic"/>
              </a:rPr>
              <a:t>Torbiele bąblowca usunięte chirurgicznie z płuca pacjenta chorego na echinokokozę</a:t>
            </a:r>
            <a:r>
              <a:rPr lang="pl-PL" sz="2600">
                <a:solidFill>
                  <a:srgbClr val="FFFFFF"/>
                </a:solidFill>
                <a:latin typeface="Constantia"/>
              </a:rPr>
              <a:t>.</a:t>
            </a:r>
            <a:endParaRPr/>
          </a:p>
        </p:txBody>
      </p:sp>
      <p:sp>
        <p:nvSpPr>
          <p:cNvPr id="257" name="CustomShape 2"/>
          <p:cNvSpPr/>
          <p:nvPr/>
        </p:nvSpPr>
        <p:spPr>
          <a:xfrm>
            <a:off x="827640" y="332640"/>
            <a:ext cx="7886160" cy="902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4200" b="1">
                <a:solidFill>
                  <a:srgbClr val="DBDBDB"/>
                </a:solidFill>
                <a:latin typeface="Constantia"/>
              </a:rPr>
              <a:t>             </a:t>
            </a:r>
            <a:endParaRPr/>
          </a:p>
        </p:txBody>
      </p:sp>
      <p:pic>
        <p:nvPicPr>
          <p:cNvPr id="258" name="Picture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7640" y="2349000"/>
            <a:ext cx="7632000" cy="3753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CustomShape 1"/>
          <p:cNvSpPr/>
          <p:nvPr/>
        </p:nvSpPr>
        <p:spPr>
          <a:xfrm>
            <a:off x="628560" y="1124640"/>
            <a:ext cx="7886160" cy="5616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>
                <a:solidFill>
                  <a:srgbClr val="FFFFFF"/>
                </a:solidFill>
                <a:latin typeface="Constantia"/>
              </a:rPr>
              <a:t> </a:t>
            </a:r>
            <a:r>
              <a:rPr lang="pl-PL" sz="2600">
                <a:solidFill>
                  <a:srgbClr val="FFFFFF"/>
                </a:solidFill>
                <a:latin typeface="Century Gothic"/>
              </a:rPr>
              <a:t>Badanie </a:t>
            </a:r>
            <a:r>
              <a:rPr lang="pl-PL" sz="2600" b="1">
                <a:solidFill>
                  <a:srgbClr val="FFFFFF"/>
                </a:solidFill>
                <a:latin typeface="Century Gothic"/>
              </a:rPr>
              <a:t>PCR-RFLP na obecność DNA E. multilocularis </a:t>
            </a:r>
            <a:endParaRPr/>
          </a:p>
          <a:p>
            <a:pPr>
              <a:lnSpc>
                <a:spcPct val="100000"/>
              </a:lnSpc>
            </a:pPr>
            <a:r>
              <a:rPr lang="pl-PL" sz="2600">
                <a:solidFill>
                  <a:srgbClr val="FFFFFF"/>
                </a:solidFill>
                <a:latin typeface="Century Gothic"/>
              </a:rPr>
              <a:t>(1-8) </a:t>
            </a:r>
            <a:r>
              <a:rPr lang="pl-PL" sz="2600" b="1">
                <a:solidFill>
                  <a:srgbClr val="FFFFFF"/>
                </a:solidFill>
                <a:latin typeface="Century Gothic"/>
              </a:rPr>
              <a:t>i E. granulosus </a:t>
            </a:r>
            <a:r>
              <a:rPr lang="pl-PL" sz="2600">
                <a:solidFill>
                  <a:srgbClr val="FFFFFF"/>
                </a:solidFill>
                <a:latin typeface="Century Gothic"/>
              </a:rPr>
              <a:t>(9-12). M - kontrolna drabinka 100 pz; C - kontrola bez DNA. Według: Moks et al., 2005[5</a:t>
            </a:r>
            <a:r>
              <a:rPr lang="pl-PL" sz="2600">
                <a:solidFill>
                  <a:srgbClr val="FFFFFF"/>
                </a:solidFill>
                <a:latin typeface="Constantia"/>
              </a:rPr>
              <a:t>]</a:t>
            </a:r>
            <a:endParaRPr/>
          </a:p>
        </p:txBody>
      </p:sp>
      <p:sp>
        <p:nvSpPr>
          <p:cNvPr id="260" name="CustomShape 2"/>
          <p:cNvSpPr/>
          <p:nvPr/>
        </p:nvSpPr>
        <p:spPr>
          <a:xfrm>
            <a:off x="827640" y="116640"/>
            <a:ext cx="7886160" cy="902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4200" b="1">
                <a:solidFill>
                  <a:srgbClr val="DBDBDB"/>
                </a:solidFill>
                <a:latin typeface="Constantia"/>
              </a:rPr>
              <a:t>             </a:t>
            </a:r>
            <a:endParaRPr/>
          </a:p>
        </p:txBody>
      </p:sp>
      <p:pic>
        <p:nvPicPr>
          <p:cNvPr id="261" name="Picture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7640" y="3429000"/>
            <a:ext cx="7556760" cy="2976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CustomShape 1"/>
          <p:cNvSpPr/>
          <p:nvPr/>
        </p:nvSpPr>
        <p:spPr>
          <a:xfrm>
            <a:off x="323640" y="1395720"/>
            <a:ext cx="8568360" cy="5344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600" dirty="0">
                <a:solidFill>
                  <a:srgbClr val="FFFFFF"/>
                </a:solidFill>
                <a:latin typeface="Constantia"/>
              </a:rPr>
              <a:t>-</a:t>
            </a:r>
            <a:r>
              <a:rPr lang="pl-PL" sz="2400" b="1" dirty="0">
                <a:solidFill>
                  <a:srgbClr val="FFFFFF"/>
                </a:solidFill>
                <a:latin typeface="Century Gothic"/>
              </a:rPr>
              <a:t>51-letni mężczyzna zgłosił się na SOR z powodu osłabienia, braku apetytu, duszności i wzdęcia brzucha</a:t>
            </a:r>
            <a:endParaRPr sz="2400" dirty="0"/>
          </a:p>
          <a:p>
            <a:pPr>
              <a:lnSpc>
                <a:spcPct val="100000"/>
              </a:lnSpc>
            </a:pPr>
            <a:r>
              <a:rPr lang="pl-PL" sz="2400" dirty="0">
                <a:solidFill>
                  <a:srgbClr val="FFFFFF"/>
                </a:solidFill>
                <a:latin typeface="Century Gothic"/>
              </a:rPr>
              <a:t>- był alkoholikiem, któremu kilkakrotnie nie udało się przejść terapii odwykowej i w dalszym ciągu pił</a:t>
            </a:r>
            <a:endParaRPr sz="2400" dirty="0"/>
          </a:p>
          <a:p>
            <a:pPr>
              <a:lnSpc>
                <a:spcPct val="100000"/>
              </a:lnSpc>
            </a:pPr>
            <a:r>
              <a:rPr lang="pl-PL" sz="2400" dirty="0">
                <a:solidFill>
                  <a:srgbClr val="FFFFFF"/>
                </a:solidFill>
                <a:latin typeface="Constantia"/>
              </a:rPr>
              <a:t>- </a:t>
            </a:r>
            <a:r>
              <a:rPr lang="pl-PL" sz="2400" dirty="0">
                <a:solidFill>
                  <a:srgbClr val="FFFFFF"/>
                </a:solidFill>
                <a:latin typeface="Century Gothic"/>
              </a:rPr>
              <a:t>w badaniu fizykalnym potwierdzono , że pacjent jest w złym stanie ogólnym</a:t>
            </a:r>
            <a:endParaRPr sz="2400" dirty="0"/>
          </a:p>
          <a:p>
            <a:pPr>
              <a:lnSpc>
                <a:spcPct val="100000"/>
              </a:lnSpc>
            </a:pPr>
            <a:r>
              <a:rPr lang="pl-PL" sz="2400" dirty="0">
                <a:solidFill>
                  <a:srgbClr val="FFFFFF"/>
                </a:solidFill>
                <a:latin typeface="Century Gothic"/>
              </a:rPr>
              <a:t>- w wydychanym powietrzu czuć alkohol</a:t>
            </a:r>
            <a:endParaRPr sz="2400" dirty="0"/>
          </a:p>
          <a:p>
            <a:pPr>
              <a:lnSpc>
                <a:spcPct val="100000"/>
              </a:lnSpc>
            </a:pPr>
            <a:r>
              <a:rPr lang="pl-PL" sz="2400" dirty="0">
                <a:solidFill>
                  <a:srgbClr val="FFFFFF"/>
                </a:solidFill>
                <a:latin typeface="Century Gothic"/>
              </a:rPr>
              <a:t>-pacjent ma żółtaczkę i wystający brzuch</a:t>
            </a:r>
            <a:endParaRPr sz="2400" dirty="0"/>
          </a:p>
          <a:p>
            <a:pPr>
              <a:lnSpc>
                <a:spcPct val="100000"/>
              </a:lnSpc>
            </a:pPr>
            <a:r>
              <a:rPr lang="pl-PL" sz="2400" dirty="0">
                <a:solidFill>
                  <a:srgbClr val="FFFFFF"/>
                </a:solidFill>
                <a:latin typeface="Century Gothic"/>
              </a:rPr>
              <a:t>- temperatura ciała  wynosiła </a:t>
            </a:r>
            <a:r>
              <a:rPr lang="pl-PL" sz="2400" b="1" dirty="0">
                <a:solidFill>
                  <a:srgbClr val="FFFFFF"/>
                </a:solidFill>
                <a:latin typeface="Century Gothic"/>
              </a:rPr>
              <a:t>36,8 °C</a:t>
            </a:r>
            <a:r>
              <a:rPr lang="pl-PL" sz="2400" dirty="0">
                <a:solidFill>
                  <a:srgbClr val="FFFFFF"/>
                </a:solidFill>
                <a:latin typeface="Century Gothic"/>
              </a:rPr>
              <a:t>, ciśnienie krwi </a:t>
            </a:r>
            <a:r>
              <a:rPr lang="pl-PL" sz="2400" b="1" dirty="0">
                <a:solidFill>
                  <a:srgbClr val="FFFFFF"/>
                </a:solidFill>
                <a:latin typeface="Century Gothic"/>
              </a:rPr>
              <a:t>140/70</a:t>
            </a:r>
            <a:r>
              <a:rPr lang="pl-PL" sz="2400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pl-PL" sz="2400" dirty="0" err="1">
                <a:solidFill>
                  <a:srgbClr val="FFFFFF"/>
                </a:solidFill>
                <a:latin typeface="Century Gothic"/>
              </a:rPr>
              <a:t>mmHg</a:t>
            </a:r>
            <a:endParaRPr sz="24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"/>
            </a:pPr>
            <a:r>
              <a:rPr lang="pl-PL" sz="2400" dirty="0">
                <a:solidFill>
                  <a:srgbClr val="FFFFFF"/>
                </a:solidFill>
                <a:latin typeface="Century Gothic"/>
              </a:rPr>
              <a:t>w badaniu kardiologicznym  przyśpieszone ruchy części klatki piersiowej nad sercem i prawidłowe tony serca</a:t>
            </a:r>
            <a:endParaRPr sz="24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"/>
            </a:pPr>
            <a:r>
              <a:rPr lang="pl-PL" sz="2400" dirty="0">
                <a:solidFill>
                  <a:srgbClr val="FFFFFF"/>
                </a:solidFill>
                <a:latin typeface="Century Gothic"/>
              </a:rPr>
              <a:t>stwierdzono nieprawidłowości w płucach podczas osłuchiwania i opukiwania</a:t>
            </a:r>
            <a:endParaRPr sz="2400" dirty="0"/>
          </a:p>
          <a:p>
            <a:pPr>
              <a:lnSpc>
                <a:spcPct val="100000"/>
              </a:lnSpc>
            </a:pPr>
            <a:endParaRPr sz="2400" dirty="0"/>
          </a:p>
          <a:p>
            <a:pPr>
              <a:lnSpc>
                <a:spcPct val="100000"/>
              </a:lnSpc>
            </a:pPr>
            <a:endParaRPr sz="2400" dirty="0"/>
          </a:p>
        </p:txBody>
      </p:sp>
      <p:sp>
        <p:nvSpPr>
          <p:cNvPr id="263" name="CustomShape 2"/>
          <p:cNvSpPr/>
          <p:nvPr/>
        </p:nvSpPr>
        <p:spPr>
          <a:xfrm>
            <a:off x="827640" y="332640"/>
            <a:ext cx="7886160" cy="902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4200" b="1" dirty="0">
                <a:solidFill>
                  <a:srgbClr val="DBDBDB"/>
                </a:solidFill>
                <a:latin typeface="Constantia"/>
              </a:rPr>
              <a:t>            </a:t>
            </a:r>
            <a:r>
              <a:rPr lang="pl-PL" sz="2800" b="1" dirty="0">
                <a:latin typeface="Century Gothic"/>
              </a:rPr>
              <a:t>Przypadek kliniczny nr 6 </a:t>
            </a: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4" name="Table 1"/>
          <p:cNvGraphicFramePr/>
          <p:nvPr/>
        </p:nvGraphicFramePr>
        <p:xfrm>
          <a:off x="755640" y="1268640"/>
          <a:ext cx="7354080" cy="5362536"/>
        </p:xfrm>
        <a:graphic>
          <a:graphicData uri="http://schemas.openxmlformats.org/drawingml/2006/table">
            <a:tbl>
              <a:tblPr/>
              <a:tblGrid>
                <a:gridCol w="2232000"/>
                <a:gridCol w="1851120"/>
                <a:gridCol w="3270960"/>
              </a:tblGrid>
              <a:tr h="313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>
                          <a:solidFill>
                            <a:srgbClr val="FFFFFF"/>
                          </a:solidFill>
                          <a:latin typeface="Constantia"/>
                        </a:rPr>
                        <a:t>Parametr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>
                          <a:solidFill>
                            <a:srgbClr val="FFFFFF"/>
                          </a:solidFill>
                          <a:latin typeface="Constantia"/>
                        </a:rPr>
                        <a:t>Wartość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>
                          <a:solidFill>
                            <a:srgbClr val="FFFFFF"/>
                          </a:solidFill>
                          <a:latin typeface="Constantia"/>
                        </a:rPr>
                        <a:t>Przedział referencyjny</a:t>
                      </a:r>
                      <a:endParaRPr/>
                    </a:p>
                  </a:txBody>
                  <a:tcPr/>
                </a:tc>
              </a:tr>
              <a:tr h="313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>
                          <a:solidFill>
                            <a:srgbClr val="FFFFFF"/>
                          </a:solidFill>
                          <a:latin typeface="Constantia"/>
                        </a:rPr>
                        <a:t>Etanol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     97 mg/dl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0</a:t>
                      </a:r>
                      <a:endParaRPr/>
                    </a:p>
                  </a:txBody>
                  <a:tcPr/>
                </a:tc>
              </a:tr>
              <a:tr h="313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>
                          <a:solidFill>
                            <a:srgbClr val="FFFFFF"/>
                          </a:solidFill>
                          <a:latin typeface="Constantia"/>
                        </a:rPr>
                        <a:t>Hemoglobina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 15,0 g/dl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13,0-16,0</a:t>
                      </a:r>
                      <a:endParaRPr/>
                    </a:p>
                  </a:txBody>
                  <a:tcPr/>
                </a:tc>
              </a:tr>
              <a:tr h="313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>
                          <a:solidFill>
                            <a:srgbClr val="FFFFFF"/>
                          </a:solidFill>
                          <a:latin typeface="Constantia"/>
                        </a:rPr>
                        <a:t>Hematokryt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    30%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40-54</a:t>
                      </a:r>
                      <a:endParaRPr/>
                    </a:p>
                  </a:txBody>
                  <a:tcPr/>
                </a:tc>
              </a:tr>
              <a:tr h="313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>
                          <a:solidFill>
                            <a:srgbClr val="FFFFFF"/>
                          </a:solidFill>
                          <a:latin typeface="Constantia"/>
                        </a:rPr>
                        <a:t>WBC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11,5 x10³/ul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4,8-10,8</a:t>
                      </a:r>
                      <a:endParaRPr/>
                    </a:p>
                  </a:txBody>
                  <a:tcPr/>
                </a:tc>
              </a:tr>
              <a:tr h="313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>
                          <a:solidFill>
                            <a:srgbClr val="FFFFFF"/>
                          </a:solidFill>
                          <a:latin typeface="Constantia"/>
                        </a:rPr>
                        <a:t>MCV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   106 fl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80-94</a:t>
                      </a:r>
                      <a:endParaRPr/>
                    </a:p>
                  </a:txBody>
                  <a:tcPr/>
                </a:tc>
              </a:tr>
              <a:tr h="313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>
                          <a:solidFill>
                            <a:srgbClr val="FFFFFF"/>
                          </a:solidFill>
                          <a:latin typeface="Constantia"/>
                        </a:rPr>
                        <a:t>PLT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  97x 10³/ul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150-450</a:t>
                      </a:r>
                      <a:endParaRPr/>
                    </a:p>
                  </a:txBody>
                  <a:tcPr/>
                </a:tc>
              </a:tr>
              <a:tr h="647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>
                          <a:solidFill>
                            <a:srgbClr val="FFFFFF"/>
                          </a:solidFill>
                          <a:latin typeface="Constantia"/>
                        </a:rPr>
                        <a:t>PT -czas protrombinowy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 16,2 s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11-15</a:t>
                      </a:r>
                      <a:endParaRPr/>
                    </a:p>
                  </a:txBody>
                  <a:tcPr/>
                </a:tc>
              </a:tr>
              <a:tr h="313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>
                          <a:solidFill>
                            <a:srgbClr val="FFFFFF"/>
                          </a:solidFill>
                          <a:latin typeface="Constantia"/>
                        </a:rPr>
                        <a:t>Sód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  131 mmol/l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136-145</a:t>
                      </a:r>
                      <a:endParaRPr/>
                    </a:p>
                  </a:txBody>
                  <a:tcPr/>
                </a:tc>
              </a:tr>
              <a:tr h="313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>
                          <a:solidFill>
                            <a:srgbClr val="FFFFFF"/>
                          </a:solidFill>
                          <a:latin typeface="Constantia"/>
                        </a:rPr>
                        <a:t>Potas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4,0 mmol/l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3,8-5,1</a:t>
                      </a:r>
                      <a:endParaRPr/>
                    </a:p>
                  </a:txBody>
                  <a:tcPr/>
                </a:tc>
              </a:tr>
              <a:tr h="313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>
                          <a:solidFill>
                            <a:srgbClr val="FFFFFF"/>
                          </a:solidFill>
                          <a:latin typeface="Constantia"/>
                        </a:rPr>
                        <a:t>Chlorki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108 mmol/l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98-107</a:t>
                      </a:r>
                      <a:endParaRPr/>
                    </a:p>
                  </a:txBody>
                  <a:tcPr/>
                </a:tc>
              </a:tr>
              <a:tr h="313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>
                          <a:solidFill>
                            <a:srgbClr val="FFFFFF"/>
                          </a:solidFill>
                          <a:latin typeface="Constantia"/>
                        </a:rPr>
                        <a:t>Kreatynina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0,9 mg/dl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0,7-1,3</a:t>
                      </a:r>
                      <a:endParaRPr/>
                    </a:p>
                  </a:txBody>
                  <a:tcPr/>
                </a:tc>
              </a:tr>
              <a:tr h="313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>
                          <a:solidFill>
                            <a:srgbClr val="FFFFFF"/>
                          </a:solidFill>
                          <a:latin typeface="Constantia"/>
                        </a:rPr>
                        <a:t>Glukoza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110 mg/dl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70-99</a:t>
                      </a:r>
                      <a:endParaRPr/>
                    </a:p>
                  </a:txBody>
                  <a:tcPr/>
                </a:tc>
              </a:tr>
              <a:tr h="313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>
                          <a:solidFill>
                            <a:srgbClr val="FFFFFF"/>
                          </a:solidFill>
                          <a:latin typeface="Constantia"/>
                        </a:rPr>
                        <a:t>Wapń całkowity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9,2 mg/dl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8,4-10,2</a:t>
                      </a:r>
                      <a:endParaRPr/>
                    </a:p>
                  </a:txBody>
                  <a:tcPr/>
                </a:tc>
              </a:tr>
              <a:tr h="316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>
                          <a:solidFill>
                            <a:srgbClr val="FFFFFF"/>
                          </a:solidFill>
                          <a:latin typeface="Constantia"/>
                        </a:rPr>
                        <a:t>Białko całkowite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5,6 g/dl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6,2-7,8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5" name="CustomShape 2"/>
          <p:cNvSpPr/>
          <p:nvPr/>
        </p:nvSpPr>
        <p:spPr>
          <a:xfrm>
            <a:off x="827640" y="332640"/>
            <a:ext cx="7886160" cy="902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4200" b="1" dirty="0">
                <a:solidFill>
                  <a:srgbClr val="DBDBDB"/>
                </a:solidFill>
                <a:latin typeface="Constantia"/>
              </a:rPr>
              <a:t>            </a:t>
            </a:r>
            <a:r>
              <a:rPr lang="pl-PL" sz="2800" b="1" dirty="0">
                <a:latin typeface="Century Gothic"/>
              </a:rPr>
              <a:t>Badania  laboratoryjne</a:t>
            </a: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" name="Table 1"/>
          <p:cNvGraphicFramePr/>
          <p:nvPr>
            <p:extLst>
              <p:ext uri="{D42A27DB-BD31-4B8C-83A1-F6EECF244321}">
                <p14:modId xmlns:p14="http://schemas.microsoft.com/office/powerpoint/2010/main" xmlns="" val="1043030559"/>
              </p:ext>
            </p:extLst>
          </p:nvPr>
        </p:nvGraphicFramePr>
        <p:xfrm>
          <a:off x="179512" y="817678"/>
          <a:ext cx="7920000" cy="5916884"/>
        </p:xfrm>
        <a:graphic>
          <a:graphicData uri="http://schemas.openxmlformats.org/drawingml/2006/table">
            <a:tbl>
              <a:tblPr/>
              <a:tblGrid>
                <a:gridCol w="2297160"/>
                <a:gridCol w="3030840"/>
                <a:gridCol w="2592000"/>
              </a:tblGrid>
              <a:tr h="311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 dirty="0">
                          <a:solidFill>
                            <a:srgbClr val="FFFFFF"/>
                          </a:solidFill>
                          <a:latin typeface="Century Gothic"/>
                          <a:ea typeface="Times New Roman"/>
                        </a:rPr>
                        <a:t>Albumina </a:t>
                      </a:r>
                      <a:endParaRPr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 dirty="0">
                          <a:solidFill>
                            <a:srgbClr val="FFFFFF"/>
                          </a:solidFill>
                          <a:latin typeface="Century Gothic"/>
                          <a:ea typeface="Times New Roman"/>
                        </a:rPr>
                        <a:t>2,3 g/dl</a:t>
                      </a:r>
                      <a:endParaRPr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>
                          <a:solidFill>
                            <a:srgbClr val="FFFFFF"/>
                          </a:solidFill>
                          <a:latin typeface="Century Gothic"/>
                          <a:ea typeface="Times New Roman"/>
                        </a:rPr>
                        <a:t>    3,2-4,6</a:t>
                      </a:r>
                      <a:endParaRPr sz="1400"/>
                    </a:p>
                  </a:txBody>
                  <a:tcPr/>
                </a:tc>
              </a:tr>
              <a:tr h="311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 dirty="0">
                          <a:solidFill>
                            <a:srgbClr val="FFFFFF"/>
                          </a:solidFill>
                          <a:latin typeface="Century Gothic"/>
                          <a:ea typeface="Times New Roman"/>
                        </a:rPr>
                        <a:t>Cholesterol </a:t>
                      </a:r>
                      <a:endParaRPr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</a:rPr>
                        <a:t>126 mg/dl</a:t>
                      </a:r>
                      <a:endParaRPr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</a:rPr>
                        <a:t>   140-220</a:t>
                      </a:r>
                      <a:endParaRPr sz="1400"/>
                    </a:p>
                  </a:txBody>
                  <a:tcPr/>
                </a:tc>
              </a:tr>
              <a:tr h="311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 dirty="0">
                          <a:solidFill>
                            <a:srgbClr val="FFFFFF"/>
                          </a:solidFill>
                          <a:latin typeface="Century Gothic"/>
                          <a:ea typeface="Times New Roman"/>
                        </a:rPr>
                        <a:t>Kwas moczowy</a:t>
                      </a:r>
                      <a:endParaRPr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</a:rPr>
                        <a:t>6,1 mg/dl</a:t>
                      </a:r>
                      <a:endParaRPr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</a:rPr>
                        <a:t>    2,6-7,2 </a:t>
                      </a:r>
                      <a:endParaRPr sz="1400"/>
                    </a:p>
                  </a:txBody>
                  <a:tcPr/>
                </a:tc>
              </a:tr>
              <a:tr h="311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>
                          <a:solidFill>
                            <a:srgbClr val="FFFFFF"/>
                          </a:solidFill>
                          <a:latin typeface="Century Gothic"/>
                          <a:ea typeface="Times New Roman"/>
                        </a:rPr>
                        <a:t>Bilirubina całkowita</a:t>
                      </a:r>
                      <a:endParaRPr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</a:rPr>
                        <a:t>6,5 mg/dl</a:t>
                      </a:r>
                      <a:endParaRPr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</a:rPr>
                        <a:t>  0,2-1,0</a:t>
                      </a:r>
                      <a:endParaRPr sz="1400"/>
                    </a:p>
                  </a:txBody>
                  <a:tcPr/>
                </a:tc>
              </a:tr>
              <a:tr h="311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 dirty="0">
                          <a:solidFill>
                            <a:srgbClr val="FFFFFF"/>
                          </a:solidFill>
                          <a:latin typeface="Century Gothic"/>
                          <a:ea typeface="Times New Roman"/>
                        </a:rPr>
                        <a:t>AST</a:t>
                      </a:r>
                      <a:endParaRPr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</a:rPr>
                        <a:t>210 U/I</a:t>
                      </a:r>
                      <a:endParaRPr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</a:rPr>
                        <a:t>10-42</a:t>
                      </a:r>
                      <a:endParaRPr sz="1400"/>
                    </a:p>
                  </a:txBody>
                  <a:tcPr/>
                </a:tc>
              </a:tr>
              <a:tr h="311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>
                          <a:solidFill>
                            <a:srgbClr val="FFFFFF"/>
                          </a:solidFill>
                          <a:latin typeface="Century Gothic"/>
                          <a:ea typeface="Times New Roman"/>
                        </a:rPr>
                        <a:t>ALT</a:t>
                      </a:r>
                      <a:endParaRPr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</a:rPr>
                        <a:t>56 U/I</a:t>
                      </a:r>
                      <a:endParaRPr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</a:rPr>
                        <a:t>10-60</a:t>
                      </a:r>
                      <a:endParaRPr sz="1400"/>
                    </a:p>
                  </a:txBody>
                  <a:tcPr/>
                </a:tc>
              </a:tr>
              <a:tr h="311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 dirty="0">
                          <a:solidFill>
                            <a:srgbClr val="FFFFFF"/>
                          </a:solidFill>
                          <a:latin typeface="Century Gothic"/>
                          <a:ea typeface="Times New Roman"/>
                        </a:rPr>
                        <a:t>GGTP</a:t>
                      </a:r>
                      <a:endParaRPr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</a:rPr>
                        <a:t>320 U/I</a:t>
                      </a:r>
                      <a:endParaRPr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</a:rPr>
                        <a:t>7-64</a:t>
                      </a:r>
                      <a:endParaRPr sz="1400"/>
                    </a:p>
                  </a:txBody>
                  <a:tcPr/>
                </a:tc>
              </a:tr>
              <a:tr h="35592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 dirty="0">
                          <a:solidFill>
                            <a:srgbClr val="FFFFFF"/>
                          </a:solidFill>
                          <a:latin typeface="Century Gothic"/>
                          <a:ea typeface="Times New Roman"/>
                        </a:rPr>
                        <a:t>Badanie ogólne moczu</a:t>
                      </a:r>
                      <a:endParaRPr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</a:rPr>
                        <a:t>Ciężar właściwy 1,005</a:t>
                      </a:r>
                      <a:endParaRPr sz="1400" dirty="0"/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dirty="0" err="1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</a:rPr>
                        <a:t>pH</a:t>
                      </a:r>
                      <a:r>
                        <a:rPr lang="pl-PL" sz="140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</a:rPr>
                        <a:t> 5,0</a:t>
                      </a:r>
                      <a:endParaRPr sz="1400" dirty="0"/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</a:rPr>
                        <a:t>glukoza, białko, erytrocyty, leukocyty- wynik ujemny</a:t>
                      </a:r>
                      <a:endParaRPr sz="1400" dirty="0"/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</a:rPr>
                        <a:t>bilirubina 2+</a:t>
                      </a:r>
                      <a:endParaRPr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</a:rPr>
                        <a:t> </a:t>
                      </a:r>
                      <a:endParaRPr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7" name="CustomShape 2"/>
          <p:cNvSpPr/>
          <p:nvPr/>
        </p:nvSpPr>
        <p:spPr>
          <a:xfrm>
            <a:off x="827584" y="0"/>
            <a:ext cx="7886160" cy="83671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2800" b="1" dirty="0">
                <a:latin typeface="Constantia"/>
              </a:rPr>
              <a:t>            </a:t>
            </a:r>
            <a:r>
              <a:rPr lang="pl-PL" sz="2800" b="1" dirty="0">
                <a:latin typeface="Century Gothic"/>
              </a:rPr>
              <a:t>Badania  laboratoryjne</a:t>
            </a: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CustomShape 1"/>
          <p:cNvSpPr/>
          <p:nvPr/>
        </p:nvSpPr>
        <p:spPr>
          <a:xfrm>
            <a:off x="457200" y="1523880"/>
            <a:ext cx="8228880" cy="4571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 dirty="0">
                <a:solidFill>
                  <a:srgbClr val="FFFFFF"/>
                </a:solidFill>
                <a:latin typeface="Century Gothic"/>
              </a:rPr>
              <a:t>- w badaniu </a:t>
            </a:r>
            <a:r>
              <a:rPr lang="pl-PL" sz="2600" b="1" dirty="0">
                <a:solidFill>
                  <a:srgbClr val="FFFFFF"/>
                </a:solidFill>
                <a:latin typeface="Century Gothic"/>
              </a:rPr>
              <a:t>USG jamy brzusznej  </a:t>
            </a:r>
            <a:r>
              <a:rPr lang="pl-PL" sz="2600" dirty="0">
                <a:solidFill>
                  <a:srgbClr val="FFFFFF"/>
                </a:solidFill>
                <a:latin typeface="Century Gothic"/>
              </a:rPr>
              <a:t>: prawidłowy , </a:t>
            </a:r>
            <a:r>
              <a:rPr lang="pl-PL" sz="2600" dirty="0" err="1">
                <a:solidFill>
                  <a:srgbClr val="FFFFFF"/>
                </a:solidFill>
                <a:latin typeface="Century Gothic"/>
              </a:rPr>
              <a:t>bezkamiczy</a:t>
            </a:r>
            <a:r>
              <a:rPr lang="pl-PL" sz="2600" dirty="0">
                <a:solidFill>
                  <a:srgbClr val="FFFFFF"/>
                </a:solidFill>
                <a:latin typeface="Century Gothic"/>
              </a:rPr>
              <a:t> pęcherzyk żółciowy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 dirty="0">
                <a:solidFill>
                  <a:srgbClr val="FFFFFF"/>
                </a:solidFill>
                <a:latin typeface="Century Gothic"/>
              </a:rPr>
              <a:t>- znaczne </a:t>
            </a:r>
            <a:r>
              <a:rPr lang="pl-PL" sz="2600" b="1" dirty="0">
                <a:solidFill>
                  <a:srgbClr val="FFFFFF"/>
                </a:solidFill>
                <a:latin typeface="Century Gothic"/>
              </a:rPr>
              <a:t>wodobrzusze</a:t>
            </a:r>
            <a:r>
              <a:rPr lang="pl-PL" sz="2600" dirty="0">
                <a:solidFill>
                  <a:srgbClr val="FFFFFF"/>
                </a:solidFill>
                <a:latin typeface="Century Gothic"/>
              </a:rPr>
              <a:t> oraz nieznaczne powiększenie wątroby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 dirty="0">
                <a:solidFill>
                  <a:srgbClr val="FFFFFF"/>
                </a:solidFill>
                <a:latin typeface="Century Gothic"/>
              </a:rPr>
              <a:t>- przewody żółciowe nie były poszerzone- nie stwierdzono </a:t>
            </a:r>
            <a:r>
              <a:rPr lang="pl-PL" sz="2600" dirty="0" smtClean="0">
                <a:solidFill>
                  <a:srgbClr val="FFFFFF"/>
                </a:solidFill>
                <a:latin typeface="Century Gothic"/>
              </a:rPr>
              <a:t>złogów </a:t>
            </a:r>
            <a:r>
              <a:rPr lang="pl-PL" sz="2600" dirty="0">
                <a:solidFill>
                  <a:srgbClr val="FFFFFF"/>
                </a:solidFill>
                <a:latin typeface="Century Gothic"/>
              </a:rPr>
              <a:t>w drogach żółciowych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 dirty="0">
                <a:solidFill>
                  <a:srgbClr val="FFFFFF"/>
                </a:solidFill>
                <a:latin typeface="Century Gothic"/>
              </a:rPr>
              <a:t>- usunięto </a:t>
            </a:r>
            <a:r>
              <a:rPr lang="pl-PL" sz="2600" b="1" dirty="0">
                <a:solidFill>
                  <a:srgbClr val="FFFFFF"/>
                </a:solidFill>
                <a:latin typeface="Century Gothic"/>
              </a:rPr>
              <a:t>6 l płynu otrzewnowego </a:t>
            </a:r>
            <a:r>
              <a:rPr lang="pl-PL" sz="2600" dirty="0">
                <a:solidFill>
                  <a:srgbClr val="FFFFFF"/>
                </a:solidFill>
                <a:latin typeface="Century Gothic"/>
              </a:rPr>
              <a:t>i podano 50 g albuminy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69" name="CustomShape 2"/>
          <p:cNvSpPr/>
          <p:nvPr/>
        </p:nvSpPr>
        <p:spPr>
          <a:xfrm>
            <a:off x="827640" y="156240"/>
            <a:ext cx="7886160" cy="1079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4200" b="1" dirty="0">
                <a:solidFill>
                  <a:srgbClr val="DBDBDB"/>
                </a:solidFill>
                <a:latin typeface="Century Gothic"/>
              </a:rPr>
              <a:t>             </a:t>
            </a:r>
            <a:r>
              <a:rPr lang="pl-PL" sz="2800" b="1" dirty="0">
                <a:latin typeface="Century Gothic"/>
              </a:rPr>
              <a:t>Inne   badania</a:t>
            </a: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Klasyfikacja niewydolności wątroby wg </a:t>
            </a:r>
            <a:r>
              <a:rPr lang="pl-PL" dirty="0" err="1" smtClean="0"/>
              <a:t>Childa-Pugha</a:t>
            </a:r>
            <a:endParaRPr lang="pl-PL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843767" cy="509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7793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0" name="Table 1"/>
          <p:cNvGraphicFramePr/>
          <p:nvPr>
            <p:extLst>
              <p:ext uri="{D42A27DB-BD31-4B8C-83A1-F6EECF244321}">
                <p14:modId xmlns:p14="http://schemas.microsoft.com/office/powerpoint/2010/main" xmlns="" val="2390549018"/>
              </p:ext>
            </p:extLst>
          </p:nvPr>
        </p:nvGraphicFramePr>
        <p:xfrm>
          <a:off x="539640" y="1556640"/>
          <a:ext cx="7992000" cy="4397768"/>
        </p:xfrm>
        <a:graphic>
          <a:graphicData uri="http://schemas.openxmlformats.org/drawingml/2006/table">
            <a:tbl>
              <a:tblPr/>
              <a:tblGrid>
                <a:gridCol w="2909520"/>
                <a:gridCol w="2244600"/>
                <a:gridCol w="2837880"/>
              </a:tblGrid>
              <a:tr h="556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>
                          <a:solidFill>
                            <a:srgbClr val="FFFFFF"/>
                          </a:solidFill>
                          <a:latin typeface="Constantia"/>
                        </a:rPr>
                        <a:t>parametr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>
                          <a:solidFill>
                            <a:srgbClr val="FFFFFF"/>
                          </a:solidFill>
                          <a:latin typeface="Constantia"/>
                        </a:rPr>
                        <a:t>Wartość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>
                          <a:solidFill>
                            <a:srgbClr val="FFFFFF"/>
                          </a:solidFill>
                          <a:latin typeface="Constantia"/>
                        </a:rPr>
                        <a:t>Przedział referencyjny</a:t>
                      </a:r>
                      <a:endParaRPr/>
                    </a:p>
                  </a:txBody>
                  <a:tcPr/>
                </a:tc>
              </a:tr>
              <a:tr h="484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>
                          <a:solidFill>
                            <a:srgbClr val="FFFFFF"/>
                          </a:solidFill>
                          <a:latin typeface="Constantia"/>
                        </a:rPr>
                        <a:t>WBC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105 x10³/ul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&lt; 350</a:t>
                      </a:r>
                      <a:endParaRPr/>
                    </a:p>
                  </a:txBody>
                  <a:tcPr/>
                </a:tc>
              </a:tr>
              <a:tr h="484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>
                          <a:solidFill>
                            <a:srgbClr val="FFFFFF"/>
                          </a:solidFill>
                          <a:latin typeface="Constantia"/>
                        </a:rPr>
                        <a:t>Białko całkowite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1,5 g/dl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0,5-2,8</a:t>
                      </a:r>
                      <a:endParaRPr/>
                    </a:p>
                  </a:txBody>
                  <a:tcPr/>
                </a:tc>
              </a:tr>
              <a:tr h="418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>
                          <a:solidFill>
                            <a:srgbClr val="FFFFFF"/>
                          </a:solidFill>
                          <a:latin typeface="Constantia"/>
                        </a:rPr>
                        <a:t>Albumina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0,3 g/dl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0,1-1,8</a:t>
                      </a:r>
                      <a:endParaRPr/>
                    </a:p>
                  </a:txBody>
                  <a:tcPr/>
                </a:tc>
              </a:tr>
              <a:tr h="484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>
                          <a:solidFill>
                            <a:srgbClr val="FFFFFF"/>
                          </a:solidFill>
                          <a:latin typeface="Constantia"/>
                        </a:rPr>
                        <a:t>Glukoza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95 mg/dl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70-99</a:t>
                      </a:r>
                      <a:endParaRPr/>
                    </a:p>
                  </a:txBody>
                  <a:tcPr/>
                </a:tc>
              </a:tr>
              <a:tr h="484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>
                          <a:solidFill>
                            <a:srgbClr val="FFFFFF"/>
                          </a:solidFill>
                          <a:latin typeface="Constantia"/>
                        </a:rPr>
                        <a:t>Amylaza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22 U/I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20-170</a:t>
                      </a:r>
                      <a:endParaRPr/>
                    </a:p>
                  </a:txBody>
                  <a:tcPr/>
                </a:tc>
              </a:tr>
              <a:tr h="484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>
                          <a:solidFill>
                            <a:srgbClr val="FFFFFF"/>
                          </a:solidFill>
                          <a:latin typeface="Constantia"/>
                        </a:rPr>
                        <a:t>Barwienie metodą Gramma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ujemne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  <a:endParaRPr/>
                    </a:p>
                  </a:txBody>
                  <a:tcPr/>
                </a:tc>
              </a:tr>
              <a:tr h="9997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>
                          <a:solidFill>
                            <a:srgbClr val="FFFFFF"/>
                          </a:solidFill>
                          <a:latin typeface="Constantia"/>
                        </a:rPr>
                        <a:t>Badanie cytologiczne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 Nie wykryto komórek złośliwych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  <a:endParaRPr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1" name="CustomShape 2"/>
          <p:cNvSpPr/>
          <p:nvPr/>
        </p:nvSpPr>
        <p:spPr>
          <a:xfrm>
            <a:off x="827640" y="156240"/>
            <a:ext cx="7886160" cy="1079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2800" b="1" dirty="0">
                <a:latin typeface="Arial"/>
              </a:rPr>
              <a:t>Badanie laboratoryjne pobranego płynu otrzewnowego – wyniki :</a:t>
            </a: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51640" y="1825560"/>
            <a:ext cx="8784360" cy="4350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>
                <a:solidFill>
                  <a:srgbClr val="FFFFFF"/>
                </a:solidFill>
                <a:latin typeface="Century Gothic"/>
              </a:rPr>
              <a:t>- </a:t>
            </a:r>
            <a:r>
              <a:rPr lang="pl-PL" sz="2600" b="1">
                <a:solidFill>
                  <a:srgbClr val="FFFFFF"/>
                </a:solidFill>
                <a:latin typeface="Century Gothic"/>
              </a:rPr>
              <a:t>po tygodniu </a:t>
            </a:r>
            <a:r>
              <a:rPr lang="pl-PL" sz="2600">
                <a:solidFill>
                  <a:srgbClr val="FFFFFF"/>
                </a:solidFill>
                <a:latin typeface="Century Gothic"/>
              </a:rPr>
              <a:t>od przyjęcia znacznie </a:t>
            </a:r>
            <a:r>
              <a:rPr lang="pl-PL" sz="2600" b="1">
                <a:solidFill>
                  <a:srgbClr val="FFFFFF"/>
                </a:solidFill>
                <a:latin typeface="Century Gothic"/>
              </a:rPr>
              <a:t>zmniejszył się obwód brzucha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>
                <a:solidFill>
                  <a:srgbClr val="FFFFFF"/>
                </a:solidFill>
                <a:latin typeface="Century Gothic"/>
              </a:rPr>
              <a:t>- stężenia elektrolitów w surowicy  wróciły do wartości prawidłowych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>
                <a:solidFill>
                  <a:srgbClr val="FFFFFF"/>
                </a:solidFill>
                <a:latin typeface="Century Gothic"/>
              </a:rPr>
              <a:t>- wciąż utrzymywała się </a:t>
            </a:r>
            <a:r>
              <a:rPr lang="pl-PL" sz="2600" b="1">
                <a:solidFill>
                  <a:srgbClr val="FFFFFF"/>
                </a:solidFill>
                <a:latin typeface="Century Gothic"/>
              </a:rPr>
              <a:t>podwyższona aktywność AST </a:t>
            </a:r>
            <a:r>
              <a:rPr lang="pl-PL" sz="2600">
                <a:solidFill>
                  <a:srgbClr val="FFFFFF"/>
                </a:solidFill>
                <a:latin typeface="Century Gothic"/>
              </a:rPr>
              <a:t>– 275 U/I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>
                <a:solidFill>
                  <a:srgbClr val="FFFFFF"/>
                </a:solidFill>
                <a:latin typeface="Century Gothic"/>
              </a:rPr>
              <a:t>- </a:t>
            </a:r>
            <a:r>
              <a:rPr lang="pl-PL" sz="2600" b="1">
                <a:solidFill>
                  <a:srgbClr val="FFFFFF"/>
                </a:solidFill>
                <a:latin typeface="Century Gothic"/>
              </a:rPr>
              <a:t>wzrosło stężenie bilirubiny 9,7 mg/dl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>
                <a:solidFill>
                  <a:srgbClr val="FFFFFF"/>
                </a:solidFill>
                <a:latin typeface="Century Gothic"/>
              </a:rPr>
              <a:t>- mimo podania 3 dawek witaminy K – czas </a:t>
            </a:r>
            <a:r>
              <a:rPr lang="pl-PL" sz="2600" b="1">
                <a:solidFill>
                  <a:srgbClr val="FFFFFF"/>
                </a:solidFill>
                <a:latin typeface="Century Gothic"/>
              </a:rPr>
              <a:t>PT</a:t>
            </a:r>
            <a:r>
              <a:rPr lang="pl-PL" sz="2600">
                <a:solidFill>
                  <a:srgbClr val="FFFFFF"/>
                </a:solidFill>
                <a:latin typeface="Century Gothic"/>
              </a:rPr>
              <a:t> nadal przedłużony- </a:t>
            </a:r>
            <a:r>
              <a:rPr lang="pl-PL" sz="2600" b="1">
                <a:solidFill>
                  <a:srgbClr val="FFFFFF"/>
                </a:solidFill>
                <a:latin typeface="Century Gothic"/>
              </a:rPr>
              <a:t>15,6s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73" name="CustomShape 2"/>
          <p:cNvSpPr/>
          <p:nvPr/>
        </p:nvSpPr>
        <p:spPr>
          <a:xfrm>
            <a:off x="827640" y="156240"/>
            <a:ext cx="7886160" cy="10792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4" name="Table 1"/>
          <p:cNvGraphicFramePr/>
          <p:nvPr/>
        </p:nvGraphicFramePr>
        <p:xfrm>
          <a:off x="827640" y="1772640"/>
          <a:ext cx="7793280" cy="3165840"/>
        </p:xfrm>
        <a:graphic>
          <a:graphicData uri="http://schemas.openxmlformats.org/drawingml/2006/table">
            <a:tbl>
              <a:tblPr/>
              <a:tblGrid>
                <a:gridCol w="2837520"/>
                <a:gridCol w="2477520"/>
                <a:gridCol w="2478240"/>
              </a:tblGrid>
              <a:tr h="395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>
                          <a:solidFill>
                            <a:srgbClr val="FFFFFF"/>
                          </a:solidFill>
                          <a:latin typeface="Constantia"/>
                        </a:rPr>
                        <a:t>Parametr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>
                          <a:solidFill>
                            <a:srgbClr val="FFFFFF"/>
                          </a:solidFill>
                          <a:latin typeface="Constantia"/>
                        </a:rPr>
                        <a:t>Wartość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>
                          <a:solidFill>
                            <a:srgbClr val="FFFFFF"/>
                          </a:solidFill>
                          <a:latin typeface="Constantia"/>
                        </a:rPr>
                        <a:t>Przedział referencyjny</a:t>
                      </a:r>
                      <a:endParaRPr/>
                    </a:p>
                  </a:txBody>
                  <a:tcPr/>
                </a:tc>
              </a:tr>
              <a:tr h="395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>
                          <a:solidFill>
                            <a:srgbClr val="FFFFFF"/>
                          </a:solidFill>
                          <a:latin typeface="Constantia"/>
                        </a:rPr>
                        <a:t>HBsAg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ujemny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ujemny</a:t>
                      </a:r>
                      <a:endParaRPr/>
                    </a:p>
                  </a:txBody>
                  <a:tcPr/>
                </a:tc>
              </a:tr>
              <a:tr h="395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>
                          <a:solidFill>
                            <a:srgbClr val="FFFFFF"/>
                          </a:solidFill>
                          <a:latin typeface="Constantia"/>
                        </a:rPr>
                        <a:t>anty-HCV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ujemny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ujemny</a:t>
                      </a:r>
                      <a:endParaRPr/>
                    </a:p>
                  </a:txBody>
                  <a:tcPr/>
                </a:tc>
              </a:tr>
              <a:tr h="395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>
                          <a:solidFill>
                            <a:srgbClr val="FFFFFF"/>
                          </a:solidFill>
                          <a:latin typeface="Constantia"/>
                        </a:rPr>
                        <a:t>AFP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&lt; 5,0 ng/ml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&lt; 8,5</a:t>
                      </a:r>
                      <a:endParaRPr/>
                    </a:p>
                  </a:txBody>
                  <a:tcPr/>
                </a:tc>
              </a:tr>
              <a:tr h="395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>
                          <a:solidFill>
                            <a:srgbClr val="FFFFFF"/>
                          </a:solidFill>
                          <a:latin typeface="Constantia"/>
                        </a:rPr>
                        <a:t>Żelazo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27 ug/dl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65-170</a:t>
                      </a:r>
                      <a:endParaRPr/>
                    </a:p>
                  </a:txBody>
                  <a:tcPr/>
                </a:tc>
              </a:tr>
              <a:tr h="395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>
                          <a:solidFill>
                            <a:srgbClr val="FFFFFF"/>
                          </a:solidFill>
                          <a:latin typeface="Constantia"/>
                        </a:rPr>
                        <a:t>Transferryna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123 mg/dl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220-400</a:t>
                      </a:r>
                      <a:endParaRPr/>
                    </a:p>
                  </a:txBody>
                  <a:tcPr/>
                </a:tc>
              </a:tr>
              <a:tr h="395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>
                          <a:solidFill>
                            <a:srgbClr val="FFFFFF"/>
                          </a:solidFill>
                          <a:latin typeface="Constantia"/>
                        </a:rPr>
                        <a:t>Wysycenie transferyny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22 %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20-50</a:t>
                      </a:r>
                      <a:endParaRPr/>
                    </a:p>
                  </a:txBody>
                  <a:tcPr/>
                </a:tc>
              </a:tr>
              <a:tr h="396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>
                          <a:solidFill>
                            <a:srgbClr val="FFFFFF"/>
                          </a:solidFill>
                          <a:latin typeface="Constantia"/>
                        </a:rPr>
                        <a:t>Ferrytyna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117 ng/ml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30-270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5" name="CustomShape 2"/>
          <p:cNvSpPr/>
          <p:nvPr/>
        </p:nvSpPr>
        <p:spPr>
          <a:xfrm>
            <a:off x="323640" y="156240"/>
            <a:ext cx="8390160" cy="1079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4200" b="1">
                <a:solidFill>
                  <a:srgbClr val="000000"/>
                </a:solidFill>
                <a:latin typeface="Constantia"/>
              </a:rPr>
              <a:t>      </a:t>
            </a:r>
            <a:r>
              <a:rPr lang="pl-PL" sz="4200" b="1">
                <a:solidFill>
                  <a:srgbClr val="000000"/>
                </a:solidFill>
                <a:latin typeface="Century Gothic"/>
              </a:rPr>
              <a:t>dodatkowe badania laboratoryjne: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CustomShape 1"/>
          <p:cNvSpPr/>
          <p:nvPr/>
        </p:nvSpPr>
        <p:spPr>
          <a:xfrm>
            <a:off x="628560" y="1504080"/>
            <a:ext cx="7886160" cy="4672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 dirty="0">
                <a:solidFill>
                  <a:srgbClr val="FFFFFF"/>
                </a:solidFill>
                <a:latin typeface="Constantia"/>
              </a:rPr>
              <a:t>- 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stężenie </a:t>
            </a: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amoniaku w osoczu : 88 </a:t>
            </a:r>
            <a:r>
              <a:rPr lang="pl-PL" sz="2000" b="1" dirty="0" err="1">
                <a:solidFill>
                  <a:srgbClr val="FFFFFF"/>
                </a:solidFill>
                <a:latin typeface="Century Gothic"/>
              </a:rPr>
              <a:t>umol</a:t>
            </a: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/l  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( 11-35) wskazywało na </a:t>
            </a:r>
            <a:r>
              <a:rPr lang="pl-PL" sz="2000" b="1" i="1" dirty="0">
                <a:solidFill>
                  <a:srgbClr val="FFFFFF"/>
                </a:solidFill>
                <a:latin typeface="Century Gothic"/>
              </a:rPr>
              <a:t>encefalopatię wątrobową 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( objawy mózgowe przy </a:t>
            </a:r>
            <a:r>
              <a:rPr lang="pl-PL" sz="2000" dirty="0" smtClean="0">
                <a:solidFill>
                  <a:srgbClr val="FFFFFF"/>
                </a:solidFill>
                <a:latin typeface="Century Gothic"/>
              </a:rPr>
              <a:t>niewydolnej 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wątrobie)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onstantia"/>
              </a:rPr>
              <a:t>- 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po </a:t>
            </a: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2 </a:t>
            </a:r>
            <a:r>
              <a:rPr lang="pl-PL" sz="2000" b="1" dirty="0" err="1">
                <a:solidFill>
                  <a:srgbClr val="FFFFFF"/>
                </a:solidFill>
                <a:latin typeface="Century Gothic"/>
              </a:rPr>
              <a:t>tyg</a:t>
            </a: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stan pacjenta ustabilizował i występowały tylko niewielkiego stopnia wodobrzusze , łagodna encefalopatia oraz przetrwała żółtaczka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Encefalopatia wątrobowa 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– zespół neurologiczny polegający na zaburzeniu funkcjonowania centralnego układu nerwowego na skutek działania toksyn pojawiających się w układzie w związku z uszkodzeniem wątroby przez niektóre leki, substancje toksyczne, ostre zakażenia podczas innych chorób wątroby, krwotoki do przewodu pokarmowego, wirusy(wirusowe zapalenie wątroby) lub alkohol.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najczęstsza przyczyna encefalopatii wątrobowej -zaburzenie funkcjonowania wątroby w przebiegu marskości</a:t>
            </a:r>
            <a:endParaRPr sz="2000" dirty="0"/>
          </a:p>
          <a:p>
            <a:pPr>
              <a:lnSpc>
                <a:spcPct val="100000"/>
              </a:lnSpc>
            </a:pPr>
            <a:endParaRPr sz="2000" dirty="0"/>
          </a:p>
        </p:txBody>
      </p:sp>
      <p:sp>
        <p:nvSpPr>
          <p:cNvPr id="277" name="CustomShape 2"/>
          <p:cNvSpPr/>
          <p:nvPr/>
        </p:nvSpPr>
        <p:spPr>
          <a:xfrm>
            <a:off x="827640" y="156240"/>
            <a:ext cx="7886160" cy="1079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4200" b="1">
                <a:solidFill>
                  <a:srgbClr val="000000"/>
                </a:solidFill>
                <a:latin typeface="Century Gothic"/>
              </a:rPr>
              <a:t>dodatkowe badania laboratoryjne: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CustomShape 1"/>
          <p:cNvSpPr/>
          <p:nvPr/>
        </p:nvSpPr>
        <p:spPr>
          <a:xfrm>
            <a:off x="251640" y="1191240"/>
            <a:ext cx="8784360" cy="5189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400" dirty="0">
                <a:solidFill>
                  <a:srgbClr val="FFFFFF"/>
                </a:solidFill>
                <a:latin typeface="Arial"/>
              </a:rPr>
              <a:t>pacjent został </a:t>
            </a:r>
            <a:r>
              <a:rPr lang="pl-PL" sz="2400" b="1" dirty="0">
                <a:solidFill>
                  <a:srgbClr val="FFFFFF"/>
                </a:solidFill>
                <a:latin typeface="Arial"/>
              </a:rPr>
              <a:t>wypisany ze szpitala</a:t>
            </a:r>
            <a:endParaRPr sz="24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400" dirty="0">
                <a:solidFill>
                  <a:srgbClr val="FFFFFF"/>
                </a:solidFill>
                <a:latin typeface="Arial"/>
              </a:rPr>
              <a:t>Po </a:t>
            </a:r>
            <a:r>
              <a:rPr lang="pl-PL" sz="2400" b="1" dirty="0">
                <a:solidFill>
                  <a:srgbClr val="FFFFFF"/>
                </a:solidFill>
                <a:latin typeface="Arial"/>
              </a:rPr>
              <a:t>2 </a:t>
            </a:r>
            <a:r>
              <a:rPr lang="pl-PL" sz="2400" b="1" dirty="0" err="1">
                <a:solidFill>
                  <a:srgbClr val="FFFFFF"/>
                </a:solidFill>
                <a:latin typeface="Arial"/>
              </a:rPr>
              <a:t>tyg</a:t>
            </a:r>
            <a:r>
              <a:rPr lang="pl-PL" sz="2400" dirty="0">
                <a:solidFill>
                  <a:srgbClr val="FFFFFF"/>
                </a:solidFill>
                <a:latin typeface="Arial"/>
              </a:rPr>
              <a:t> pacjent został ponownie przywieziony do szpitala- po wypiciu dużej ilości alkoholu</a:t>
            </a:r>
            <a:endParaRPr sz="24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400" dirty="0">
                <a:solidFill>
                  <a:srgbClr val="FFFFFF"/>
                </a:solidFill>
                <a:latin typeface="Arial"/>
              </a:rPr>
              <a:t> temperaturę 39°C</a:t>
            </a:r>
            <a:endParaRPr sz="24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400" dirty="0">
                <a:solidFill>
                  <a:srgbClr val="FFFFFF"/>
                </a:solidFill>
                <a:latin typeface="Arial"/>
              </a:rPr>
              <a:t>- znaczne wodobrzusze</a:t>
            </a:r>
            <a:endParaRPr sz="24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400" dirty="0">
                <a:solidFill>
                  <a:srgbClr val="FFFFFF"/>
                </a:solidFill>
                <a:latin typeface="Arial"/>
              </a:rPr>
              <a:t>-stężenie </a:t>
            </a:r>
            <a:r>
              <a:rPr lang="pl-PL" sz="2400" b="1" dirty="0">
                <a:solidFill>
                  <a:srgbClr val="FF0000"/>
                </a:solidFill>
                <a:latin typeface="Arial"/>
              </a:rPr>
              <a:t>bilirubiny</a:t>
            </a:r>
            <a:r>
              <a:rPr lang="pl-PL" sz="2400" dirty="0">
                <a:solidFill>
                  <a:srgbClr val="FFFFFF"/>
                </a:solidFill>
                <a:latin typeface="Arial"/>
              </a:rPr>
              <a:t>  </a:t>
            </a:r>
            <a:r>
              <a:rPr lang="pl-PL" sz="2400" b="1" dirty="0">
                <a:solidFill>
                  <a:srgbClr val="FF0000"/>
                </a:solidFill>
                <a:latin typeface="Arial"/>
              </a:rPr>
              <a:t>22mg/dl</a:t>
            </a:r>
            <a:endParaRPr sz="24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400" dirty="0">
                <a:solidFill>
                  <a:srgbClr val="FFFFFF"/>
                </a:solidFill>
                <a:latin typeface="Arial"/>
              </a:rPr>
              <a:t>Powtórne badanie płynu otrzewnowego - cechy samoistnego bakteryjnego zapalenia otrzewnej</a:t>
            </a:r>
            <a:endParaRPr sz="24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400" dirty="0">
                <a:solidFill>
                  <a:srgbClr val="FFFFFF"/>
                </a:solidFill>
                <a:latin typeface="Arial"/>
              </a:rPr>
              <a:t>- liczba leukocytów w płynie: </a:t>
            </a:r>
            <a:r>
              <a:rPr lang="pl-PL" sz="2400" b="1" dirty="0">
                <a:solidFill>
                  <a:srgbClr val="FF0000"/>
                </a:solidFill>
                <a:latin typeface="Arial"/>
              </a:rPr>
              <a:t>2300/ul</a:t>
            </a:r>
            <a:r>
              <a:rPr lang="pl-PL" sz="2400" dirty="0">
                <a:solidFill>
                  <a:srgbClr val="FFFFFF"/>
                </a:solidFill>
                <a:latin typeface="Arial"/>
              </a:rPr>
              <a:t>, </a:t>
            </a:r>
            <a:r>
              <a:rPr lang="pl-PL" sz="2400" b="1" dirty="0">
                <a:solidFill>
                  <a:srgbClr val="FFFFFF"/>
                </a:solidFill>
                <a:latin typeface="Arial"/>
              </a:rPr>
              <a:t>95% </a:t>
            </a:r>
            <a:r>
              <a:rPr lang="pl-PL" sz="2400" dirty="0">
                <a:solidFill>
                  <a:srgbClr val="FFFFFF"/>
                </a:solidFill>
                <a:latin typeface="Arial"/>
              </a:rPr>
              <a:t>komórek stanowiły granulocyty obojętnochłonne</a:t>
            </a:r>
            <a:endParaRPr sz="24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400" dirty="0">
                <a:solidFill>
                  <a:srgbClr val="FFFFFF"/>
                </a:solidFill>
                <a:latin typeface="Arial"/>
              </a:rPr>
              <a:t>- podano antybiotyki, ale wystąpiły krwawe wymioty, które spowodowały obniżenie hematokrytu do 17 %</a:t>
            </a:r>
            <a:endParaRPr sz="24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400" dirty="0">
                <a:solidFill>
                  <a:srgbClr val="FFFFFF"/>
                </a:solidFill>
                <a:latin typeface="Arial"/>
              </a:rPr>
              <a:t>- stwierdzono obecność krwawiących żylaków przełyku</a:t>
            </a:r>
            <a:endParaRPr sz="24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400" dirty="0">
                <a:solidFill>
                  <a:srgbClr val="FFFFFF"/>
                </a:solidFill>
                <a:latin typeface="Arial"/>
              </a:rPr>
              <a:t>- mimo skutecznego zatrzymania krwawienia i transfuzji krwi , pacjent zapadł w śpiączkę i </a:t>
            </a:r>
            <a:r>
              <a:rPr lang="pl-PL" sz="2400" b="1" dirty="0">
                <a:solidFill>
                  <a:srgbClr val="FF0000"/>
                </a:solidFill>
                <a:latin typeface="Arial"/>
              </a:rPr>
              <a:t>zmarł 2 dni później</a:t>
            </a:r>
            <a:r>
              <a:rPr lang="pl-PL" sz="2400" dirty="0">
                <a:solidFill>
                  <a:srgbClr val="FFFFFF"/>
                </a:solidFill>
                <a:latin typeface="Arial"/>
              </a:rPr>
              <a:t>.</a:t>
            </a:r>
            <a:endParaRPr sz="2400"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79" name="CustomShape 2"/>
          <p:cNvSpPr/>
          <p:nvPr/>
        </p:nvSpPr>
        <p:spPr>
          <a:xfrm>
            <a:off x="827640" y="156240"/>
            <a:ext cx="7886160" cy="10792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CustomShape 1"/>
          <p:cNvSpPr/>
          <p:nvPr/>
        </p:nvSpPr>
        <p:spPr>
          <a:xfrm>
            <a:off x="323640" y="1484640"/>
            <a:ext cx="8318160" cy="4900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2" charset="2"/>
              <a:buChar char=""/>
            </a:pPr>
            <a:r>
              <a:rPr lang="pl-PL" sz="2600" b="1">
                <a:solidFill>
                  <a:srgbClr val="FF0000"/>
                </a:solidFill>
                <a:latin typeface="Century Gothic"/>
              </a:rPr>
              <a:t>charakterystyczne 3 główne jej powikłania</a:t>
            </a:r>
            <a:r>
              <a:rPr lang="pl-PL" sz="2600">
                <a:solidFill>
                  <a:srgbClr val="FFFFFF"/>
                </a:solidFill>
                <a:latin typeface="Constantia"/>
              </a:rPr>
              <a:t>: </a:t>
            </a:r>
            <a:endParaRPr/>
          </a:p>
          <a:p>
            <a:pPr>
              <a:lnSpc>
                <a:spcPct val="100000"/>
              </a:lnSpc>
            </a:pPr>
            <a:r>
              <a:rPr lang="pl-PL" sz="2600" b="1">
                <a:solidFill>
                  <a:srgbClr val="FFFFFF"/>
                </a:solidFill>
                <a:latin typeface="Century Gothic"/>
              </a:rPr>
              <a:t>wodobrzusze, encefalopatia i krwawienie z żylaków przełyku</a:t>
            </a:r>
            <a:endParaRPr/>
          </a:p>
          <a:p>
            <a:pPr>
              <a:lnSpc>
                <a:spcPct val="100000"/>
              </a:lnSpc>
            </a:pPr>
            <a:r>
              <a:rPr lang="pl-PL" sz="2600">
                <a:solidFill>
                  <a:srgbClr val="FFFFFF"/>
                </a:solidFill>
                <a:latin typeface="Constantia"/>
              </a:rPr>
              <a:t>-</a:t>
            </a:r>
            <a:r>
              <a:rPr lang="pl-PL" sz="2600">
                <a:solidFill>
                  <a:srgbClr val="FFFFFF"/>
                </a:solidFill>
                <a:latin typeface="Century Gothic"/>
              </a:rPr>
              <a:t>Pacjent miał wiele powikłań nadużywania alkoholu- ostrego alkoholowego zapalenie wątroby- bakteryjne zapalenie otrzewnej</a:t>
            </a:r>
            <a:endParaRPr/>
          </a:p>
          <a:p>
            <a:pPr>
              <a:lnSpc>
                <a:spcPct val="100000"/>
              </a:lnSpc>
            </a:pPr>
            <a:r>
              <a:rPr lang="pl-PL" sz="2600" b="1">
                <a:solidFill>
                  <a:srgbClr val="FFFFFF"/>
                </a:solidFill>
                <a:latin typeface="Century Gothic"/>
              </a:rPr>
              <a:t>Na alkoholową chorobę wątroby ALD ( alkoholic liver disease) składają się 3 stany:</a:t>
            </a:r>
            <a:endParaRPr/>
          </a:p>
          <a:p>
            <a:pPr>
              <a:lnSpc>
                <a:spcPct val="100000"/>
              </a:lnSpc>
            </a:pPr>
            <a:r>
              <a:rPr lang="pl-PL" sz="2600">
                <a:solidFill>
                  <a:srgbClr val="FFFFFF"/>
                </a:solidFill>
                <a:latin typeface="Century Gothic"/>
              </a:rPr>
              <a:t>-</a:t>
            </a:r>
            <a:r>
              <a:rPr lang="pl-PL" sz="2600" u="sng">
                <a:solidFill>
                  <a:srgbClr val="FFFFFF"/>
                </a:solidFill>
                <a:latin typeface="Century Gothic"/>
              </a:rPr>
              <a:t>stłuszczenie wątroby</a:t>
            </a:r>
            <a:endParaRPr/>
          </a:p>
          <a:p>
            <a:pPr>
              <a:lnSpc>
                <a:spcPct val="100000"/>
              </a:lnSpc>
            </a:pPr>
            <a:r>
              <a:rPr lang="pl-PL" sz="2600" u="sng">
                <a:solidFill>
                  <a:srgbClr val="FFFFFF"/>
                </a:solidFill>
                <a:latin typeface="Century Gothic"/>
              </a:rPr>
              <a:t>-ostre zapalenie i marskość</a:t>
            </a:r>
            <a:endParaRPr/>
          </a:p>
          <a:p>
            <a:pPr>
              <a:lnSpc>
                <a:spcPct val="100000"/>
              </a:lnSpc>
            </a:pPr>
            <a:r>
              <a:rPr lang="pl-PL" sz="2600">
                <a:solidFill>
                  <a:srgbClr val="FFFFFF"/>
                </a:solidFill>
                <a:latin typeface="Century Gothic"/>
              </a:rPr>
              <a:t>Tylko u </a:t>
            </a:r>
            <a:r>
              <a:rPr lang="pl-PL" sz="2600" b="1">
                <a:solidFill>
                  <a:srgbClr val="FF0000"/>
                </a:solidFill>
                <a:latin typeface="Century Gothic"/>
              </a:rPr>
              <a:t>10-15%</a:t>
            </a:r>
            <a:r>
              <a:rPr lang="pl-PL" sz="2600">
                <a:solidFill>
                  <a:srgbClr val="FFFFFF"/>
                </a:solidFill>
                <a:latin typeface="Century Gothic"/>
              </a:rPr>
              <a:t> osób nadużywających alkoholu występuje ostre alkoholowe zapalenie wątroby , ale u  </a:t>
            </a:r>
            <a:r>
              <a:rPr lang="pl-PL" sz="2600" b="1">
                <a:solidFill>
                  <a:srgbClr val="FF0000"/>
                </a:solidFill>
                <a:latin typeface="Century Gothic"/>
              </a:rPr>
              <a:t>70 %</a:t>
            </a:r>
            <a:r>
              <a:rPr lang="pl-PL" sz="2600">
                <a:solidFill>
                  <a:srgbClr val="FFFFFF"/>
                </a:solidFill>
                <a:latin typeface="Century Gothic"/>
              </a:rPr>
              <a:t> może rozwinąć się marskość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81" name="CustomShape 2"/>
          <p:cNvSpPr/>
          <p:nvPr/>
        </p:nvSpPr>
        <p:spPr>
          <a:xfrm>
            <a:off x="827640" y="156240"/>
            <a:ext cx="7886160" cy="1079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r>
              <a:rPr lang="pl-PL" sz="4200" b="1">
                <a:solidFill>
                  <a:srgbClr val="000000"/>
                </a:solidFill>
                <a:latin typeface="Century Gothic"/>
              </a:rPr>
              <a:t>     </a:t>
            </a:r>
            <a:r>
              <a:rPr lang="pl-PL" sz="3100" b="1">
                <a:solidFill>
                  <a:srgbClr val="000000"/>
                </a:solidFill>
                <a:latin typeface="Arial"/>
              </a:rPr>
              <a:t>Marskość wątroby wywołana</a:t>
            </a:r>
            <a:endParaRPr/>
          </a:p>
          <a:p>
            <a:pPr>
              <a:lnSpc>
                <a:spcPct val="100000"/>
              </a:lnSpc>
            </a:pPr>
            <a:r>
              <a:rPr lang="pl-PL" sz="3100" b="1">
                <a:solidFill>
                  <a:srgbClr val="000000"/>
                </a:solidFill>
                <a:latin typeface="Arial"/>
              </a:rPr>
              <a:t>                  piciem alkoholu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ustomShape 1"/>
          <p:cNvSpPr/>
          <p:nvPr/>
        </p:nvSpPr>
        <p:spPr>
          <a:xfrm>
            <a:off x="611640" y="1484640"/>
            <a:ext cx="7886160" cy="4900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000" b="1" dirty="0">
                <a:solidFill>
                  <a:srgbClr val="FF0000"/>
                </a:solidFill>
                <a:latin typeface="Constantia"/>
              </a:rPr>
              <a:t>Rozpoznanie: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pl-PL" sz="2000" dirty="0">
                <a:solidFill>
                  <a:srgbClr val="FFFFFF"/>
                </a:solidFill>
                <a:latin typeface="Constantia"/>
              </a:rPr>
              <a:t>-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obciążający wywiad dotyczący długotrwałego picia alkoholu oraz objawach klinicznych- ból brzucha, brak apetytu, nudności , wymioty, gorączka, leukocytoza, powiększona i tkliwa wątroba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pl-PL" sz="2000" dirty="0">
                <a:solidFill>
                  <a:srgbClr val="FFFFFF"/>
                </a:solidFill>
                <a:latin typeface="Constantia"/>
              </a:rPr>
              <a:t>- 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w surowicy zwykle podwyższoną aktywność </a:t>
            </a:r>
            <a:r>
              <a:rPr lang="pl-PL" sz="2000" b="1" dirty="0">
                <a:solidFill>
                  <a:srgbClr val="FF0000"/>
                </a:solidFill>
                <a:latin typeface="Century Gothic"/>
              </a:rPr>
              <a:t>AST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, która na ogół znacznie </a:t>
            </a:r>
            <a:r>
              <a:rPr lang="pl-PL" sz="2000" b="1" dirty="0">
                <a:solidFill>
                  <a:srgbClr val="FF0000"/>
                </a:solidFill>
                <a:latin typeface="Century Gothic"/>
              </a:rPr>
              <a:t>przewyższa aktywność ALT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, choć zwykle nie przekracza </a:t>
            </a:r>
            <a:r>
              <a:rPr lang="pl-PL" sz="2000" b="1" dirty="0">
                <a:solidFill>
                  <a:srgbClr val="FF0000"/>
                </a:solidFill>
                <a:latin typeface="Century Gothic"/>
              </a:rPr>
              <a:t>300 U/l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"/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rozpoznanie można ustalić na podstawie biopsji wątroby- przez wykrycie stłuszczenia, nacieków </a:t>
            </a:r>
            <a:r>
              <a:rPr lang="pl-PL" sz="2000" dirty="0" err="1">
                <a:solidFill>
                  <a:srgbClr val="FFFFFF"/>
                </a:solidFill>
                <a:latin typeface="Century Gothic"/>
              </a:rPr>
              <a:t>granulocytarnych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  oraz zwyrodnienia </a:t>
            </a:r>
            <a:r>
              <a:rPr lang="pl-PL" sz="2000" dirty="0" err="1">
                <a:solidFill>
                  <a:srgbClr val="FFFFFF"/>
                </a:solidFill>
                <a:latin typeface="Century Gothic"/>
              </a:rPr>
              <a:t>hepatocytów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- biopsję wykonuje się jednak u pacjentów z długo trwającą chorobą-często alkoholowemu zapaleniu wątroby towarzyszy marskość</a:t>
            </a:r>
            <a:endParaRPr sz="2000" dirty="0"/>
          </a:p>
        </p:txBody>
      </p:sp>
      <p:sp>
        <p:nvSpPr>
          <p:cNvPr id="283" name="CustomShape 2"/>
          <p:cNvSpPr/>
          <p:nvPr/>
        </p:nvSpPr>
        <p:spPr>
          <a:xfrm>
            <a:off x="395640" y="188640"/>
            <a:ext cx="8462160" cy="1079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r>
              <a:rPr lang="pl-PL" sz="4200" b="1" dirty="0">
                <a:solidFill>
                  <a:srgbClr val="000000"/>
                </a:solidFill>
                <a:latin typeface="Century Gothic"/>
              </a:rPr>
              <a:t>         </a:t>
            </a:r>
            <a:r>
              <a:rPr lang="pl-PL" sz="2400" b="1" dirty="0">
                <a:solidFill>
                  <a:srgbClr val="000000"/>
                </a:solidFill>
                <a:latin typeface="Century Gothic"/>
              </a:rPr>
              <a:t>Marskość wątroby wywołana</a:t>
            </a:r>
            <a:endParaRPr sz="2400" dirty="0"/>
          </a:p>
          <a:p>
            <a:pPr>
              <a:lnSpc>
                <a:spcPct val="100000"/>
              </a:lnSpc>
            </a:pPr>
            <a:r>
              <a:rPr lang="pl-PL" sz="2400" b="1" dirty="0">
                <a:solidFill>
                  <a:srgbClr val="000000"/>
                </a:solidFill>
                <a:latin typeface="Century Gothic"/>
              </a:rPr>
              <a:t>                   piciem alkoholu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CustomShape 1"/>
          <p:cNvSpPr/>
          <p:nvPr/>
        </p:nvSpPr>
        <p:spPr>
          <a:xfrm>
            <a:off x="628560" y="1479960"/>
            <a:ext cx="7886160" cy="4900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600" dirty="0">
                <a:solidFill>
                  <a:srgbClr val="FFFFFF"/>
                </a:solidFill>
                <a:latin typeface="Constantia"/>
              </a:rPr>
              <a:t>-</a:t>
            </a:r>
            <a:r>
              <a:rPr lang="pl-PL" sz="2000" b="1" dirty="0">
                <a:solidFill>
                  <a:srgbClr val="FF0000"/>
                </a:solidFill>
                <a:latin typeface="Century Gothic"/>
              </a:rPr>
              <a:t>wzrost aktywności AST, która przewyższa ALT- 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enzymy te odzwierciedlają  procesy martwicze </a:t>
            </a:r>
            <a:r>
              <a:rPr lang="pl-PL" sz="2000" dirty="0" err="1">
                <a:solidFill>
                  <a:srgbClr val="FFFFFF"/>
                </a:solidFill>
                <a:latin typeface="Century Gothic"/>
              </a:rPr>
              <a:t>hepatocytów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"/>
            </a:pP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wzrost  stężenia ALP  i GGTP- 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typowe w schorzeniach wątroby i dróg żółciowych,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"/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GGTP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 znajduje się w mikrosomach- czuła w chorobach wątroby wywołanej piciem alkoholu i aktywność jej może być zwiększona , niezależnie od </a:t>
            </a: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prawidłowej aktywności ALP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"/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badania układu krzepnięcia- koagulopatia w przebiegu ALD- </a:t>
            </a: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małopłytkowość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 i  </a:t>
            </a:r>
            <a:r>
              <a:rPr lang="pl-PL" sz="2000" dirty="0" err="1">
                <a:solidFill>
                  <a:srgbClr val="FFFFFF"/>
                </a:solidFill>
                <a:latin typeface="Century Gothic"/>
              </a:rPr>
              <a:t>i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przedłużenie czasów  PT i APTT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"/>
            </a:pPr>
            <a:r>
              <a:rPr lang="pl-PL" sz="2000" dirty="0">
                <a:solidFill>
                  <a:srgbClr val="FFFFFF"/>
                </a:solidFill>
                <a:latin typeface="Constantia"/>
              </a:rPr>
              <a:t> 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przyczyna małopłytkowości to </a:t>
            </a: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hipersplenizm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 ( zespół dużej śledziony), może też wystąpić nadmierne zużycie płytek jak w DIC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"/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przedłużone czasy krzepnięcia- wskutek niedostatecznej produkcji w wątrobie czynników krzepnięcia: </a:t>
            </a: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II, VII, IX, X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"/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hipoalbuminemia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- prowadzi do obrzęków i wodobrzusza u pacjentów z ALD</a:t>
            </a:r>
            <a:endParaRPr sz="2000" dirty="0"/>
          </a:p>
          <a:p>
            <a:pPr>
              <a:lnSpc>
                <a:spcPct val="100000"/>
              </a:lnSpc>
            </a:pPr>
            <a:endParaRPr sz="2000" dirty="0"/>
          </a:p>
        </p:txBody>
      </p:sp>
      <p:sp>
        <p:nvSpPr>
          <p:cNvPr id="285" name="CustomShape 2"/>
          <p:cNvSpPr/>
          <p:nvPr/>
        </p:nvSpPr>
        <p:spPr>
          <a:xfrm>
            <a:off x="827640" y="116640"/>
            <a:ext cx="7886160" cy="1079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r>
              <a:rPr lang="pl-PL" sz="4200" b="1" dirty="0">
                <a:solidFill>
                  <a:srgbClr val="000000"/>
                </a:solidFill>
                <a:latin typeface="Century Gothic"/>
              </a:rPr>
              <a:t>  </a:t>
            </a:r>
            <a:r>
              <a:rPr lang="pl-PL" sz="2400" b="1" dirty="0">
                <a:solidFill>
                  <a:srgbClr val="000000"/>
                </a:solidFill>
                <a:latin typeface="Century Gothic"/>
              </a:rPr>
              <a:t>Marskość wątroby wywołana</a:t>
            </a:r>
            <a:endParaRPr sz="2400" dirty="0"/>
          </a:p>
          <a:p>
            <a:pPr>
              <a:lnSpc>
                <a:spcPct val="100000"/>
              </a:lnSpc>
            </a:pPr>
            <a:r>
              <a:rPr lang="pl-PL" sz="2400" b="1" dirty="0">
                <a:solidFill>
                  <a:srgbClr val="000000"/>
                </a:solidFill>
                <a:latin typeface="Century Gothic"/>
              </a:rPr>
              <a:t>                piciem alkoholu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CustomShape 1"/>
          <p:cNvSpPr/>
          <p:nvPr/>
        </p:nvSpPr>
        <p:spPr>
          <a:xfrm>
            <a:off x="628560" y="1340640"/>
            <a:ext cx="7886160" cy="5040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600" dirty="0">
                <a:solidFill>
                  <a:srgbClr val="FFFFFF"/>
                </a:solidFill>
                <a:latin typeface="Constantia"/>
              </a:rPr>
              <a:t>-</a:t>
            </a:r>
            <a:r>
              <a:rPr lang="pl-PL" sz="2000" b="1" dirty="0">
                <a:solidFill>
                  <a:srgbClr val="FFFFFF"/>
                </a:solidFill>
                <a:latin typeface="Arial"/>
              </a:rPr>
              <a:t>U 16-letniej dziewczyny pediatra stwierdził drżenie i depresję.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"/>
            </a:pPr>
            <a:r>
              <a:rPr lang="pl-PL" sz="2000" b="1" dirty="0">
                <a:solidFill>
                  <a:srgbClr val="FFFFFF"/>
                </a:solidFill>
                <a:latin typeface="Arial"/>
              </a:rPr>
              <a:t>8 miesięcy wcześniej matka zauważyła u córki zaburzenia koordynacji mięśniowej, które powoli narastały</a:t>
            </a:r>
            <a:r>
              <a:rPr lang="pl-PL" sz="2000" dirty="0">
                <a:solidFill>
                  <a:srgbClr val="FFFFFF"/>
                </a:solidFill>
                <a:latin typeface="Arial"/>
              </a:rPr>
              <a:t>. 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"/>
            </a:pPr>
            <a:r>
              <a:rPr lang="pl-PL" sz="2000" b="1" dirty="0">
                <a:solidFill>
                  <a:srgbClr val="FFFFFF"/>
                </a:solidFill>
                <a:latin typeface="Arial"/>
              </a:rPr>
              <a:t>Depresja objawiała się zmęczeniem i złym samopoczuciem. Matka zauważyła u dziewczyny drżenie i trudności w  wymowie , zdecydowała się na wizytę u lekarza. 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"/>
            </a:pPr>
            <a:r>
              <a:rPr lang="pl-PL" sz="2000" b="1" dirty="0">
                <a:solidFill>
                  <a:srgbClr val="FFFFFF"/>
                </a:solidFill>
                <a:latin typeface="Arial"/>
              </a:rPr>
              <a:t>Widoczne było drżenie rąk i ramion wzmagające się podczas wysiłku , nie stwierdzono innych objawów neurologicznych</a:t>
            </a:r>
            <a:r>
              <a:rPr lang="pl-PL" sz="2000" dirty="0">
                <a:solidFill>
                  <a:srgbClr val="FFFFFF"/>
                </a:solidFill>
                <a:latin typeface="Arial"/>
              </a:rPr>
              <a:t>.</a:t>
            </a:r>
            <a:endParaRPr sz="2000" dirty="0"/>
          </a:p>
          <a:p>
            <a:pPr>
              <a:lnSpc>
                <a:spcPct val="100000"/>
              </a:lnSpc>
              <a:buSzPct val="25000"/>
            </a:pPr>
            <a:r>
              <a:rPr lang="pl-PL" sz="2000" dirty="0" smtClean="0">
                <a:solidFill>
                  <a:srgbClr val="FFFFFF"/>
                </a:solidFill>
                <a:latin typeface="Arial"/>
              </a:rPr>
              <a:t>Zauważalne </a:t>
            </a:r>
            <a:r>
              <a:rPr lang="pl-PL" sz="2000" b="1" dirty="0">
                <a:solidFill>
                  <a:srgbClr val="FFFFFF"/>
                </a:solidFill>
                <a:latin typeface="Arial"/>
              </a:rPr>
              <a:t>żółtaczkowe zmiany twardówki </a:t>
            </a:r>
            <a:r>
              <a:rPr lang="pl-PL" sz="2000" dirty="0">
                <a:solidFill>
                  <a:srgbClr val="FFFFFF"/>
                </a:solidFill>
                <a:latin typeface="Arial"/>
              </a:rPr>
              <a:t>i naczyniaki gwiaździste na piersi oraz liczne wybroczyny na podudziach. 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"/>
            </a:pPr>
            <a:r>
              <a:rPr lang="pl-PL" sz="2000" dirty="0">
                <a:solidFill>
                  <a:srgbClr val="FFFFFF"/>
                </a:solidFill>
                <a:latin typeface="Arial"/>
              </a:rPr>
              <a:t>Wątroba pacjentki była </a:t>
            </a:r>
            <a:r>
              <a:rPr lang="pl-PL" sz="2000" b="1" dirty="0">
                <a:solidFill>
                  <a:srgbClr val="FFFFFF"/>
                </a:solidFill>
                <a:latin typeface="Arial"/>
              </a:rPr>
              <a:t>wyczuwalna</a:t>
            </a:r>
            <a:r>
              <a:rPr lang="pl-PL" sz="2000" dirty="0">
                <a:solidFill>
                  <a:srgbClr val="FFFFFF"/>
                </a:solidFill>
                <a:latin typeface="Arial"/>
              </a:rPr>
              <a:t> 2 cm poniżej prawego żebra i wykazywała </a:t>
            </a:r>
            <a:endParaRPr sz="2000" dirty="0"/>
          </a:p>
        </p:txBody>
      </p:sp>
      <p:sp>
        <p:nvSpPr>
          <p:cNvPr id="287" name="CustomShape 2"/>
          <p:cNvSpPr/>
          <p:nvPr/>
        </p:nvSpPr>
        <p:spPr>
          <a:xfrm>
            <a:off x="827640" y="156240"/>
            <a:ext cx="7886160" cy="1079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4200">
                <a:solidFill>
                  <a:srgbClr val="000000"/>
                </a:solidFill>
                <a:latin typeface="Constantia"/>
              </a:rPr>
              <a:t>       </a:t>
            </a:r>
            <a:r>
              <a:rPr lang="pl-PL" sz="4200" b="1">
                <a:solidFill>
                  <a:srgbClr val="000000"/>
                </a:solidFill>
                <a:latin typeface="Century Gothic"/>
              </a:rPr>
              <a:t>Przypadek  kliniczny  nr  7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8" name="Table 1"/>
          <p:cNvGraphicFramePr/>
          <p:nvPr/>
        </p:nvGraphicFramePr>
        <p:xfrm>
          <a:off x="683640" y="980640"/>
          <a:ext cx="7704000" cy="6004008"/>
        </p:xfrm>
        <a:graphic>
          <a:graphicData uri="http://schemas.openxmlformats.org/drawingml/2006/table">
            <a:tbl>
              <a:tblPr/>
              <a:tblGrid>
                <a:gridCol w="2936880"/>
                <a:gridCol w="2383560"/>
                <a:gridCol w="2383560"/>
              </a:tblGrid>
              <a:tr h="308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 dirty="0">
                          <a:solidFill>
                            <a:srgbClr val="FFFFFF"/>
                          </a:solidFill>
                          <a:latin typeface="Constantia"/>
                        </a:rPr>
                        <a:t>Parametr </a:t>
                      </a:r>
                      <a:endParaRPr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Wartość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Przedział referencyjny</a:t>
                      </a:r>
                      <a:endParaRPr sz="1200"/>
                    </a:p>
                  </a:txBody>
                  <a:tcPr/>
                </a:tc>
              </a:tr>
              <a:tr h="277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 dirty="0">
                          <a:solidFill>
                            <a:srgbClr val="FFFFFF"/>
                          </a:solidFill>
                          <a:latin typeface="Constantia"/>
                        </a:rPr>
                        <a:t>Hemoglobina </a:t>
                      </a:r>
                      <a:endParaRPr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10,2 g/dl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12-16</a:t>
                      </a:r>
                      <a:endParaRPr sz="1200"/>
                    </a:p>
                  </a:txBody>
                  <a:tcPr/>
                </a:tc>
              </a:tr>
              <a:tr h="277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Hematokryt 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32 %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37-47</a:t>
                      </a:r>
                      <a:endParaRPr sz="1200"/>
                    </a:p>
                  </a:txBody>
                  <a:tcPr/>
                </a:tc>
              </a:tr>
              <a:tr h="277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 dirty="0">
                          <a:solidFill>
                            <a:srgbClr val="FFFFFF"/>
                          </a:solidFill>
                          <a:latin typeface="Constantia"/>
                        </a:rPr>
                        <a:t>WBC</a:t>
                      </a:r>
                      <a:endParaRPr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12,0 x 10³/ul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4,8-10,8</a:t>
                      </a:r>
                      <a:endParaRPr sz="1200"/>
                    </a:p>
                  </a:txBody>
                  <a:tcPr/>
                </a:tc>
              </a:tr>
              <a:tr h="277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 dirty="0">
                          <a:solidFill>
                            <a:srgbClr val="FFFFFF"/>
                          </a:solidFill>
                          <a:latin typeface="Constantia"/>
                        </a:rPr>
                        <a:t>MCV</a:t>
                      </a:r>
                      <a:endParaRPr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98 fl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80-94</a:t>
                      </a:r>
                      <a:endParaRPr sz="1200"/>
                    </a:p>
                  </a:txBody>
                  <a:tcPr/>
                </a:tc>
              </a:tr>
              <a:tr h="277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Płytki krwi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78 x10³/ul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150-450</a:t>
                      </a:r>
                      <a:endParaRPr sz="1200"/>
                    </a:p>
                  </a:txBody>
                  <a:tcPr/>
                </a:tc>
              </a:tr>
              <a:tr h="277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INR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1,94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0,8-1,2</a:t>
                      </a:r>
                      <a:endParaRPr sz="1200"/>
                    </a:p>
                  </a:txBody>
                  <a:tcPr/>
                </a:tc>
              </a:tr>
              <a:tr h="277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 dirty="0">
                          <a:solidFill>
                            <a:srgbClr val="FFFFFF"/>
                          </a:solidFill>
                          <a:latin typeface="Constantia"/>
                        </a:rPr>
                        <a:t>Sód</a:t>
                      </a:r>
                      <a:endParaRPr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137mmol/l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136-145</a:t>
                      </a:r>
                      <a:endParaRPr sz="1200"/>
                    </a:p>
                  </a:txBody>
                  <a:tcPr/>
                </a:tc>
              </a:tr>
              <a:tr h="277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Potas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4,7mmol/l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3,8-5,1</a:t>
                      </a:r>
                      <a:endParaRPr sz="1200"/>
                    </a:p>
                  </a:txBody>
                  <a:tcPr/>
                </a:tc>
              </a:tr>
              <a:tr h="277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BUN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onstantia"/>
                        </a:rPr>
                        <a:t>10 mg/dl</a:t>
                      </a:r>
                      <a:endParaRPr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8-21</a:t>
                      </a:r>
                      <a:endParaRPr sz="1200"/>
                    </a:p>
                  </a:txBody>
                  <a:tcPr/>
                </a:tc>
              </a:tr>
              <a:tr h="277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Kreatynina 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onstantia"/>
                        </a:rPr>
                        <a:t>0,8 mg/l</a:t>
                      </a:r>
                      <a:endParaRPr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0,7-1,3</a:t>
                      </a:r>
                      <a:endParaRPr sz="1200"/>
                    </a:p>
                  </a:txBody>
                  <a:tcPr/>
                </a:tc>
              </a:tr>
              <a:tr h="277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Białko całkowite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onstantia"/>
                        </a:rPr>
                        <a:t>6,8 g/dl</a:t>
                      </a:r>
                      <a:endParaRPr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6,2-7,6</a:t>
                      </a:r>
                      <a:endParaRPr sz="1200"/>
                    </a:p>
                  </a:txBody>
                  <a:tcPr/>
                </a:tc>
              </a:tr>
              <a:tr h="277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Glukoza 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118mg/dl</a:t>
                      </a:r>
                      <a:endParaRPr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70-99</a:t>
                      </a:r>
                      <a:endParaRPr sz="1200"/>
                    </a:p>
                  </a:txBody>
                  <a:tcPr/>
                </a:tc>
              </a:tr>
              <a:tr h="277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Bilirubina całkowita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onstantia"/>
                        </a:rPr>
                        <a:t>7,7 mg/dl</a:t>
                      </a:r>
                      <a:endParaRPr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0,2-1</a:t>
                      </a:r>
                      <a:endParaRPr sz="1200"/>
                    </a:p>
                  </a:txBody>
                  <a:tcPr/>
                </a:tc>
              </a:tr>
              <a:tr h="300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AST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onstantia"/>
                        </a:rPr>
                        <a:t>211 U/l</a:t>
                      </a:r>
                      <a:endParaRPr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19-48</a:t>
                      </a:r>
                      <a:endParaRPr sz="1200"/>
                    </a:p>
                  </a:txBody>
                  <a:tcPr/>
                </a:tc>
              </a:tr>
              <a:tr h="387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ALT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195 U/I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onstantia"/>
                        </a:rPr>
                        <a:t>13-40</a:t>
                      </a:r>
                      <a:endParaRPr sz="1200" dirty="0"/>
                    </a:p>
                  </a:txBody>
                  <a:tcPr/>
                </a:tc>
              </a:tr>
              <a:tr h="1084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Badanie ogólne moczu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Białko, erytrocyty, leukocyty- ujemne</a:t>
                      </a:r>
                      <a:endParaRPr sz="1200"/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Glukoza +2</a:t>
                      </a:r>
                      <a:endParaRPr sz="1200"/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Obecne moczany w osadzie</a:t>
                      </a:r>
                      <a:endParaRPr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  <a:endParaRPr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9" name="CustomShape 2"/>
          <p:cNvSpPr/>
          <p:nvPr/>
        </p:nvSpPr>
        <p:spPr>
          <a:xfrm>
            <a:off x="827640" y="156240"/>
            <a:ext cx="7886160" cy="679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4200">
                <a:solidFill>
                  <a:srgbClr val="000000"/>
                </a:solidFill>
                <a:latin typeface="Constantia"/>
              </a:rPr>
              <a:t>      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395640" y="1052640"/>
            <a:ext cx="8496360" cy="4335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>
                <a:solidFill>
                  <a:srgbClr val="FFFFFF"/>
                </a:solidFill>
                <a:latin typeface="Century Gothic"/>
              </a:rPr>
              <a:t>Produkt rozpadu hemu (hemoglobina, mioglobina, cytochromy)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600">
                <a:solidFill>
                  <a:srgbClr val="FFFFFF"/>
                </a:solidFill>
                <a:latin typeface="Century Gothic"/>
              </a:rPr>
              <a:t> Składnik żółci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00" name="CustomShape 2"/>
          <p:cNvSpPr/>
          <p:nvPr/>
        </p:nvSpPr>
        <p:spPr>
          <a:xfrm>
            <a:off x="899640" y="268200"/>
            <a:ext cx="7632000" cy="826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2400">
                <a:solidFill>
                  <a:srgbClr val="DBDBDB"/>
                </a:solidFill>
                <a:latin typeface="Century Gothic"/>
              </a:rPr>
              <a:t>Próby czynnościowe wątroby oparte na metabolizmie barwników żółciowych. </a:t>
            </a:r>
            <a:r>
              <a:rPr lang="pl-PL" sz="2400" b="1">
                <a:solidFill>
                  <a:srgbClr val="DBDBDB"/>
                </a:solidFill>
                <a:latin typeface="Century Gothic"/>
              </a:rPr>
              <a:t>Bilirubina</a:t>
            </a:r>
            <a:endParaRPr/>
          </a:p>
        </p:txBody>
      </p:sp>
      <p:sp>
        <p:nvSpPr>
          <p:cNvPr id="104" name="CustomShape 6"/>
          <p:cNvSpPr/>
          <p:nvPr/>
        </p:nvSpPr>
        <p:spPr>
          <a:xfrm>
            <a:off x="4355976" y="2564904"/>
            <a:ext cx="483840" cy="27648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A5B592"/>
          </a:solidFill>
          <a:ln w="38160">
            <a:solidFill>
              <a:srgbClr val="7A856C"/>
            </a:solidFill>
            <a:round/>
          </a:ln>
        </p:spPr>
      </p:sp>
      <p:sp>
        <p:nvSpPr>
          <p:cNvPr id="105" name="CustomShape 7"/>
          <p:cNvSpPr/>
          <p:nvPr/>
        </p:nvSpPr>
        <p:spPr>
          <a:xfrm>
            <a:off x="4572000" y="3717032"/>
            <a:ext cx="529560" cy="35928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A5B592"/>
          </a:solidFill>
          <a:ln w="38160">
            <a:solidFill>
              <a:srgbClr val="7A856C"/>
            </a:solidFill>
            <a:round/>
          </a:ln>
        </p:spPr>
      </p:sp>
      <p:pic>
        <p:nvPicPr>
          <p:cNvPr id="106" name="Pictur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27984" y="4941168"/>
            <a:ext cx="578880" cy="377280"/>
          </a:xfrm>
          <a:prstGeom prst="rect">
            <a:avLst/>
          </a:prstGeom>
          <a:ln>
            <a:noFill/>
          </a:ln>
        </p:spPr>
      </p:pic>
      <p:sp>
        <p:nvSpPr>
          <p:cNvPr id="107" name="CustomShape 8"/>
          <p:cNvSpPr/>
          <p:nvPr/>
        </p:nvSpPr>
        <p:spPr>
          <a:xfrm>
            <a:off x="1063080" y="5465160"/>
            <a:ext cx="7295040" cy="900000"/>
          </a:xfrm>
          <a:prstGeom prst="flowChartProcess">
            <a:avLst/>
          </a:prstGeom>
          <a:solidFill>
            <a:srgbClr val="A5B592"/>
          </a:solidFill>
          <a:ln w="38160">
            <a:solidFill>
              <a:srgbClr val="7A856C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l-PL" dirty="0">
                <a:solidFill>
                  <a:srgbClr val="FFFFFF"/>
                </a:solidFill>
                <a:latin typeface="Constantia"/>
              </a:rPr>
              <a:t>W jelicie cienkim flora bakteryjna degraduje </a:t>
            </a:r>
            <a:r>
              <a:rPr lang="pl-PL" dirty="0" err="1">
                <a:solidFill>
                  <a:srgbClr val="FFFFFF"/>
                </a:solidFill>
                <a:latin typeface="Constantia"/>
              </a:rPr>
              <a:t>glukuronian</a:t>
            </a:r>
            <a:r>
              <a:rPr lang="pl-PL" dirty="0">
                <a:solidFill>
                  <a:srgbClr val="FFFFFF"/>
                </a:solidFill>
                <a:latin typeface="Constantia"/>
              </a:rPr>
              <a:t> bilirubiny do </a:t>
            </a:r>
            <a:r>
              <a:rPr lang="pl-PL" dirty="0" err="1">
                <a:solidFill>
                  <a:srgbClr val="FFFFFF"/>
                </a:solidFill>
                <a:latin typeface="Constantia"/>
              </a:rPr>
              <a:t>sterkobilinogenu</a:t>
            </a:r>
            <a:r>
              <a:rPr lang="pl-PL" dirty="0">
                <a:solidFill>
                  <a:srgbClr val="FFFFFF"/>
                </a:solidFill>
                <a:latin typeface="Constantia"/>
              </a:rPr>
              <a:t>(90% wydalana, 10% przez krążenie wrotne wraca do wątroby i jest wydzielana do żółci a część jako urobilinogen z moczem) </a:t>
            </a:r>
            <a:endParaRPr dirty="0"/>
          </a:p>
        </p:txBody>
      </p:sp>
      <p:sp>
        <p:nvSpPr>
          <p:cNvPr id="11" name="Prostokąt 10"/>
          <p:cNvSpPr/>
          <p:nvPr/>
        </p:nvSpPr>
        <p:spPr>
          <a:xfrm>
            <a:off x="2699792" y="1844824"/>
            <a:ext cx="6120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dirty="0" smtClean="0">
                <a:solidFill>
                  <a:srgbClr val="FFFFFF"/>
                </a:solidFill>
                <a:latin typeface="Constantia"/>
              </a:rPr>
              <a:t>Kompleks </a:t>
            </a:r>
            <a:r>
              <a:rPr lang="pl-PL" dirty="0" err="1" smtClean="0">
                <a:solidFill>
                  <a:srgbClr val="FFFFFF"/>
                </a:solidFill>
                <a:latin typeface="Constantia"/>
              </a:rPr>
              <a:t>haptoglobina-hemoglobina</a:t>
            </a:r>
            <a:r>
              <a:rPr lang="pl-PL" dirty="0" smtClean="0">
                <a:solidFill>
                  <a:srgbClr val="FFFFFF"/>
                </a:solidFill>
                <a:latin typeface="Constantia"/>
              </a:rPr>
              <a:t> wychwytywany przez komórki Układu Siateczkowo-Śródbłonkowego wątroby, śledziony, szpiku</a:t>
            </a:r>
            <a:endParaRPr lang="pl-PL" dirty="0" smtClean="0"/>
          </a:p>
          <a:p>
            <a:pPr algn="ctr">
              <a:lnSpc>
                <a:spcPct val="100000"/>
              </a:lnSpc>
            </a:pPr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>
            <a:off x="1547664" y="2852936"/>
            <a:ext cx="6840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dirty="0" smtClean="0">
                <a:solidFill>
                  <a:srgbClr val="FFFFFF"/>
                </a:solidFill>
                <a:latin typeface="Constantia"/>
              </a:rPr>
              <a:t>Bilirubina połączona w kompleksy z albuminami (bilirubina wolna-niesprzężona) </a:t>
            </a:r>
            <a:endParaRPr lang="pl-PL" dirty="0" smtClean="0"/>
          </a:p>
          <a:p>
            <a:pPr algn="ctr">
              <a:lnSpc>
                <a:spcPct val="100000"/>
              </a:lnSpc>
            </a:pPr>
            <a:r>
              <a:rPr lang="pl-PL" dirty="0" smtClean="0">
                <a:solidFill>
                  <a:srgbClr val="FFFFFF"/>
                </a:solidFill>
                <a:latin typeface="Constantia"/>
              </a:rPr>
              <a:t>Wychwyt przez </a:t>
            </a:r>
            <a:r>
              <a:rPr lang="pl-PL" dirty="0" err="1" smtClean="0">
                <a:solidFill>
                  <a:srgbClr val="FFFFFF"/>
                </a:solidFill>
                <a:latin typeface="Constantia"/>
              </a:rPr>
              <a:t>hepatocyty</a:t>
            </a:r>
            <a:endParaRPr lang="pl-PL" dirty="0"/>
          </a:p>
        </p:txBody>
      </p:sp>
      <p:sp>
        <p:nvSpPr>
          <p:cNvPr id="13" name="Prostokąt 12"/>
          <p:cNvSpPr/>
          <p:nvPr/>
        </p:nvSpPr>
        <p:spPr>
          <a:xfrm>
            <a:off x="2555776" y="40050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dirty="0" smtClean="0">
                <a:solidFill>
                  <a:srgbClr val="FFFFFF"/>
                </a:solidFill>
                <a:latin typeface="Constantia"/>
              </a:rPr>
              <a:t>Estryfikacja z kwasem glukuronowym (bilirubina związana)</a:t>
            </a:r>
            <a:endParaRPr lang="pl-PL" dirty="0" smtClean="0"/>
          </a:p>
          <a:p>
            <a:pPr algn="ctr">
              <a:lnSpc>
                <a:spcPct val="100000"/>
              </a:lnSpc>
            </a:pPr>
            <a:r>
              <a:rPr lang="pl-PL" dirty="0" smtClean="0">
                <a:solidFill>
                  <a:srgbClr val="FFFFFF"/>
                </a:solidFill>
                <a:latin typeface="Constantia"/>
              </a:rPr>
              <a:t>Sekrecja do kanalików żółciowych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CustomShape 1"/>
          <p:cNvSpPr/>
          <p:nvPr/>
        </p:nvSpPr>
        <p:spPr>
          <a:xfrm>
            <a:off x="628560" y="980640"/>
            <a:ext cx="7886160" cy="5400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600" dirty="0">
                <a:solidFill>
                  <a:srgbClr val="FFFFFF"/>
                </a:solidFill>
                <a:latin typeface="Constantia"/>
              </a:rPr>
              <a:t>-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U pacjentki stwierdzono </a:t>
            </a: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niedokrwistość 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i </a:t>
            </a: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podwyższone stężenie bilirubiny- 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zlecone dalsze badania aby wykluczyć niedokrwistość hemolityczną.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-</a:t>
            </a:r>
            <a:r>
              <a:rPr lang="pl-PL" sz="2000" b="1" dirty="0" err="1">
                <a:solidFill>
                  <a:srgbClr val="FFFFFF"/>
                </a:solidFill>
                <a:latin typeface="Century Gothic"/>
              </a:rPr>
              <a:t>Retikulocyty</a:t>
            </a: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 :  4,2 % 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( 0,5-1,5) potwierdza występowanie hemolizy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-Hemoglobina </a:t>
            </a:r>
            <a:r>
              <a:rPr lang="pl-PL" sz="2000" b="1" dirty="0" err="1">
                <a:solidFill>
                  <a:srgbClr val="FFFFFF"/>
                </a:solidFill>
                <a:latin typeface="Century Gothic"/>
              </a:rPr>
              <a:t>glikowana</a:t>
            </a: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  HbA1C 5,4 %  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(4-6)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-</a:t>
            </a: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Glukoza po 2 </a:t>
            </a:r>
            <a:r>
              <a:rPr lang="pl-PL" sz="2000" b="1" dirty="0" err="1">
                <a:solidFill>
                  <a:srgbClr val="FFFFFF"/>
                </a:solidFill>
                <a:latin typeface="Century Gothic"/>
              </a:rPr>
              <a:t>godz</a:t>
            </a: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 po posiłku : 114 mg/l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pl-PL" sz="2000" b="1" dirty="0">
                <a:solidFill>
                  <a:srgbClr val="FFFFFF"/>
                </a:solidFill>
                <a:latin typeface="Constantia"/>
              </a:rPr>
              <a:t>-</a:t>
            </a: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USG brzucha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: prawidłowy obraz pęcherzyka żółciowego – bez kamieni, brak zmian w przewodach żółciowych,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- obraz nieznacznie powiększonej wątroby , jednorodna tkanka z wyraźną żyłą czczą – co wskazywało na marskość i stan zapalny wątroby, 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pl-PL" sz="2600" dirty="0">
                <a:solidFill>
                  <a:srgbClr val="FFFFFF"/>
                </a:solidFill>
                <a:latin typeface="Century Gothic"/>
              </a:rPr>
              <a:t>-śledziona nieznacznie powiększona, występowała nieznaczna ilość płynu wysiękowego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91" name="CustomShape 2"/>
          <p:cNvSpPr/>
          <p:nvPr/>
        </p:nvSpPr>
        <p:spPr>
          <a:xfrm>
            <a:off x="827640" y="156240"/>
            <a:ext cx="7886160" cy="624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4200">
                <a:solidFill>
                  <a:srgbClr val="000000"/>
                </a:solidFill>
                <a:latin typeface="Constantia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2" name="Table 1"/>
          <p:cNvGraphicFramePr/>
          <p:nvPr/>
        </p:nvGraphicFramePr>
        <p:xfrm>
          <a:off x="467640" y="1052640"/>
          <a:ext cx="7992000" cy="5682900"/>
        </p:xfrm>
        <a:graphic>
          <a:graphicData uri="http://schemas.openxmlformats.org/drawingml/2006/table">
            <a:tbl>
              <a:tblPr/>
              <a:tblGrid>
                <a:gridCol w="2859120"/>
                <a:gridCol w="2468520"/>
                <a:gridCol w="2664360"/>
              </a:tblGrid>
              <a:tr h="331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>
                          <a:solidFill>
                            <a:srgbClr val="FFFFFF"/>
                          </a:solidFill>
                          <a:latin typeface="Constantia"/>
                        </a:rPr>
                        <a:t>Parametr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>
                          <a:solidFill>
                            <a:srgbClr val="FFFFFF"/>
                          </a:solidFill>
                          <a:latin typeface="Constantia"/>
                        </a:rPr>
                        <a:t>Wartość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>
                          <a:solidFill>
                            <a:srgbClr val="FFFFFF"/>
                          </a:solidFill>
                          <a:latin typeface="Constantia"/>
                        </a:rPr>
                        <a:t>Przedział referencyjny</a:t>
                      </a:r>
                      <a:endParaRPr/>
                    </a:p>
                  </a:txBody>
                  <a:tcPr/>
                </a:tc>
              </a:tr>
              <a:tr h="308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HBsAg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ujemny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ujemny</a:t>
                      </a:r>
                      <a:endParaRPr/>
                    </a:p>
                  </a:txBody>
                  <a:tcPr/>
                </a:tc>
              </a:tr>
              <a:tr h="308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Anty-HBc IgM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ujemny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ujemny</a:t>
                      </a:r>
                      <a:endParaRPr/>
                    </a:p>
                  </a:txBody>
                  <a:tcPr/>
                </a:tc>
              </a:tr>
              <a:tr h="308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Anty-HCV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ujemny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ujemny</a:t>
                      </a:r>
                      <a:endParaRPr/>
                    </a:p>
                  </a:txBody>
                  <a:tcPr/>
                </a:tc>
              </a:tr>
              <a:tr h="308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Ceruloplazmina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16 mg/dl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20-45</a:t>
                      </a:r>
                      <a:endParaRPr/>
                    </a:p>
                  </a:txBody>
                  <a:tcPr/>
                </a:tc>
              </a:tr>
              <a:tr h="681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 Przeciwciała p/jądrowe ANA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nieobecne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nieobecne</a:t>
                      </a:r>
                      <a:endParaRPr/>
                    </a:p>
                  </a:txBody>
                  <a:tcPr/>
                </a:tc>
              </a:tr>
              <a:tr h="1185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Przeciwciała przeciw mięśniom gładkim ASMA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nieobecne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nieobecne</a:t>
                      </a:r>
                      <a:endParaRPr/>
                    </a:p>
                  </a:txBody>
                  <a:tcPr/>
                </a:tc>
              </a:tr>
              <a:tr h="2131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Przeciwciała przeciw mikrosomon wątrobowym/nerkowym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Constantia"/>
                        </a:rPr>
                        <a:t>nieobecne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nieobecne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3" name="CustomShape 2"/>
          <p:cNvSpPr/>
          <p:nvPr/>
        </p:nvSpPr>
        <p:spPr>
          <a:xfrm>
            <a:off x="827640" y="156240"/>
            <a:ext cx="7886160" cy="624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4200">
                <a:solidFill>
                  <a:srgbClr val="000000"/>
                </a:solidFill>
                <a:latin typeface="Constantia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CustomShape 1"/>
          <p:cNvSpPr/>
          <p:nvPr/>
        </p:nvSpPr>
        <p:spPr>
          <a:xfrm>
            <a:off x="755640" y="908640"/>
            <a:ext cx="7886160" cy="5400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600">
                <a:solidFill>
                  <a:srgbClr val="FFFFFF"/>
                </a:solidFill>
                <a:latin typeface="Century Gothic"/>
              </a:rPr>
              <a:t>Nieznacznie obniżone stężenie ceruloplazminy i podwyższona aktywność aminotransferaz oraz objawy neurologiczne wskazywały na:</a:t>
            </a:r>
            <a:endParaRPr/>
          </a:p>
          <a:p>
            <a:pPr>
              <a:lnSpc>
                <a:spcPct val="100000"/>
              </a:lnSpc>
            </a:pPr>
            <a:r>
              <a:rPr lang="pl-PL" sz="2600">
                <a:solidFill>
                  <a:srgbClr val="FFFFFF"/>
                </a:solidFill>
                <a:latin typeface="Century Gothic"/>
              </a:rPr>
              <a:t>                        </a:t>
            </a:r>
            <a:r>
              <a:rPr lang="pl-PL" sz="2600" b="1">
                <a:solidFill>
                  <a:srgbClr val="FF0000"/>
                </a:solidFill>
                <a:latin typeface="Century Gothic"/>
              </a:rPr>
              <a:t>chorobę Wilsona</a:t>
            </a:r>
            <a:endParaRPr/>
          </a:p>
          <a:p>
            <a:pPr>
              <a:lnSpc>
                <a:spcPct val="100000"/>
              </a:lnSpc>
            </a:pPr>
            <a:r>
              <a:rPr lang="pl-PL" sz="2600" b="1">
                <a:solidFill>
                  <a:srgbClr val="FFFFFF"/>
                </a:solidFill>
                <a:latin typeface="Constantia"/>
              </a:rPr>
              <a:t>-</a:t>
            </a:r>
            <a:r>
              <a:rPr lang="pl-PL" sz="2600" b="1">
                <a:solidFill>
                  <a:srgbClr val="FFFFFF"/>
                </a:solidFill>
                <a:latin typeface="Century Gothic"/>
              </a:rPr>
              <a:t>Stężenie miedzi w w surowicy : 171ug/dl ( 60-190)</a:t>
            </a:r>
            <a:endParaRPr/>
          </a:p>
          <a:p>
            <a:pPr>
              <a:lnSpc>
                <a:spcPct val="100000"/>
              </a:lnSpc>
            </a:pPr>
            <a:r>
              <a:rPr lang="pl-PL" sz="2600" b="1">
                <a:solidFill>
                  <a:srgbClr val="FFFFFF"/>
                </a:solidFill>
                <a:latin typeface="Century Gothic"/>
              </a:rPr>
              <a:t>Dokładne badanie oczu -  obecność brązowego barwnika w postaci pierścienia w rąbkach rogówki obojga oczu</a:t>
            </a:r>
            <a:endParaRPr/>
          </a:p>
        </p:txBody>
      </p:sp>
      <p:sp>
        <p:nvSpPr>
          <p:cNvPr id="295" name="CustomShape 2"/>
          <p:cNvSpPr/>
          <p:nvPr/>
        </p:nvSpPr>
        <p:spPr>
          <a:xfrm>
            <a:off x="827640" y="156240"/>
            <a:ext cx="7886160" cy="624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4200">
                <a:solidFill>
                  <a:srgbClr val="000000"/>
                </a:solidFill>
                <a:latin typeface="Constantia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Picture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0080" y="1917000"/>
            <a:ext cx="6684840" cy="3455640"/>
          </a:xfrm>
          <a:prstGeom prst="rect">
            <a:avLst/>
          </a:prstGeom>
          <a:ln>
            <a:noFill/>
          </a:ln>
        </p:spPr>
      </p:pic>
      <p:sp>
        <p:nvSpPr>
          <p:cNvPr id="297" name="CustomShape 1"/>
          <p:cNvSpPr/>
          <p:nvPr/>
        </p:nvSpPr>
        <p:spPr>
          <a:xfrm>
            <a:off x="827640" y="156240"/>
            <a:ext cx="7886160" cy="624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2400" b="1">
                <a:solidFill>
                  <a:srgbClr val="000000"/>
                </a:solidFill>
                <a:latin typeface="Arial"/>
              </a:rPr>
              <a:t>Pomarańczowobrunatny pierścień Kaysera i Fleischera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CustomShape 1"/>
          <p:cNvSpPr/>
          <p:nvPr/>
        </p:nvSpPr>
        <p:spPr>
          <a:xfrm>
            <a:off x="628560" y="1143000"/>
            <a:ext cx="7886160" cy="5033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Badanie mózgu </a:t>
            </a:r>
            <a:r>
              <a:rPr lang="pl-PL" sz="2000" dirty="0" smtClean="0">
                <a:solidFill>
                  <a:srgbClr val="FFFFFF"/>
                </a:solidFill>
                <a:latin typeface="Century Gothic"/>
              </a:rPr>
              <a:t>EEG/MR 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- potwierdziło </a:t>
            </a: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nadczynność zwojów podstawy mózgu 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–często obecną w chorobie Wilsona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Wykonano </a:t>
            </a: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24-godz zbiórkę moczu 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i dobowe wydalanie miedzi z moczem aby potwierdzić </a:t>
            </a:r>
            <a:r>
              <a:rPr lang="pl-PL" sz="2000" dirty="0" err="1">
                <a:solidFill>
                  <a:srgbClr val="FFFFFF"/>
                </a:solidFill>
                <a:latin typeface="Century Gothic"/>
              </a:rPr>
              <a:t>ch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. Wilsona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Wydalanie Cu z moczem: 154 </a:t>
            </a:r>
            <a:r>
              <a:rPr lang="pl-PL" sz="2000" b="1" dirty="0" err="1">
                <a:solidFill>
                  <a:srgbClr val="FFFFFF"/>
                </a:solidFill>
                <a:latin typeface="Century Gothic"/>
              </a:rPr>
              <a:t>ug</a:t>
            </a: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/dobę 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( &lt; 40-100)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W celu ostatecznego potwierdzenie - wykonano biopsję wątroby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Pacjentka miała zaburzenia </a:t>
            </a:r>
            <a:r>
              <a:rPr lang="pl-PL" sz="2000" dirty="0" err="1">
                <a:solidFill>
                  <a:srgbClr val="FFFFFF"/>
                </a:solidFill>
                <a:latin typeface="Century Gothic"/>
              </a:rPr>
              <a:t>ukł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. krzepnięcia- podano </a:t>
            </a: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osocze FFP- 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znormalizowało to czas </a:t>
            </a:r>
            <a:r>
              <a:rPr lang="pl-PL" sz="2000" dirty="0" err="1">
                <a:solidFill>
                  <a:srgbClr val="FFFFFF"/>
                </a:solidFill>
                <a:latin typeface="Century Gothic"/>
              </a:rPr>
              <a:t>protrombinowy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Zawartość miedzi w </a:t>
            </a:r>
            <a:r>
              <a:rPr lang="pl-PL" sz="2000" b="1" dirty="0" err="1">
                <a:solidFill>
                  <a:srgbClr val="FFFFFF"/>
                </a:solidFill>
                <a:latin typeface="Century Gothic"/>
              </a:rPr>
              <a:t>bioptacie</a:t>
            </a: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: 264 </a:t>
            </a:r>
            <a:r>
              <a:rPr lang="pl-PL" sz="2000" dirty="0" err="1">
                <a:solidFill>
                  <a:srgbClr val="FFFFFF"/>
                </a:solidFill>
                <a:latin typeface="Century Gothic"/>
              </a:rPr>
              <a:t>ug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/ g suchej tkanki ( &lt; 50 </a:t>
            </a:r>
            <a:r>
              <a:rPr lang="pl-PL" sz="2000" dirty="0" err="1">
                <a:solidFill>
                  <a:srgbClr val="FFFFFF"/>
                </a:solidFill>
                <a:latin typeface="Century Gothic"/>
              </a:rPr>
              <a:t>ug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/g)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Wynik &gt; 250ug/g 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dowodzi </a:t>
            </a:r>
            <a:r>
              <a:rPr lang="pl-PL" sz="2000" dirty="0" err="1">
                <a:solidFill>
                  <a:srgbClr val="FFFFFF"/>
                </a:solidFill>
                <a:latin typeface="Century Gothic"/>
              </a:rPr>
              <a:t>Ch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. Wilsona</a:t>
            </a:r>
            <a:endParaRPr sz="2000" dirty="0"/>
          </a:p>
        </p:txBody>
      </p:sp>
      <p:sp>
        <p:nvSpPr>
          <p:cNvPr id="299" name="CustomShape 2"/>
          <p:cNvSpPr/>
          <p:nvPr/>
        </p:nvSpPr>
        <p:spPr>
          <a:xfrm>
            <a:off x="827640" y="156240"/>
            <a:ext cx="6162120" cy="624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2800" b="1">
                <a:solidFill>
                  <a:srgbClr val="000000"/>
                </a:solidFill>
                <a:latin typeface="Constantia"/>
              </a:rPr>
              <a:t>              </a:t>
            </a:r>
            <a:r>
              <a:rPr lang="pl-PL" sz="2800" b="1">
                <a:solidFill>
                  <a:srgbClr val="000000"/>
                </a:solidFill>
                <a:latin typeface="Century Gothic"/>
              </a:rPr>
              <a:t>Choroba    Wilsona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CustomShape 1"/>
          <p:cNvSpPr/>
          <p:nvPr/>
        </p:nvSpPr>
        <p:spPr>
          <a:xfrm>
            <a:off x="683640" y="1196640"/>
            <a:ext cx="7886160" cy="5033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b="1" dirty="0">
                <a:solidFill>
                  <a:srgbClr val="FFFFFF"/>
                </a:solidFill>
                <a:latin typeface="Century Gothic"/>
              </a:rPr>
              <a:t>Choroba Wilsona, zwyrodnienie soczewkowo-wątrobowe  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uwarunkowane genetycznie zaburzenie metabolizmu miedzi w organizmie</a:t>
            </a:r>
            <a:r>
              <a:rPr lang="pl-PL" sz="2000" dirty="0">
                <a:solidFill>
                  <a:srgbClr val="FFFFFF"/>
                </a:solidFill>
                <a:latin typeface="Constantia"/>
              </a:rPr>
              <a:t>. 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Miedź, która zwykle jest wydzielana z żółcią, gromadzi się początkowo w wątrobie, prowadząc do jej uszkodzenia. 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Po przekroczeniu możliwości magazynowania Cu, trafia on z krwią do innych tkanek, duże koncentracje osiągając zwłaszcza w mózgu, rogówkach oczu i nerkach. 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Objawy neurologiczne choroby Wilsona wynikają z uszkodzenia jąder podstawnych mózgu</a:t>
            </a:r>
            <a:endParaRPr sz="2000" dirty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entury Gothic"/>
              </a:rPr>
              <a:t>spowodowana jest dziedziczonymi  autosomalnie recesywnie mutacjami genu ATP7B zlokalizowanego na chromosomie 13 (13q14.3), kodującego białko  którego funkcją jest aktywny transport miedzi w </a:t>
            </a:r>
            <a:r>
              <a:rPr lang="pl-PL" sz="2000" dirty="0" err="1">
                <a:solidFill>
                  <a:srgbClr val="FFFFFF"/>
                </a:solidFill>
                <a:latin typeface="Century Gothic"/>
              </a:rPr>
              <a:t>hepatocycie</a:t>
            </a:r>
            <a:r>
              <a:rPr lang="pl-PL" sz="2000" dirty="0">
                <a:solidFill>
                  <a:srgbClr val="FFFFFF"/>
                </a:solidFill>
                <a:latin typeface="Century Gothic"/>
              </a:rPr>
              <a:t> (wydalanie miedzi</a:t>
            </a:r>
            <a:r>
              <a:rPr lang="pl-PL" sz="2000" dirty="0">
                <a:solidFill>
                  <a:srgbClr val="FFFFFF"/>
                </a:solidFill>
                <a:latin typeface="Constantia"/>
              </a:rPr>
              <a:t>)</a:t>
            </a:r>
            <a:endParaRPr sz="2000" dirty="0"/>
          </a:p>
          <a:p>
            <a:pPr>
              <a:lnSpc>
                <a:spcPct val="100000"/>
              </a:lnSpc>
            </a:pPr>
            <a:endParaRPr sz="2000" dirty="0"/>
          </a:p>
        </p:txBody>
      </p:sp>
      <p:sp>
        <p:nvSpPr>
          <p:cNvPr id="301" name="CustomShape 2"/>
          <p:cNvSpPr/>
          <p:nvPr/>
        </p:nvSpPr>
        <p:spPr>
          <a:xfrm>
            <a:off x="827640" y="156240"/>
            <a:ext cx="6162120" cy="624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2800" b="1">
                <a:solidFill>
                  <a:srgbClr val="000000"/>
                </a:solidFill>
                <a:latin typeface="Constantia"/>
              </a:rPr>
              <a:t>              </a:t>
            </a:r>
            <a:r>
              <a:rPr lang="pl-PL" sz="2800" b="1">
                <a:solidFill>
                  <a:srgbClr val="000000"/>
                </a:solidFill>
                <a:latin typeface="Century Gothic"/>
              </a:rPr>
              <a:t>Choroba    Wilsona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CustomShape 1"/>
          <p:cNvSpPr/>
          <p:nvPr/>
        </p:nvSpPr>
        <p:spPr>
          <a:xfrm>
            <a:off x="628560" y="1143000"/>
            <a:ext cx="7886160" cy="5033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15000"/>
              </a:lnSpc>
              <a:buSzPct val="25000"/>
              <a:buFont typeface="Wingdings 2" charset="2"/>
              <a:buChar char=""/>
            </a:pPr>
            <a:r>
              <a:rPr lang="pl-PL" sz="2400">
                <a:solidFill>
                  <a:srgbClr val="222222"/>
                </a:solidFill>
                <a:latin typeface="Century Gothic"/>
                <a:ea typeface="Calibri"/>
              </a:rPr>
              <a:t>30-letni mężczyzna zgłosił się do lekarza POZ </a:t>
            </a:r>
            <a:r>
              <a:rPr lang="pl-PL" sz="2400">
                <a:solidFill>
                  <a:srgbClr val="FFFFFF"/>
                </a:solidFill>
                <a:latin typeface="Century Gothic"/>
                <a:ea typeface="Times New Roman"/>
              </a:rPr>
              <a:t>, który zlecił rutynowe badania laboratoryjne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03" name="CustomShape 2"/>
          <p:cNvSpPr/>
          <p:nvPr/>
        </p:nvSpPr>
        <p:spPr>
          <a:xfrm>
            <a:off x="827640" y="156240"/>
            <a:ext cx="6162120" cy="624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2800" b="1">
                <a:solidFill>
                  <a:srgbClr val="000000"/>
                </a:solidFill>
                <a:latin typeface="Constantia"/>
              </a:rPr>
              <a:t>              </a:t>
            </a:r>
            <a:r>
              <a:rPr lang="pl-PL" sz="2800" b="1">
                <a:solidFill>
                  <a:srgbClr val="000000"/>
                </a:solidFill>
                <a:latin typeface="Century Gothic"/>
              </a:rPr>
              <a:t>Przypadek  kliniczny  nr  8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4" name="Table 1"/>
          <p:cNvGraphicFramePr/>
          <p:nvPr/>
        </p:nvGraphicFramePr>
        <p:xfrm>
          <a:off x="611640" y="1124640"/>
          <a:ext cx="7848000" cy="4679640"/>
        </p:xfrm>
        <a:graphic>
          <a:graphicData uri="http://schemas.openxmlformats.org/drawingml/2006/table">
            <a:tbl>
              <a:tblPr/>
              <a:tblGrid>
                <a:gridCol w="2689920"/>
                <a:gridCol w="2246400"/>
                <a:gridCol w="2911680"/>
              </a:tblGrid>
              <a:tr h="473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>
                          <a:solidFill>
                            <a:srgbClr val="FFFFFF"/>
                          </a:solidFill>
                          <a:latin typeface="Constantia"/>
                        </a:rPr>
                        <a:t>Parametr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>
                          <a:solidFill>
                            <a:srgbClr val="FFFFFF"/>
                          </a:solidFill>
                          <a:latin typeface="Constantia"/>
                        </a:rPr>
                        <a:t>Wartość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400" b="1">
                          <a:solidFill>
                            <a:srgbClr val="FFFFFF"/>
                          </a:solidFill>
                          <a:latin typeface="Constantia"/>
                        </a:rPr>
                        <a:t>Przedział referencyjny</a:t>
                      </a:r>
                      <a:endParaRPr/>
                    </a:p>
                  </a:txBody>
                  <a:tcPr/>
                </a:tc>
              </a:tr>
              <a:tr h="406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Sód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144 mmol/l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136-145</a:t>
                      </a:r>
                      <a:endParaRPr/>
                    </a:p>
                  </a:txBody>
                  <a:tcPr/>
                </a:tc>
              </a:tr>
              <a:tr h="406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Potas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4,3 mmol/l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3,8-5,1</a:t>
                      </a:r>
                      <a:endParaRPr/>
                    </a:p>
                  </a:txBody>
                  <a:tcPr/>
                </a:tc>
              </a:tr>
              <a:tr h="406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BUN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11 mg/dl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8-21</a:t>
                      </a:r>
                      <a:endParaRPr/>
                    </a:p>
                  </a:txBody>
                  <a:tcPr/>
                </a:tc>
              </a:tr>
              <a:tr h="406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Glukoza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84 mg/dl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70-99</a:t>
                      </a:r>
                      <a:endParaRPr/>
                    </a:p>
                  </a:txBody>
                  <a:tcPr/>
                </a:tc>
              </a:tr>
              <a:tr h="406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Białko całkowite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7,5  g/dl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6,2-8,3</a:t>
                      </a:r>
                      <a:endParaRPr/>
                    </a:p>
                  </a:txBody>
                  <a:tcPr/>
                </a:tc>
              </a:tr>
              <a:tr h="406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Albumina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5,3 g/dl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3,5-5,2</a:t>
                      </a:r>
                      <a:endParaRPr/>
                    </a:p>
                  </a:txBody>
                  <a:tcPr/>
                </a:tc>
              </a:tr>
              <a:tr h="406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AST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17 U/l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&lt;35</a:t>
                      </a:r>
                      <a:endParaRPr/>
                    </a:p>
                  </a:txBody>
                  <a:tcPr/>
                </a:tc>
              </a:tr>
              <a:tr h="406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ALT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22 U/I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&lt;45</a:t>
                      </a:r>
                      <a:endParaRPr/>
                    </a:p>
                  </a:txBody>
                  <a:tcPr/>
                </a:tc>
              </a:tr>
              <a:tr h="419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Bilirubina całkowita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4,7 mg/dl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0-2,0</a:t>
                      </a:r>
                      <a:endParaRPr/>
                    </a:p>
                  </a:txBody>
                  <a:tcPr/>
                </a:tc>
              </a:tr>
              <a:tr h="537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Constantia"/>
                        </a:rPr>
                        <a:t>Bilirubina sprzężona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0,4 m/dl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Constantia"/>
                        </a:rPr>
                        <a:t>0-0,2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5" name="CustomShape 2"/>
          <p:cNvSpPr/>
          <p:nvPr/>
        </p:nvSpPr>
        <p:spPr>
          <a:xfrm>
            <a:off x="1187640" y="156240"/>
            <a:ext cx="6728400" cy="624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2800" b="1">
                <a:solidFill>
                  <a:srgbClr val="000000"/>
                </a:solidFill>
                <a:latin typeface="Constantia"/>
              </a:rPr>
              <a:t>             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CustomShape 1"/>
          <p:cNvSpPr/>
          <p:nvPr/>
        </p:nvSpPr>
        <p:spPr>
          <a:xfrm>
            <a:off x="179640" y="764640"/>
            <a:ext cx="8712360" cy="5832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15000"/>
              </a:lnSpc>
              <a:buSzPct val="25000"/>
              <a:buFont typeface="Wingdings 2" charset="2"/>
              <a:buChar char=""/>
            </a:pPr>
            <a:r>
              <a:rPr lang="pl-PL" sz="2400" dirty="0">
                <a:solidFill>
                  <a:srgbClr val="FFFFFF"/>
                </a:solidFill>
                <a:latin typeface="Century Gothic"/>
                <a:ea typeface="Times New Roman"/>
              </a:rPr>
              <a:t>Podwyższony poziom bilirubiny – wykonano USG w kierunku patologii wątroby- brak nieprawidłowości</a:t>
            </a:r>
            <a:endParaRPr dirty="0"/>
          </a:p>
          <a:p>
            <a:pPr>
              <a:lnSpc>
                <a:spcPct val="115000"/>
              </a:lnSpc>
              <a:buSzPct val="25000"/>
              <a:buFont typeface="Wingdings 2" charset="2"/>
              <a:buChar char=""/>
            </a:pPr>
            <a:r>
              <a:rPr lang="pl-PL" sz="2400" dirty="0">
                <a:solidFill>
                  <a:srgbClr val="FFFFFF"/>
                </a:solidFill>
                <a:latin typeface="Century Gothic"/>
                <a:ea typeface="Times New Roman"/>
              </a:rPr>
              <a:t>Krew przesłano na badania  DNA w kierunku </a:t>
            </a:r>
            <a:r>
              <a:rPr lang="pl-PL" sz="2400" b="1" dirty="0">
                <a:solidFill>
                  <a:srgbClr val="FFFFFF"/>
                </a:solidFill>
                <a:latin typeface="Century Gothic"/>
                <a:ea typeface="Times New Roman"/>
              </a:rPr>
              <a:t>zespołu Gilberta- </a:t>
            </a:r>
            <a:r>
              <a:rPr lang="pl-PL" sz="2400" dirty="0">
                <a:solidFill>
                  <a:srgbClr val="FFFFFF"/>
                </a:solidFill>
                <a:latin typeface="Century Gothic"/>
                <a:ea typeface="Times New Roman"/>
              </a:rPr>
              <a:t>wynik pozytywny i wskazywał na polimorfizm homozygotyczny A(TA)7TAA w promotorze genu UGT1A1</a:t>
            </a:r>
            <a:r>
              <a:rPr lang="pl-PL" sz="2000" dirty="0">
                <a:solidFill>
                  <a:srgbClr val="FFFFFF"/>
                </a:solidFill>
                <a:latin typeface="Century Gothic"/>
                <a:ea typeface="Times New Roman"/>
              </a:rPr>
              <a:t>.</a:t>
            </a:r>
            <a:endParaRPr dirty="0"/>
          </a:p>
          <a:p>
            <a:pPr>
              <a:lnSpc>
                <a:spcPct val="115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entury Gothic"/>
                <a:ea typeface="Times New Roman"/>
              </a:rPr>
              <a:t>Gen UGT1A1 w </a:t>
            </a:r>
            <a:r>
              <a:rPr lang="pl-PL" sz="2000" dirty="0" err="1">
                <a:solidFill>
                  <a:srgbClr val="FFFFFF"/>
                </a:solidFill>
                <a:latin typeface="Century Gothic"/>
                <a:ea typeface="Times New Roman"/>
              </a:rPr>
              <a:t>locus</a:t>
            </a:r>
            <a:r>
              <a:rPr lang="pl-PL" sz="2000" dirty="0">
                <a:solidFill>
                  <a:srgbClr val="FFFFFF"/>
                </a:solidFill>
                <a:latin typeface="Century Gothic"/>
                <a:ea typeface="Times New Roman"/>
              </a:rPr>
              <a:t> 2 q37, który koduje UDP-</a:t>
            </a:r>
            <a:r>
              <a:rPr lang="pl-PL" sz="2000" dirty="0" err="1">
                <a:solidFill>
                  <a:srgbClr val="FFFFFF"/>
                </a:solidFill>
                <a:latin typeface="Century Gothic"/>
                <a:ea typeface="Times New Roman"/>
              </a:rPr>
              <a:t>glukuronylotransferazę</a:t>
            </a:r>
            <a:r>
              <a:rPr lang="pl-PL" sz="2000" dirty="0">
                <a:solidFill>
                  <a:srgbClr val="FFFFFF"/>
                </a:solidFill>
                <a:latin typeface="Century Gothic"/>
                <a:ea typeface="Times New Roman"/>
              </a:rPr>
              <a:t> (UGT) koduje białko – enzym wątrobowy niezbędny do sprzęgania bilirubiny</a:t>
            </a:r>
            <a:endParaRPr dirty="0"/>
          </a:p>
          <a:p>
            <a:pPr>
              <a:lnSpc>
                <a:spcPct val="115000"/>
              </a:lnSpc>
              <a:buSzPct val="25000"/>
              <a:buFont typeface="Wingdings 2" charset="2"/>
              <a:buChar char=""/>
            </a:pPr>
            <a:r>
              <a:rPr lang="pl-PL" sz="2000" dirty="0">
                <a:solidFill>
                  <a:srgbClr val="FFFFFF"/>
                </a:solidFill>
                <a:latin typeface="Century Gothic"/>
                <a:ea typeface="Times New Roman"/>
              </a:rPr>
              <a:t>Przyczyną choroby - mutacja genu kodującego </a:t>
            </a:r>
            <a:r>
              <a:rPr lang="pl-PL" sz="2000" dirty="0" err="1">
                <a:solidFill>
                  <a:srgbClr val="FFFFFF"/>
                </a:solidFill>
                <a:latin typeface="Century Gothic"/>
                <a:ea typeface="Times New Roman"/>
              </a:rPr>
              <a:t>glukuronylotransferazy</a:t>
            </a:r>
            <a:r>
              <a:rPr lang="pl-PL" sz="2000" dirty="0">
                <a:solidFill>
                  <a:srgbClr val="FFFFFF"/>
                </a:solidFill>
                <a:latin typeface="Century Gothic"/>
                <a:ea typeface="Times New Roman"/>
              </a:rPr>
              <a:t> urydyny, który bierze udział w procesie łączenia się bilirubiny kwasem glukuronowym.</a:t>
            </a:r>
            <a:endParaRPr dirty="0"/>
          </a:p>
          <a:p>
            <a:pPr>
              <a:lnSpc>
                <a:spcPct val="115000"/>
              </a:lnSpc>
              <a:buSzPct val="25000"/>
              <a:buFont typeface="Wingdings 2" charset="2"/>
              <a:buChar char=""/>
            </a:pPr>
            <a:r>
              <a:rPr lang="pl-PL" sz="1900" dirty="0">
                <a:solidFill>
                  <a:srgbClr val="FFFFFF"/>
                </a:solidFill>
                <a:latin typeface="Century Gothic"/>
                <a:ea typeface="Times New Roman"/>
              </a:rPr>
              <a:t> </a:t>
            </a:r>
            <a:r>
              <a:rPr lang="pl-PL" sz="2200" dirty="0">
                <a:solidFill>
                  <a:srgbClr val="FFFFFF"/>
                </a:solidFill>
                <a:latin typeface="Century Gothic"/>
                <a:ea typeface="Times New Roman"/>
              </a:rPr>
              <a:t>Zmiany w tym genie doprowadzają do niecałkowitego sprzężenia się bilirubiny w </a:t>
            </a:r>
            <a:r>
              <a:rPr lang="pl-PL" sz="2200" dirty="0" err="1">
                <a:solidFill>
                  <a:srgbClr val="FFFFFF"/>
                </a:solidFill>
                <a:latin typeface="Century Gothic"/>
                <a:ea typeface="Times New Roman"/>
              </a:rPr>
              <a:t>hepatocytach</a:t>
            </a:r>
            <a:r>
              <a:rPr lang="pl-PL" sz="2200" dirty="0">
                <a:solidFill>
                  <a:srgbClr val="FFFFFF"/>
                </a:solidFill>
                <a:latin typeface="Century Gothic"/>
                <a:ea typeface="Times New Roman"/>
              </a:rPr>
              <a:t>  i gromadzenia się wolnej bilirubiny we krwi</a:t>
            </a:r>
            <a:endParaRPr dirty="0"/>
          </a:p>
          <a:p>
            <a:pPr>
              <a:lnSpc>
                <a:spcPct val="115000"/>
              </a:lnSpc>
            </a:pPr>
            <a:endParaRPr dirty="0"/>
          </a:p>
          <a:p>
            <a:pPr>
              <a:lnSpc>
                <a:spcPct val="115000"/>
              </a:lnSpc>
            </a:pPr>
            <a:endParaRPr dirty="0"/>
          </a:p>
        </p:txBody>
      </p:sp>
      <p:sp>
        <p:nvSpPr>
          <p:cNvPr id="307" name="CustomShape 2"/>
          <p:cNvSpPr/>
          <p:nvPr/>
        </p:nvSpPr>
        <p:spPr>
          <a:xfrm>
            <a:off x="827640" y="156240"/>
            <a:ext cx="6162120" cy="624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2800" b="1">
                <a:solidFill>
                  <a:srgbClr val="000000"/>
                </a:solidFill>
                <a:latin typeface="Constantia"/>
              </a:rPr>
              <a:t>             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CustomShape 1"/>
          <p:cNvSpPr/>
          <p:nvPr/>
        </p:nvSpPr>
        <p:spPr>
          <a:xfrm>
            <a:off x="628560" y="1143000"/>
            <a:ext cx="7886160" cy="5033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400">
                <a:solidFill>
                  <a:srgbClr val="FFFFFF"/>
                </a:solidFill>
                <a:latin typeface="Century Gothic"/>
                <a:ea typeface="Times New Roman"/>
              </a:rPr>
              <a:t>zwykle przebiega bezobjawowo-najczęściej diagnozuje się ją przypadkiem, podczas rutynowych badań krwi. 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400">
                <a:solidFill>
                  <a:srgbClr val="FFFFFF"/>
                </a:solidFill>
                <a:latin typeface="Century Gothic"/>
                <a:ea typeface="Times New Roman"/>
              </a:rPr>
              <a:t>U chorych okresowo może pojawiać się niewielka, przemijająca żółtaczka, która objawia się żółtym zabarwieniem białek oczu, błon śluzowych i skóry, przy czym nasila się ono pod wpływem stresu, wysiłku, głodzenia, spożycia alkoholu czy chorób z wysoką gorączką. </a:t>
            </a:r>
            <a:endParaRPr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r>
              <a:rPr lang="pl-PL" sz="2400">
                <a:solidFill>
                  <a:srgbClr val="FFFFFF"/>
                </a:solidFill>
                <a:latin typeface="Century Gothic"/>
                <a:ea typeface="Times New Roman"/>
              </a:rPr>
              <a:t>stolce są jasne i odbarwione, a mocz ma ciemną barwę. Pojawiają się także objawy przypominające grypę lub przeziębienie, czyli m.in. zmęczenie i bóle głowy</a:t>
            </a:r>
            <a:endParaRPr/>
          </a:p>
        </p:txBody>
      </p:sp>
      <p:sp>
        <p:nvSpPr>
          <p:cNvPr id="309" name="CustomShape 2"/>
          <p:cNvSpPr/>
          <p:nvPr/>
        </p:nvSpPr>
        <p:spPr>
          <a:xfrm>
            <a:off x="827640" y="156240"/>
            <a:ext cx="6162120" cy="624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pl-PL" sz="2800" b="1" dirty="0">
                <a:solidFill>
                  <a:srgbClr val="DBDBDB"/>
                </a:solidFill>
                <a:latin typeface="Century Gothic"/>
                <a:ea typeface="Times New Roman"/>
              </a:rPr>
              <a:t>              </a:t>
            </a:r>
            <a:r>
              <a:rPr lang="pl-PL" sz="2800" b="1" dirty="0">
                <a:latin typeface="Century Gothic"/>
                <a:ea typeface="Times New Roman"/>
              </a:rPr>
              <a:t>Zespół Gilberta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TM01859861[[fn=Targi]]</Template>
  <TotalTime>232</TotalTime>
  <Words>8817</Words>
  <Application>Microsoft Office PowerPoint</Application>
  <PresentationFormat>Pokaz na ekranie (4:3)</PresentationFormat>
  <Paragraphs>1587</Paragraphs>
  <Slides>127</Slides>
  <Notes>78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127</vt:i4>
      </vt:variant>
    </vt:vector>
  </HeadingPairs>
  <TitlesOfParts>
    <vt:vector size="128" baseType="lpstr">
      <vt:lpstr>Tradeshow</vt:lpstr>
      <vt:lpstr>Slajd 1</vt:lpstr>
      <vt:lpstr>Slajd 2</vt:lpstr>
      <vt:lpstr>Slajd 3</vt:lpstr>
      <vt:lpstr>Slajd 4</vt:lpstr>
      <vt:lpstr>Slajd 5</vt:lpstr>
      <vt:lpstr>Slajd 6</vt:lpstr>
      <vt:lpstr>Slajd 7</vt:lpstr>
      <vt:lpstr>Klasyfikacja niewydolności wątroby wg Childa-Pugha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Slajd 34</vt:lpstr>
      <vt:lpstr>Slajd 35</vt:lpstr>
      <vt:lpstr>Slajd 36</vt:lpstr>
      <vt:lpstr>Slajd 37</vt:lpstr>
      <vt:lpstr>Slajd 38</vt:lpstr>
      <vt:lpstr>Slajd 39</vt:lpstr>
      <vt:lpstr>Slajd 40</vt:lpstr>
      <vt:lpstr>Slajd 41</vt:lpstr>
      <vt:lpstr>Slajd 42</vt:lpstr>
      <vt:lpstr>Slajd 43</vt:lpstr>
      <vt:lpstr>Slajd 44</vt:lpstr>
      <vt:lpstr>Slajd 45</vt:lpstr>
      <vt:lpstr>Slajd 46</vt:lpstr>
      <vt:lpstr>Slajd 47</vt:lpstr>
      <vt:lpstr>Slajd 48</vt:lpstr>
      <vt:lpstr>Slajd 49</vt:lpstr>
      <vt:lpstr>Slajd 50</vt:lpstr>
      <vt:lpstr>Slajd 51</vt:lpstr>
      <vt:lpstr>Slajd 52</vt:lpstr>
      <vt:lpstr>Slajd 53</vt:lpstr>
      <vt:lpstr>Slajd 54</vt:lpstr>
      <vt:lpstr>Slajd 55</vt:lpstr>
      <vt:lpstr>Slajd 56</vt:lpstr>
      <vt:lpstr>Slajd 57</vt:lpstr>
      <vt:lpstr>Slajd 58</vt:lpstr>
      <vt:lpstr>Slajd 59</vt:lpstr>
      <vt:lpstr>Slajd 60</vt:lpstr>
      <vt:lpstr>Slajd 61</vt:lpstr>
      <vt:lpstr>Slajd 62</vt:lpstr>
      <vt:lpstr>Slajd 63</vt:lpstr>
      <vt:lpstr>Slajd 64</vt:lpstr>
      <vt:lpstr>Slajd 65</vt:lpstr>
      <vt:lpstr>Slajd 66</vt:lpstr>
      <vt:lpstr>Slajd 67</vt:lpstr>
      <vt:lpstr>Slajd 68</vt:lpstr>
      <vt:lpstr>Slajd 69</vt:lpstr>
      <vt:lpstr>Slajd 70</vt:lpstr>
      <vt:lpstr>Slajd 71</vt:lpstr>
      <vt:lpstr>Slajd 72</vt:lpstr>
      <vt:lpstr>Slajd 73</vt:lpstr>
      <vt:lpstr>Slajd 74</vt:lpstr>
      <vt:lpstr>Slajd 75</vt:lpstr>
      <vt:lpstr>Slajd 76</vt:lpstr>
      <vt:lpstr>Slajd 77</vt:lpstr>
      <vt:lpstr>Slajd 78</vt:lpstr>
      <vt:lpstr>Slajd 79</vt:lpstr>
      <vt:lpstr>Slajd 80</vt:lpstr>
      <vt:lpstr>Slajd 81</vt:lpstr>
      <vt:lpstr>Slajd 82</vt:lpstr>
      <vt:lpstr>Slajd 83</vt:lpstr>
      <vt:lpstr>Slajd 84</vt:lpstr>
      <vt:lpstr>Slajd 85</vt:lpstr>
      <vt:lpstr>Slajd 86</vt:lpstr>
      <vt:lpstr>Slajd 87</vt:lpstr>
      <vt:lpstr>Slajd 88</vt:lpstr>
      <vt:lpstr>Slajd 89</vt:lpstr>
      <vt:lpstr>Slajd 90</vt:lpstr>
      <vt:lpstr>Slajd 91</vt:lpstr>
      <vt:lpstr>Slajd 92</vt:lpstr>
      <vt:lpstr>Slajd 93</vt:lpstr>
      <vt:lpstr>Slajd 94</vt:lpstr>
      <vt:lpstr>Slajd 95</vt:lpstr>
      <vt:lpstr>Slajd 96</vt:lpstr>
      <vt:lpstr>Slajd 97</vt:lpstr>
      <vt:lpstr>Slajd 98</vt:lpstr>
      <vt:lpstr>Slajd 99</vt:lpstr>
      <vt:lpstr>Slajd 100</vt:lpstr>
      <vt:lpstr>Slajd 101</vt:lpstr>
      <vt:lpstr>Slajd 102</vt:lpstr>
      <vt:lpstr>Slajd 103</vt:lpstr>
      <vt:lpstr>Slajd 104</vt:lpstr>
      <vt:lpstr>Slajd 105</vt:lpstr>
      <vt:lpstr>Slajd 106</vt:lpstr>
      <vt:lpstr>Slajd 107</vt:lpstr>
      <vt:lpstr>Slajd 108</vt:lpstr>
      <vt:lpstr>Slajd 109</vt:lpstr>
      <vt:lpstr>Slajd 110</vt:lpstr>
      <vt:lpstr>Slajd 111</vt:lpstr>
      <vt:lpstr>Slajd 112</vt:lpstr>
      <vt:lpstr>Slajd 113</vt:lpstr>
      <vt:lpstr>Slajd 114</vt:lpstr>
      <vt:lpstr>Slajd 115</vt:lpstr>
      <vt:lpstr>Slajd 116</vt:lpstr>
      <vt:lpstr>Slajd 117</vt:lpstr>
      <vt:lpstr>Slajd 118</vt:lpstr>
      <vt:lpstr>Slajd 119</vt:lpstr>
      <vt:lpstr>Slajd 120</vt:lpstr>
      <vt:lpstr>Slajd 121</vt:lpstr>
      <vt:lpstr>USG jamy brzusznej</vt:lpstr>
      <vt:lpstr>Slajd 123</vt:lpstr>
      <vt:lpstr>Slajd 124</vt:lpstr>
      <vt:lpstr>Slajd 125</vt:lpstr>
      <vt:lpstr>Slajd 126</vt:lpstr>
      <vt:lpstr>Podłoże OZT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Dom</dc:creator>
  <cp:lastModifiedBy>Marta</cp:lastModifiedBy>
  <cp:revision>27</cp:revision>
  <dcterms:modified xsi:type="dcterms:W3CDTF">2020-03-31T08:00:00Z</dcterms:modified>
</cp:coreProperties>
</file>