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8" r:id="rId2"/>
    <p:sldMasterId id="2147483665" r:id="rId3"/>
    <p:sldMasterId id="2147483648" r:id="rId4"/>
    <p:sldMasterId id="2147483669" r:id="rId5"/>
    <p:sldMasterId id="2147483681" r:id="rId6"/>
    <p:sldMasterId id="2147483693" r:id="rId7"/>
  </p:sldMasterIdLst>
  <p:notesMasterIdLst>
    <p:notesMasterId r:id="rId47"/>
  </p:notesMasterIdLst>
  <p:sldIdLst>
    <p:sldId id="1900" r:id="rId8"/>
    <p:sldId id="294" r:id="rId9"/>
    <p:sldId id="295" r:id="rId10"/>
    <p:sldId id="296" r:id="rId11"/>
    <p:sldId id="297" r:id="rId12"/>
    <p:sldId id="298" r:id="rId13"/>
    <p:sldId id="299" r:id="rId14"/>
    <p:sldId id="1901" r:id="rId15"/>
    <p:sldId id="257" r:id="rId16"/>
    <p:sldId id="259" r:id="rId17"/>
    <p:sldId id="260" r:id="rId18"/>
    <p:sldId id="263" r:id="rId19"/>
    <p:sldId id="266" r:id="rId20"/>
    <p:sldId id="267" r:id="rId21"/>
    <p:sldId id="268" r:id="rId22"/>
    <p:sldId id="269" r:id="rId23"/>
    <p:sldId id="270" r:id="rId24"/>
    <p:sldId id="272" r:id="rId25"/>
    <p:sldId id="274" r:id="rId26"/>
    <p:sldId id="290" r:id="rId27"/>
    <p:sldId id="275" r:id="rId28"/>
    <p:sldId id="277" r:id="rId29"/>
    <p:sldId id="278" r:id="rId30"/>
    <p:sldId id="256" r:id="rId31"/>
    <p:sldId id="279" r:id="rId32"/>
    <p:sldId id="282" r:id="rId33"/>
    <p:sldId id="283" r:id="rId34"/>
    <p:sldId id="284" r:id="rId35"/>
    <p:sldId id="285" r:id="rId36"/>
    <p:sldId id="287" r:id="rId37"/>
    <p:sldId id="286" r:id="rId38"/>
    <p:sldId id="288" r:id="rId39"/>
    <p:sldId id="291" r:id="rId40"/>
    <p:sldId id="292" r:id="rId41"/>
    <p:sldId id="293" r:id="rId42"/>
    <p:sldId id="603" r:id="rId43"/>
    <p:sldId id="2142532673" r:id="rId44"/>
    <p:sldId id="605" r:id="rId45"/>
    <p:sldId id="2142532672" r:id="rId4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AADA0-8B65-45CC-99F6-9D85B64D45B8}" type="datetimeFigureOut">
              <a:rPr lang="pl-PL" smtClean="0"/>
              <a:t>22.01.2024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1B70-974D-4310-98E8-0988248F4176}" type="slidenum">
              <a:rPr lang="pl-PL" smtClean="0"/>
              <a:t>‹#›</a:t>
            </a:fld>
            <a:endParaRPr lang="pl-PL"/>
          </a:p>
        </p:txBody>
      </p:sp>
    </p:spTree>
    <p:extLst>
      <p:ext uri="{BB962C8B-B14F-4D97-AF65-F5344CB8AC3E}">
        <p14:creationId xmlns:p14="http://schemas.microsoft.com/office/powerpoint/2010/main" val="133192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E4457E4D-7F7C-5189-152A-5B8379B9A09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15900">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1pPr>
            <a:lvl2pPr>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2pPr>
            <a:lvl3pPr>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3pPr>
            <a:lvl4pPr>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4pPr>
            <a:lvl5pPr>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5pPr>
            <a:lvl6pPr marL="2508250" indent="-227013" defTabSz="447675" eaLnBrk="0" fontAlgn="base" hangingPunct="0">
              <a:spcBef>
                <a:spcPct val="0"/>
              </a:spcBef>
              <a:spcAft>
                <a:spcPct val="0"/>
              </a:spcAft>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6pPr>
            <a:lvl7pPr marL="2965450" indent="-227013" defTabSz="447675" eaLnBrk="0" fontAlgn="base" hangingPunct="0">
              <a:spcBef>
                <a:spcPct val="0"/>
              </a:spcBef>
              <a:spcAft>
                <a:spcPct val="0"/>
              </a:spcAft>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7pPr>
            <a:lvl8pPr marL="3422650" indent="-227013" defTabSz="447675" eaLnBrk="0" fontAlgn="base" hangingPunct="0">
              <a:spcBef>
                <a:spcPct val="0"/>
              </a:spcBef>
              <a:spcAft>
                <a:spcPct val="0"/>
              </a:spcAft>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8pPr>
            <a:lvl9pPr marL="3879850" indent="-227013" defTabSz="447675" eaLnBrk="0" fontAlgn="base" hangingPunct="0">
              <a:spcBef>
                <a:spcPct val="0"/>
              </a:spcBef>
              <a:spcAft>
                <a:spcPct val="0"/>
              </a:spcAft>
              <a:tabLst>
                <a:tab pos="449263" algn="l"/>
                <a:tab pos="898525" algn="l"/>
                <a:tab pos="1347788" algn="l"/>
                <a:tab pos="1797050" algn="l"/>
                <a:tab pos="2246313" algn="l"/>
                <a:tab pos="2695575" algn="l"/>
              </a:tabLst>
              <a:defRPr sz="3600">
                <a:solidFill>
                  <a:schemeClr val="bg1"/>
                </a:solidFill>
                <a:latin typeface="Gill Sans"/>
                <a:ea typeface="ヒラギノ角ゴ ProN W3"/>
                <a:cs typeface="ヒラギノ角ゴ ProN W3"/>
              </a:defRPr>
            </a:lvl9pPr>
          </a:lstStyle>
          <a:p>
            <a:pPr marL="215900" marR="0" lvl="0" indent="-215900" algn="r" defTabSz="447675"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449263" algn="l"/>
                <a:tab pos="898525" algn="l"/>
                <a:tab pos="1347788" algn="l"/>
                <a:tab pos="1797050" algn="l"/>
                <a:tab pos="2246313" algn="l"/>
                <a:tab pos="2695575" algn="l"/>
              </a:tabLst>
              <a:defRPr/>
            </a:pPr>
            <a:fld id="{4ECBA10E-0E8D-4458-82CB-A26AC59AE387}" type="slidenum">
              <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rPr>
              <a:pPr marL="215900" marR="0" lvl="0" indent="-215900" algn="r" defTabSz="447675"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449263" algn="l"/>
                  <a:tab pos="898525" algn="l"/>
                  <a:tab pos="1347788" algn="l"/>
                  <a:tab pos="1797050" algn="l"/>
                  <a:tab pos="2246313" algn="l"/>
                  <a:tab pos="2695575" algn="l"/>
                </a:tabLst>
                <a:defRPr/>
              </a:pPr>
              <a:t>1</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ndParaRPr>
          </a:p>
        </p:txBody>
      </p:sp>
      <p:sp>
        <p:nvSpPr>
          <p:cNvPr id="38915" name="Text Box 1">
            <a:extLst>
              <a:ext uri="{FF2B5EF4-FFF2-40B4-BE49-F238E27FC236}">
                <a16:creationId xmlns:a16="http://schemas.microsoft.com/office/drawing/2014/main" id="{2615215E-2091-2A96-41CA-DDA10A69AD2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5pPr>
            <a:lvl6pPr marL="25082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6pPr>
            <a:lvl7pPr marL="29654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7pPr>
            <a:lvl8pPr marL="34226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8pPr>
            <a:lvl9pPr marL="38798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chemeClr val="bg1"/>
                </a:solidFill>
                <a:latin typeface="Gill Sans"/>
                <a:ea typeface="ヒラギノ角ゴ ProN W3"/>
                <a:cs typeface="ヒラギノ角ゴ ProN W3"/>
              </a:defRPr>
            </a:lvl9pPr>
          </a:lstStyle>
          <a:p>
            <a:pPr marL="0" marR="0" lvl="0" indent="0" algn="r" defTabSz="447675"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A4B483DE-3739-407E-AA47-817C654647A7}" type="slidenum">
              <a:rPr kumimoji="0" lang="pl-PL" altLang="pl-PL" sz="1200" b="0" i="0" u="none" strike="noStrike" kern="1200" cap="none" spc="0" normalizeH="0" baseline="0" noProof="0">
                <a:ln>
                  <a:noFill/>
                </a:ln>
                <a:solidFill>
                  <a:srgbClr val="003399"/>
                </a:solidFill>
                <a:effectLst/>
                <a:uLnTx/>
                <a:uFillTx/>
                <a:latin typeface="Times New Roman" panose="02020603050405020304" pitchFamily="18" charset="0"/>
                <a:ea typeface="Arial Unicode MS" pitchFamily="34" charset="-128"/>
              </a:rPr>
              <a:pPr marL="0" marR="0" lvl="0" indent="0" algn="r" defTabSz="447675"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a:t>
            </a:fld>
            <a:endParaRPr kumimoji="0" lang="pl-PL" altLang="pl-PL" sz="1200" b="0" i="0" u="none" strike="noStrike" kern="1200" cap="none" spc="0" normalizeH="0" baseline="0" noProof="0">
              <a:ln>
                <a:noFill/>
              </a:ln>
              <a:solidFill>
                <a:srgbClr val="003399"/>
              </a:solidFill>
              <a:effectLst/>
              <a:uLnTx/>
              <a:uFillTx/>
              <a:latin typeface="Times New Roman" panose="02020603050405020304" pitchFamily="18" charset="0"/>
              <a:ea typeface="Arial Unicode MS" pitchFamily="34" charset="-128"/>
            </a:endParaRPr>
          </a:p>
        </p:txBody>
      </p:sp>
      <p:sp>
        <p:nvSpPr>
          <p:cNvPr id="38916" name="Text Box 2">
            <a:extLst>
              <a:ext uri="{FF2B5EF4-FFF2-40B4-BE49-F238E27FC236}">
                <a16:creationId xmlns:a16="http://schemas.microsoft.com/office/drawing/2014/main" id="{766F64C8-3C20-CBE4-4999-70A876915D0C}"/>
              </a:ext>
            </a:extLst>
          </p:cNvPr>
          <p:cNvSpPr txBox="1">
            <a:spLocks noChangeArrowheads="1"/>
          </p:cNvSpPr>
          <p:nvPr/>
        </p:nvSpPr>
        <p:spPr bwMode="auto">
          <a:xfrm>
            <a:off x="1011238" y="685800"/>
            <a:ext cx="4835525" cy="3429000"/>
          </a:xfrm>
          <a:prstGeom prst="rect">
            <a:avLst/>
          </a:prstGeom>
          <a:solidFill>
            <a:srgbClr val="FFFFFF"/>
          </a:solidFill>
          <a:ln w="9360" cap="sq">
            <a:solidFill>
              <a:srgbClr val="000000"/>
            </a:solidFill>
            <a:miter lim="800000"/>
            <a:headEnd/>
            <a:tailEnd/>
          </a:ln>
        </p:spPr>
        <p:txBody>
          <a:bodyPr wrap="none" anchor="ctr"/>
          <a:lstStyle/>
          <a:p>
            <a:pPr marL="0" marR="0" lvl="0" indent="0" algn="l" defTabSz="447675"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pl-PL" altLang="pl-PL" sz="3600" b="0" i="0" u="none" strike="noStrike" kern="1200" cap="none" spc="0" normalizeH="0" baseline="0" noProof="0">
              <a:ln>
                <a:noFill/>
              </a:ln>
              <a:solidFill>
                <a:srgbClr val="FFFFFF"/>
              </a:solidFill>
              <a:effectLst/>
              <a:uLnTx/>
              <a:uFillTx/>
              <a:latin typeface="Gill Sans"/>
            </a:endParaRPr>
          </a:p>
        </p:txBody>
      </p:sp>
      <p:sp>
        <p:nvSpPr>
          <p:cNvPr id="38917" name="Text Box 3">
            <a:extLst>
              <a:ext uri="{FF2B5EF4-FFF2-40B4-BE49-F238E27FC236}">
                <a16:creationId xmlns:a16="http://schemas.microsoft.com/office/drawing/2014/main" id="{3DB1C912-3A77-689A-1C5C-45C1297E85B7}"/>
              </a:ext>
            </a:extLst>
          </p:cNvPr>
          <p:cNvSpPr txBox="1">
            <a:spLocks noChangeArrowheads="1"/>
          </p:cNvSpPr>
          <p:nvPr/>
        </p:nvSpPr>
        <p:spPr bwMode="auto">
          <a:xfrm>
            <a:off x="685800" y="4344988"/>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7675"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pl-PL" altLang="pl-PL" sz="3600" b="0" i="0" u="none" strike="noStrike" kern="1200" cap="none" spc="0" normalizeH="0" baseline="0" noProof="0">
              <a:ln>
                <a:noFill/>
              </a:ln>
              <a:solidFill>
                <a:srgbClr val="FFFFFF"/>
              </a:solidFill>
              <a:effectLst/>
              <a:uLnTx/>
              <a:uFillTx/>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rtl="0"/>
            <a:fld id="{115A580F-E35D-42E1-AF82-E41CC201EA91}" type="slidenum">
              <a:rPr lang="pl-PL" smtClean="0"/>
              <a:t>29</a:t>
            </a:fld>
            <a:endParaRPr lang="pl-PL"/>
          </a:p>
        </p:txBody>
      </p:sp>
    </p:spTree>
    <p:extLst>
      <p:ext uri="{BB962C8B-B14F-4D97-AF65-F5344CB8AC3E}">
        <p14:creationId xmlns:p14="http://schemas.microsoft.com/office/powerpoint/2010/main" val="98375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22.01.2024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spotkania">
    <p:spTree>
      <p:nvGrpSpPr>
        <p:cNvPr id="1" name=""/>
        <p:cNvGrpSpPr/>
        <p:nvPr/>
      </p:nvGrpSpPr>
      <p:grpSpPr>
        <a:xfrm>
          <a:off x="0" y="0"/>
          <a:ext cx="0" cy="0"/>
          <a:chOff x="0" y="0"/>
          <a:chExt cx="0" cy="0"/>
        </a:xfrm>
      </p:grpSpPr>
      <p:sp>
        <p:nvSpPr>
          <p:cNvPr id="8" name="Tytuł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rtlCol="0">
            <a:normAutofit/>
          </a:bodyPr>
          <a:lstStyle/>
          <a:p>
            <a:pPr rtl="0"/>
            <a:r>
              <a:rPr lang="pl-PL" sz="4000" noProof="0"/>
              <a:t>Kliknij, aby edytować styl</a:t>
            </a:r>
          </a:p>
        </p:txBody>
      </p:sp>
      <p:sp>
        <p:nvSpPr>
          <p:cNvPr id="18" name="Obraz — symbol zastępczy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rtlCol="0"/>
          <a:lstStyle>
            <a:lvl1pPr marL="0" indent="0" algn="ctr">
              <a:buNone/>
              <a:defRPr>
                <a:latin typeface="Times New Roman" panose="02020603050405020304" pitchFamily="18" charset="0"/>
              </a:defRPr>
            </a:lvl1pPr>
          </a:lstStyle>
          <a:p>
            <a:pPr rtl="0"/>
            <a:r>
              <a:rPr lang="pl-PL" noProof="0"/>
              <a:t>Wstaw zdjęcie tutaj</a:t>
            </a:r>
          </a:p>
        </p:txBody>
      </p:sp>
      <p:cxnSp>
        <p:nvCxnSpPr>
          <p:cNvPr id="10" name="Łącznik prosty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awartość — symbol zastępczy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rtlCol="0">
            <a:normAutofit/>
          </a:bodyPr>
          <a:lstStyle>
            <a:lvl1pPr marL="0" indent="0">
              <a:lnSpc>
                <a:spcPct val="100000"/>
              </a:lnSpc>
              <a:buNone/>
              <a:defRPr sz="1800">
                <a:latin typeface="Times New Roman" panose="02020603050405020304" pitchFamily="18" charset="0"/>
              </a:defRPr>
            </a:lvl1pPr>
          </a:lstStyle>
          <a:p>
            <a:pPr lvl="0" rtl="0"/>
            <a:r>
              <a:rPr lang="pl-PL" noProof="0"/>
              <a:t>Kliknij, aby edytować style wzorca tekstu</a:t>
            </a:r>
          </a:p>
        </p:txBody>
      </p:sp>
      <p:cxnSp>
        <p:nvCxnSpPr>
          <p:cNvPr id="12" name="Łącznik prosty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topka — symbol zastępczy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effectLst/>
              </a:defRPr>
            </a:lvl1pPr>
          </a:lstStyle>
          <a:p>
            <a:pPr rtl="0"/>
            <a:r>
              <a:rPr lang="pl-PL" noProof="0"/>
              <a:t>TYTUŁ PREZENTACJI</a:t>
            </a:r>
          </a:p>
        </p:txBody>
      </p:sp>
      <p:sp>
        <p:nvSpPr>
          <p:cNvPr id="14" name="Data — symbol zastępczy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rtlCol="0"/>
          <a:lstStyle/>
          <a:p>
            <a:pPr rtl="0"/>
            <a:r>
              <a:rPr lang="pl-PL" noProof="0"/>
              <a:t>20XX-02-11</a:t>
            </a:r>
          </a:p>
        </p:txBody>
      </p:sp>
      <p:sp>
        <p:nvSpPr>
          <p:cNvPr id="15" name="Numer slajdu — symbol zastępczy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rtlCol="0"/>
          <a:lstStyle>
            <a:lvl1pPr>
              <a:defRPr>
                <a:latin typeface="Times New Roman" panose="02020603050405020304" pitchFamily="18" charset="0"/>
                <a:cs typeface="Times New Roman" panose="02020603050405020304" pitchFamily="18" charset="0"/>
              </a:defRPr>
            </a:lvl1pPr>
          </a:lstStyle>
          <a:p>
            <a:fld id="{E30AF5A0-43BB-4336-8627-9123B9144D80}" type="slidenum">
              <a:rPr lang="pl-PL" noProof="0" smtClean="0"/>
              <a:pPr/>
              <a:t>‹#›</a:t>
            </a:fld>
            <a:endParaRPr lang="pl-PL" noProof="0"/>
          </a:p>
        </p:txBody>
      </p:sp>
    </p:spTree>
    <p:extLst>
      <p:ext uri="{BB962C8B-B14F-4D97-AF65-F5344CB8AC3E}">
        <p14:creationId xmlns:p14="http://schemas.microsoft.com/office/powerpoint/2010/main" val="313464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ajd tytułowy">
    <p:bg>
      <p:bgPr>
        <a:solidFill>
          <a:schemeClr val="tx1"/>
        </a:solidFill>
        <a:effectLst/>
      </p:bgPr>
    </p:bg>
    <p:spTree>
      <p:nvGrpSpPr>
        <p:cNvPr id="1" name=""/>
        <p:cNvGrpSpPr/>
        <p:nvPr/>
      </p:nvGrpSpPr>
      <p:grpSpPr>
        <a:xfrm>
          <a:off x="0" y="0"/>
          <a:ext cx="0" cy="0"/>
          <a:chOff x="0" y="0"/>
          <a:chExt cx="0" cy="0"/>
        </a:xfrm>
      </p:grpSpPr>
      <p:sp>
        <p:nvSpPr>
          <p:cNvPr id="9" name="Tytuł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rtlCol="0" anchor="t">
            <a:normAutofit/>
          </a:bodyPr>
          <a:lstStyle>
            <a:lvl1pPr>
              <a:defRPr>
                <a:solidFill>
                  <a:schemeClr val="bg1"/>
                </a:solidFill>
              </a:defRPr>
            </a:lvl1pPr>
          </a:lstStyle>
          <a:p>
            <a:pPr rtl="0"/>
            <a:r>
              <a:rPr lang="pl-PL" sz="4000" noProof="0">
                <a:solidFill>
                  <a:schemeClr val="bg1"/>
                </a:solidFill>
              </a:rPr>
              <a:t>Kliknij, aby edytować styl</a:t>
            </a:r>
          </a:p>
        </p:txBody>
      </p:sp>
      <p:sp>
        <p:nvSpPr>
          <p:cNvPr id="10" name="Podtytuł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rtlCol="0" anchor="b">
            <a:normAutofit/>
          </a:bodyPr>
          <a:lstStyle>
            <a:lvl1pPr marL="0" indent="0">
              <a:buNone/>
              <a:defRPr sz="1800">
                <a:solidFill>
                  <a:schemeClr val="bg1"/>
                </a:solidFill>
                <a:latin typeface="Times New Roman" panose="02020603050405020304" pitchFamily="18" charset="0"/>
              </a:defRPr>
            </a:lvl1pPr>
          </a:lstStyle>
          <a:p>
            <a:pPr rtl="0"/>
            <a:r>
              <a:rPr lang="pl-PL" sz="1800" noProof="0">
                <a:solidFill>
                  <a:schemeClr val="bg1"/>
                </a:solidFill>
              </a:rPr>
              <a:t>Dodaj podtytuł w tym miejscu</a:t>
            </a:r>
          </a:p>
        </p:txBody>
      </p:sp>
      <p:sp>
        <p:nvSpPr>
          <p:cNvPr id="18" name="Obraz — symbol zastępczy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rtlCol="0" anchor="t"/>
          <a:lstStyle>
            <a:lvl1pPr marL="0" indent="0" algn="ctr">
              <a:buNone/>
              <a:defRPr>
                <a:solidFill>
                  <a:schemeClr val="bg1"/>
                </a:solidFill>
                <a:latin typeface="Times New Roman" panose="02020603050405020304" pitchFamily="18" charset="0"/>
              </a:defRPr>
            </a:lvl1pPr>
          </a:lstStyle>
          <a:p>
            <a:pPr rtl="0"/>
            <a:r>
              <a:rPr lang="pl-PL" noProof="0"/>
              <a:t>Wstaw zdjęcie tutaj</a:t>
            </a:r>
          </a:p>
        </p:txBody>
      </p:sp>
      <p:cxnSp>
        <p:nvCxnSpPr>
          <p:cNvPr id="11" name="Łącznik prosty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topka — symbol zastępczy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defRPr>
            </a:lvl1pPr>
          </a:lstStyle>
          <a:p>
            <a:pPr rtl="0"/>
            <a:r>
              <a:rPr lang="pl-PL" noProof="0"/>
              <a:t>TYTUŁ PREZENTACJI</a:t>
            </a:r>
          </a:p>
        </p:txBody>
      </p:sp>
      <p:sp>
        <p:nvSpPr>
          <p:cNvPr id="14" name="Data — symbol zastępczy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rtlCol="0"/>
          <a:lstStyle/>
          <a:p>
            <a:pPr rtl="0"/>
            <a:r>
              <a:rPr lang="pl-PL" noProof="0">
                <a:solidFill>
                  <a:srgbClr val="FFFFFF"/>
                </a:solidFill>
                <a:effectLst>
                  <a:outerShdw blurRad="38100" dist="38100" dir="2700000" algn="tl">
                    <a:srgbClr val="000000">
                      <a:alpha val="43137"/>
                    </a:srgbClr>
                  </a:outerShdw>
                </a:effectLst>
              </a:rPr>
              <a:t>20XX-02-11</a:t>
            </a:r>
          </a:p>
        </p:txBody>
      </p:sp>
      <p:sp>
        <p:nvSpPr>
          <p:cNvPr id="15" name="Numer slajdu — symbol zastępczy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rtlCol="0"/>
          <a:lstStyle>
            <a:lvl1pPr>
              <a:defRPr>
                <a:latin typeface="Times New Roman" panose="02020603050405020304" pitchFamily="18" charset="0"/>
                <a:cs typeface="Times New Roman" panose="02020603050405020304" pitchFamily="18" charset="0"/>
              </a:defRPr>
            </a:lvl1pPr>
          </a:lstStyle>
          <a:p>
            <a:fld id="{E30AF5A0-43BB-4336-8627-9123B9144D80}" type="slidenum">
              <a:rPr lang="pl-PL" noProof="0" smtClean="0">
                <a:solidFill>
                  <a:srgbClr val="FFFFFF"/>
                </a:solidFill>
                <a:effectLst>
                  <a:outerShdw blurRad="38100" dist="38100" dir="2700000" algn="tl">
                    <a:srgbClr val="000000">
                      <a:alpha val="43137"/>
                    </a:srgbClr>
                  </a:outerShdw>
                </a:effectLst>
              </a:rPr>
              <a:pPr/>
              <a:t>‹#›</a:t>
            </a:fld>
            <a:endParaRPr lang="pl-PL" noProof="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3851" y="1122792"/>
            <a:ext cx="9144298" cy="2387203"/>
          </a:xfrm>
          <a:prstGeom prst="rect">
            <a:avLst/>
          </a:prstGeom>
        </p:spPr>
        <p:txBody>
          <a:bodyPr lIns="91186" tIns="45592" rIns="91186" bIns="45592" anchor="b"/>
          <a:lstStyle>
            <a:lvl1pPr algn="ctr">
              <a:defRPr sz="4499"/>
            </a:lvl1pPr>
          </a:lstStyle>
          <a:p>
            <a:r>
              <a:rPr lang="pl-PL"/>
              <a:t>Kliknij, aby edytować styl</a:t>
            </a:r>
          </a:p>
        </p:txBody>
      </p:sp>
      <p:sp>
        <p:nvSpPr>
          <p:cNvPr id="3" name="Podtytuł 2"/>
          <p:cNvSpPr>
            <a:spLocks noGrp="1"/>
          </p:cNvSpPr>
          <p:nvPr>
            <p:ph type="subTitle" idx="1"/>
          </p:nvPr>
        </p:nvSpPr>
        <p:spPr>
          <a:xfrm>
            <a:off x="1523851" y="3601643"/>
            <a:ext cx="9144298" cy="1656159"/>
          </a:xfrm>
          <a:prstGeom prst="rect">
            <a:avLst/>
          </a:prstGeom>
        </p:spPr>
        <p:txBody>
          <a:bodyPr lIns="91186" tIns="45592" rIns="91186" bIns="45592"/>
          <a:lstStyle>
            <a:lvl1pPr marL="0" indent="0" algn="ctr">
              <a:buNone/>
              <a:defRPr sz="1800"/>
            </a:lvl1pPr>
            <a:lvl2pPr marL="341942" indent="0" algn="ctr">
              <a:buNone/>
              <a:defRPr sz="1500"/>
            </a:lvl2pPr>
            <a:lvl3pPr marL="683885" indent="0" algn="ctr">
              <a:buNone/>
              <a:defRPr sz="1275"/>
            </a:lvl3pPr>
            <a:lvl4pPr marL="1025826" indent="0" algn="ctr">
              <a:buNone/>
              <a:defRPr sz="1200"/>
            </a:lvl4pPr>
            <a:lvl5pPr marL="1367768" indent="0" algn="ctr">
              <a:buNone/>
              <a:defRPr sz="1200"/>
            </a:lvl5pPr>
            <a:lvl6pPr marL="1709705" indent="0" algn="ctr">
              <a:buNone/>
              <a:defRPr sz="1200"/>
            </a:lvl6pPr>
            <a:lvl7pPr marL="2051654" indent="0" algn="ctr">
              <a:buNone/>
              <a:defRPr sz="1200"/>
            </a:lvl7pPr>
            <a:lvl8pPr marL="2393588" indent="0" algn="ctr">
              <a:buNone/>
              <a:defRPr sz="1200"/>
            </a:lvl8pPr>
            <a:lvl9pPr marL="2735538" indent="0" algn="ctr">
              <a:buNone/>
              <a:defRPr sz="1200"/>
            </a:lvl9pPr>
          </a:lstStyle>
          <a:p>
            <a:r>
              <a:rPr lang="pl-PL"/>
              <a:t>Kliknij, aby edytować styl wzorca podtytułu</a:t>
            </a:r>
          </a:p>
        </p:txBody>
      </p:sp>
    </p:spTree>
    <p:extLst>
      <p:ext uri="{BB962C8B-B14F-4D97-AF65-F5344CB8AC3E}">
        <p14:creationId xmlns:p14="http://schemas.microsoft.com/office/powerpoint/2010/main" val="1528679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838118" y="365547"/>
            <a:ext cx="10515764" cy="1325165"/>
          </a:xfrm>
          <a:prstGeom prst="rect">
            <a:avLst/>
          </a:prstGeom>
        </p:spPr>
        <p:txBody>
          <a:bodyPr lIns="91186" tIns="45592" rIns="91186" bIns="45592"/>
          <a:lstStyle/>
          <a:p>
            <a:r>
              <a:rPr lang="pl-PL"/>
              <a:t>Kliknij, aby edytować styl</a:t>
            </a:r>
          </a:p>
        </p:txBody>
      </p:sp>
      <p:sp>
        <p:nvSpPr>
          <p:cNvPr id="3" name="Symbol zastępczy zawartości 2"/>
          <p:cNvSpPr>
            <a:spLocks noGrp="1"/>
          </p:cNvSpPr>
          <p:nvPr>
            <p:ph idx="1"/>
          </p:nvPr>
        </p:nvSpPr>
        <p:spPr>
          <a:xfrm>
            <a:off x="838118" y="1825229"/>
            <a:ext cx="10515764" cy="4351734"/>
          </a:xfrm>
          <a:prstGeom prst="rect">
            <a:avLst/>
          </a:prstGeom>
        </p:spPr>
        <p:txBody>
          <a:bodyPr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41405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2198" y="1709737"/>
            <a:ext cx="10515763" cy="2852738"/>
          </a:xfrm>
          <a:prstGeom prst="rect">
            <a:avLst/>
          </a:prstGeom>
        </p:spPr>
        <p:txBody>
          <a:bodyPr lIns="91186" tIns="45592" rIns="91186" bIns="45592" anchor="b"/>
          <a:lstStyle>
            <a:lvl1pPr>
              <a:defRPr sz="4499"/>
            </a:lvl1pPr>
          </a:lstStyle>
          <a:p>
            <a:r>
              <a:rPr lang="pl-PL"/>
              <a:t>Kliknij, aby edytować styl</a:t>
            </a:r>
          </a:p>
        </p:txBody>
      </p:sp>
      <p:sp>
        <p:nvSpPr>
          <p:cNvPr id="3" name="Symbol zastępczy tekstu 2"/>
          <p:cNvSpPr>
            <a:spLocks noGrp="1"/>
          </p:cNvSpPr>
          <p:nvPr>
            <p:ph type="body" idx="1"/>
          </p:nvPr>
        </p:nvSpPr>
        <p:spPr>
          <a:xfrm>
            <a:off x="832198" y="4589860"/>
            <a:ext cx="10515763" cy="1500188"/>
          </a:xfrm>
          <a:prstGeom prst="rect">
            <a:avLst/>
          </a:prstGeom>
        </p:spPr>
        <p:txBody>
          <a:bodyPr lIns="91186" tIns="45592" rIns="91186" bIns="45592"/>
          <a:lstStyle>
            <a:lvl1pPr marL="0" indent="0">
              <a:buNone/>
              <a:defRPr sz="1800"/>
            </a:lvl1pPr>
            <a:lvl2pPr marL="341942" indent="0">
              <a:buNone/>
              <a:defRPr sz="1500"/>
            </a:lvl2pPr>
            <a:lvl3pPr marL="683885" indent="0">
              <a:buNone/>
              <a:defRPr sz="1275"/>
            </a:lvl3pPr>
            <a:lvl4pPr marL="1025826" indent="0">
              <a:buNone/>
              <a:defRPr sz="1200"/>
            </a:lvl4pPr>
            <a:lvl5pPr marL="1367768" indent="0">
              <a:buNone/>
              <a:defRPr sz="1200"/>
            </a:lvl5pPr>
            <a:lvl6pPr marL="1709705" indent="0">
              <a:buNone/>
              <a:defRPr sz="1200"/>
            </a:lvl6pPr>
            <a:lvl7pPr marL="2051654" indent="0">
              <a:buNone/>
              <a:defRPr sz="1200"/>
            </a:lvl7pPr>
            <a:lvl8pPr marL="2393588" indent="0">
              <a:buNone/>
              <a:defRPr sz="1200"/>
            </a:lvl8pPr>
            <a:lvl9pPr marL="2735538" indent="0">
              <a:buNone/>
              <a:defRPr sz="1200"/>
            </a:lvl9pPr>
          </a:lstStyle>
          <a:p>
            <a:pPr lvl="0"/>
            <a:r>
              <a:rPr lang="pl-PL"/>
              <a:t>Kliknij, aby edytować style wzorca tekstu</a:t>
            </a:r>
          </a:p>
        </p:txBody>
      </p:sp>
    </p:spTree>
    <p:extLst>
      <p:ext uri="{BB962C8B-B14F-4D97-AF65-F5344CB8AC3E}">
        <p14:creationId xmlns:p14="http://schemas.microsoft.com/office/powerpoint/2010/main" val="1203249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838118" y="365547"/>
            <a:ext cx="10515764" cy="1325165"/>
          </a:xfrm>
          <a:prstGeom prst="rect">
            <a:avLst/>
          </a:prstGeom>
        </p:spPr>
        <p:txBody>
          <a:bodyPr lIns="91186" tIns="45592" rIns="91186" bIns="45592"/>
          <a:lstStyle/>
          <a:p>
            <a:r>
              <a:rPr lang="pl-PL"/>
              <a:t>Kliknij, aby edytować styl</a:t>
            </a:r>
          </a:p>
        </p:txBody>
      </p:sp>
      <p:sp>
        <p:nvSpPr>
          <p:cNvPr id="3" name="Symbol zastępczy zawartości 2"/>
          <p:cNvSpPr>
            <a:spLocks noGrp="1"/>
          </p:cNvSpPr>
          <p:nvPr>
            <p:ph sz="half" idx="1"/>
          </p:nvPr>
        </p:nvSpPr>
        <p:spPr>
          <a:xfrm>
            <a:off x="838118" y="1825229"/>
            <a:ext cx="5200142" cy="4351734"/>
          </a:xfrm>
          <a:prstGeom prst="rect">
            <a:avLst/>
          </a:prstGeom>
        </p:spPr>
        <p:txBody>
          <a:bodyPr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52550" y="1825229"/>
            <a:ext cx="5201333" cy="4351734"/>
          </a:xfrm>
          <a:prstGeom prst="rect">
            <a:avLst/>
          </a:prstGeom>
        </p:spPr>
        <p:txBody>
          <a:bodyPr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734432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341" y="365547"/>
            <a:ext cx="10515763" cy="1325165"/>
          </a:xfrm>
          <a:prstGeom prst="rect">
            <a:avLst/>
          </a:prstGeom>
        </p:spPr>
        <p:txBody>
          <a:bodyPr lIns="91186" tIns="45592" rIns="91186" bIns="45592"/>
          <a:lstStyle/>
          <a:p>
            <a:r>
              <a:rPr lang="pl-PL"/>
              <a:t>Kliknij, aby edytować styl</a:t>
            </a:r>
          </a:p>
        </p:txBody>
      </p:sp>
      <p:sp>
        <p:nvSpPr>
          <p:cNvPr id="3" name="Symbol zastępczy tekstu 2"/>
          <p:cNvSpPr>
            <a:spLocks noGrp="1"/>
          </p:cNvSpPr>
          <p:nvPr>
            <p:ph type="body" idx="1"/>
          </p:nvPr>
        </p:nvSpPr>
        <p:spPr>
          <a:xfrm>
            <a:off x="839309" y="1681191"/>
            <a:ext cx="5158474" cy="823913"/>
          </a:xfrm>
          <a:prstGeom prst="rect">
            <a:avLst/>
          </a:prstGeom>
        </p:spPr>
        <p:txBody>
          <a:bodyPr lIns="91186" tIns="45592" rIns="91186" bIns="45592" anchor="b"/>
          <a:lstStyle>
            <a:lvl1pPr marL="0" indent="0">
              <a:buNone/>
              <a:defRPr sz="1800" b="1"/>
            </a:lvl1pPr>
            <a:lvl2pPr marL="341942" indent="0">
              <a:buNone/>
              <a:defRPr sz="1500" b="1"/>
            </a:lvl2pPr>
            <a:lvl3pPr marL="683885" indent="0">
              <a:buNone/>
              <a:defRPr sz="1275" b="1"/>
            </a:lvl3pPr>
            <a:lvl4pPr marL="1025826" indent="0">
              <a:buNone/>
              <a:defRPr sz="1200" b="1"/>
            </a:lvl4pPr>
            <a:lvl5pPr marL="1367768" indent="0">
              <a:buNone/>
              <a:defRPr sz="1200" b="1"/>
            </a:lvl5pPr>
            <a:lvl6pPr marL="1709705" indent="0">
              <a:buNone/>
              <a:defRPr sz="1200" b="1"/>
            </a:lvl6pPr>
            <a:lvl7pPr marL="2051654" indent="0">
              <a:buNone/>
              <a:defRPr sz="1200" b="1"/>
            </a:lvl7pPr>
            <a:lvl8pPr marL="2393588" indent="0">
              <a:buNone/>
              <a:defRPr sz="1200" b="1"/>
            </a:lvl8pPr>
            <a:lvl9pPr marL="2735538"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839309" y="2505107"/>
            <a:ext cx="5158474" cy="3684985"/>
          </a:xfrm>
          <a:prstGeom prst="rect">
            <a:avLst/>
          </a:prstGeom>
        </p:spPr>
        <p:txBody>
          <a:bodyPr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788" y="1681191"/>
            <a:ext cx="5182284" cy="823913"/>
          </a:xfrm>
          <a:prstGeom prst="rect">
            <a:avLst/>
          </a:prstGeom>
        </p:spPr>
        <p:txBody>
          <a:bodyPr lIns="91186" tIns="45592" rIns="91186" bIns="45592" anchor="b"/>
          <a:lstStyle>
            <a:lvl1pPr marL="0" indent="0">
              <a:buNone/>
              <a:defRPr sz="1800" b="1"/>
            </a:lvl1pPr>
            <a:lvl2pPr marL="341942" indent="0">
              <a:buNone/>
              <a:defRPr sz="1500" b="1"/>
            </a:lvl2pPr>
            <a:lvl3pPr marL="683885" indent="0">
              <a:buNone/>
              <a:defRPr sz="1275" b="1"/>
            </a:lvl3pPr>
            <a:lvl4pPr marL="1025826" indent="0">
              <a:buNone/>
              <a:defRPr sz="1200" b="1"/>
            </a:lvl4pPr>
            <a:lvl5pPr marL="1367768" indent="0">
              <a:buNone/>
              <a:defRPr sz="1200" b="1"/>
            </a:lvl5pPr>
            <a:lvl6pPr marL="1709705" indent="0">
              <a:buNone/>
              <a:defRPr sz="1200" b="1"/>
            </a:lvl6pPr>
            <a:lvl7pPr marL="2051654" indent="0">
              <a:buNone/>
              <a:defRPr sz="1200" b="1"/>
            </a:lvl7pPr>
            <a:lvl8pPr marL="2393588" indent="0">
              <a:buNone/>
              <a:defRPr sz="1200" b="1"/>
            </a:lvl8pPr>
            <a:lvl9pPr marL="2735538"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6172788" y="2505107"/>
            <a:ext cx="5182284" cy="3684985"/>
          </a:xfrm>
          <a:prstGeom prst="rect">
            <a:avLst/>
          </a:prstGeom>
        </p:spPr>
        <p:txBody>
          <a:bodyPr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604287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838118" y="365547"/>
            <a:ext cx="10515764" cy="1325165"/>
          </a:xfrm>
          <a:prstGeom prst="rect">
            <a:avLst/>
          </a:prstGeom>
        </p:spPr>
        <p:txBody>
          <a:bodyPr lIns="91186" tIns="45592" rIns="91186" bIns="45592"/>
          <a:lstStyle/>
          <a:p>
            <a:r>
              <a:rPr lang="pl-PL"/>
              <a:t>Kliknij, aby edytować styl</a:t>
            </a:r>
          </a:p>
        </p:txBody>
      </p:sp>
    </p:spTree>
    <p:extLst>
      <p:ext uri="{BB962C8B-B14F-4D97-AF65-F5344CB8AC3E}">
        <p14:creationId xmlns:p14="http://schemas.microsoft.com/office/powerpoint/2010/main" val="398342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807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309" y="457200"/>
            <a:ext cx="3932250" cy="1600200"/>
          </a:xfrm>
          <a:prstGeom prst="rect">
            <a:avLst/>
          </a:prstGeom>
        </p:spPr>
        <p:txBody>
          <a:bodyPr lIns="91186" tIns="45592" rIns="91186" bIns="45592" anchor="b"/>
          <a:lstStyle>
            <a:lvl1pPr>
              <a:defRPr sz="2400"/>
            </a:lvl1pPr>
          </a:lstStyle>
          <a:p>
            <a:r>
              <a:rPr lang="pl-PL"/>
              <a:t>Kliknij, aby edytować styl</a:t>
            </a:r>
          </a:p>
        </p:txBody>
      </p:sp>
      <p:sp>
        <p:nvSpPr>
          <p:cNvPr id="3" name="Symbol zastępczy zawartości 2"/>
          <p:cNvSpPr>
            <a:spLocks noGrp="1"/>
          </p:cNvSpPr>
          <p:nvPr>
            <p:ph idx="1"/>
          </p:nvPr>
        </p:nvSpPr>
        <p:spPr>
          <a:xfrm>
            <a:off x="5183476" y="987061"/>
            <a:ext cx="6171597" cy="4874419"/>
          </a:xfrm>
          <a:prstGeom prst="rect">
            <a:avLst/>
          </a:prstGeom>
        </p:spPr>
        <p:txBody>
          <a:bodyPr lIns="91186" tIns="45592" rIns="91186" bIns="45592"/>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309" y="2057402"/>
            <a:ext cx="3932250" cy="3811191"/>
          </a:xfrm>
          <a:prstGeom prst="rect">
            <a:avLst/>
          </a:prstGeom>
        </p:spPr>
        <p:txBody>
          <a:bodyPr lIns="91186" tIns="45592" rIns="91186" bIns="45592"/>
          <a:lstStyle>
            <a:lvl1pPr marL="0" indent="0">
              <a:buNone/>
              <a:defRPr sz="1200"/>
            </a:lvl1pPr>
            <a:lvl2pPr marL="341942" indent="0">
              <a:buNone/>
              <a:defRPr sz="975"/>
            </a:lvl2pPr>
            <a:lvl3pPr marL="683885" indent="0">
              <a:buNone/>
              <a:defRPr sz="900"/>
            </a:lvl3pPr>
            <a:lvl4pPr marL="1025826" indent="0">
              <a:buNone/>
              <a:defRPr sz="675"/>
            </a:lvl4pPr>
            <a:lvl5pPr marL="1367768" indent="0">
              <a:buNone/>
              <a:defRPr sz="675"/>
            </a:lvl5pPr>
            <a:lvl6pPr marL="1709705" indent="0">
              <a:buNone/>
              <a:defRPr sz="675"/>
            </a:lvl6pPr>
            <a:lvl7pPr marL="2051654" indent="0">
              <a:buNone/>
              <a:defRPr sz="675"/>
            </a:lvl7pPr>
            <a:lvl8pPr marL="2393588" indent="0">
              <a:buNone/>
              <a:defRPr sz="675"/>
            </a:lvl8pPr>
            <a:lvl9pPr marL="2735538" indent="0">
              <a:buNone/>
              <a:defRPr sz="675"/>
            </a:lvl9pPr>
          </a:lstStyle>
          <a:p>
            <a:pPr lvl="0"/>
            <a:r>
              <a:rPr lang="pl-PL"/>
              <a:t>Kliknij, aby edytować style wzorca tekstu</a:t>
            </a:r>
          </a:p>
        </p:txBody>
      </p:sp>
    </p:spTree>
    <p:extLst>
      <p:ext uri="{BB962C8B-B14F-4D97-AF65-F5344CB8AC3E}">
        <p14:creationId xmlns:p14="http://schemas.microsoft.com/office/powerpoint/2010/main" val="3321976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22.01.2024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309" y="457200"/>
            <a:ext cx="3932250" cy="1600200"/>
          </a:xfrm>
          <a:prstGeom prst="rect">
            <a:avLst/>
          </a:prstGeom>
        </p:spPr>
        <p:txBody>
          <a:bodyPr lIns="91186" tIns="45592" rIns="91186" bIns="45592" anchor="b"/>
          <a:lstStyle>
            <a:lvl1pPr>
              <a:defRPr sz="2400"/>
            </a:lvl1pPr>
          </a:lstStyle>
          <a:p>
            <a:r>
              <a:rPr lang="pl-PL"/>
              <a:t>Kliknij, aby edytować styl</a:t>
            </a:r>
          </a:p>
        </p:txBody>
      </p:sp>
      <p:sp>
        <p:nvSpPr>
          <p:cNvPr id="3" name="Symbol zastępczy obrazu 2"/>
          <p:cNvSpPr>
            <a:spLocks noGrp="1"/>
          </p:cNvSpPr>
          <p:nvPr>
            <p:ph type="pic" idx="1"/>
          </p:nvPr>
        </p:nvSpPr>
        <p:spPr>
          <a:xfrm>
            <a:off x="5183476" y="987061"/>
            <a:ext cx="6171597" cy="4874419"/>
          </a:xfrm>
          <a:prstGeom prst="rect">
            <a:avLst/>
          </a:prstGeom>
        </p:spPr>
        <p:txBody>
          <a:bodyPr lIns="91186" tIns="45592" rIns="91186" bIns="45592"/>
          <a:lstStyle>
            <a:lvl1pPr marL="0" indent="0">
              <a:buNone/>
              <a:defRPr sz="2400"/>
            </a:lvl1pPr>
            <a:lvl2pPr marL="341942" indent="0">
              <a:buNone/>
              <a:defRPr sz="2100"/>
            </a:lvl2pPr>
            <a:lvl3pPr marL="683885" indent="0">
              <a:buNone/>
              <a:defRPr sz="1800"/>
            </a:lvl3pPr>
            <a:lvl4pPr marL="1025826" indent="0">
              <a:buNone/>
              <a:defRPr sz="1500"/>
            </a:lvl4pPr>
            <a:lvl5pPr marL="1367768" indent="0">
              <a:buNone/>
              <a:defRPr sz="1500"/>
            </a:lvl5pPr>
            <a:lvl6pPr marL="1709705" indent="0">
              <a:buNone/>
              <a:defRPr sz="1500"/>
            </a:lvl6pPr>
            <a:lvl7pPr marL="2051654" indent="0">
              <a:buNone/>
              <a:defRPr sz="1500"/>
            </a:lvl7pPr>
            <a:lvl8pPr marL="2393588" indent="0">
              <a:buNone/>
              <a:defRPr sz="1500"/>
            </a:lvl8pPr>
            <a:lvl9pPr marL="2735538" indent="0">
              <a:buNone/>
              <a:defRPr sz="1500"/>
            </a:lvl9pPr>
          </a:lstStyle>
          <a:p>
            <a:pPr lvl="0"/>
            <a:endParaRPr lang="pl-PL" noProof="0"/>
          </a:p>
        </p:txBody>
      </p:sp>
      <p:sp>
        <p:nvSpPr>
          <p:cNvPr id="4" name="Symbol zastępczy tekstu 3"/>
          <p:cNvSpPr>
            <a:spLocks noGrp="1"/>
          </p:cNvSpPr>
          <p:nvPr>
            <p:ph type="body" sz="half" idx="2"/>
          </p:nvPr>
        </p:nvSpPr>
        <p:spPr>
          <a:xfrm>
            <a:off x="839309" y="2057402"/>
            <a:ext cx="3932250" cy="3811191"/>
          </a:xfrm>
          <a:prstGeom prst="rect">
            <a:avLst/>
          </a:prstGeom>
        </p:spPr>
        <p:txBody>
          <a:bodyPr lIns="91186" tIns="45592" rIns="91186" bIns="45592"/>
          <a:lstStyle>
            <a:lvl1pPr marL="0" indent="0">
              <a:buNone/>
              <a:defRPr sz="1200"/>
            </a:lvl1pPr>
            <a:lvl2pPr marL="341942" indent="0">
              <a:buNone/>
              <a:defRPr sz="975"/>
            </a:lvl2pPr>
            <a:lvl3pPr marL="683885" indent="0">
              <a:buNone/>
              <a:defRPr sz="900"/>
            </a:lvl3pPr>
            <a:lvl4pPr marL="1025826" indent="0">
              <a:buNone/>
              <a:defRPr sz="675"/>
            </a:lvl4pPr>
            <a:lvl5pPr marL="1367768" indent="0">
              <a:buNone/>
              <a:defRPr sz="675"/>
            </a:lvl5pPr>
            <a:lvl6pPr marL="1709705" indent="0">
              <a:buNone/>
              <a:defRPr sz="675"/>
            </a:lvl6pPr>
            <a:lvl7pPr marL="2051654" indent="0">
              <a:buNone/>
              <a:defRPr sz="675"/>
            </a:lvl7pPr>
            <a:lvl8pPr marL="2393588" indent="0">
              <a:buNone/>
              <a:defRPr sz="675"/>
            </a:lvl8pPr>
            <a:lvl9pPr marL="2735538" indent="0">
              <a:buNone/>
              <a:defRPr sz="675"/>
            </a:lvl9pPr>
          </a:lstStyle>
          <a:p>
            <a:pPr lvl="0"/>
            <a:r>
              <a:rPr lang="pl-PL"/>
              <a:t>Kliknij, aby edytować style wzorca tekstu</a:t>
            </a:r>
          </a:p>
        </p:txBody>
      </p:sp>
    </p:spTree>
    <p:extLst>
      <p:ext uri="{BB962C8B-B14F-4D97-AF65-F5344CB8AC3E}">
        <p14:creationId xmlns:p14="http://schemas.microsoft.com/office/powerpoint/2010/main" val="3236280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838118" y="365547"/>
            <a:ext cx="10515764" cy="1325165"/>
          </a:xfrm>
          <a:prstGeom prst="rect">
            <a:avLst/>
          </a:prstGeom>
        </p:spPr>
        <p:txBody>
          <a:bodyPr lIns="91186" tIns="45592" rIns="91186" bIns="45592"/>
          <a:lstStyle/>
          <a:p>
            <a:r>
              <a:rPr lang="pl-PL"/>
              <a:t>Kliknij, aby edytować styl</a:t>
            </a:r>
          </a:p>
        </p:txBody>
      </p:sp>
      <p:sp>
        <p:nvSpPr>
          <p:cNvPr id="3" name="Symbol zastępczy tytułu pionowego 2"/>
          <p:cNvSpPr>
            <a:spLocks noGrp="1"/>
          </p:cNvSpPr>
          <p:nvPr>
            <p:ph type="body" orient="vert" idx="1"/>
          </p:nvPr>
        </p:nvSpPr>
        <p:spPr>
          <a:xfrm>
            <a:off x="838118" y="1825229"/>
            <a:ext cx="10515764" cy="4351734"/>
          </a:xfrm>
          <a:prstGeom prst="rect">
            <a:avLst/>
          </a:prstGeom>
        </p:spPr>
        <p:txBody>
          <a:bodyPr vert="eaVert"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48983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5240" y="365524"/>
            <a:ext cx="2628643" cy="5811440"/>
          </a:xfrm>
          <a:prstGeom prst="rect">
            <a:avLst/>
          </a:prstGeom>
        </p:spPr>
        <p:txBody>
          <a:bodyPr vert="eaVert" lIns="91186" tIns="45592" rIns="91186" bIns="45592"/>
          <a:lstStyle/>
          <a:p>
            <a:r>
              <a:rPr lang="pl-PL"/>
              <a:t>Kliknij, aby edytować styl</a:t>
            </a:r>
          </a:p>
        </p:txBody>
      </p:sp>
      <p:sp>
        <p:nvSpPr>
          <p:cNvPr id="3" name="Symbol zastępczy tytułu pionowego 2"/>
          <p:cNvSpPr>
            <a:spLocks noGrp="1"/>
          </p:cNvSpPr>
          <p:nvPr>
            <p:ph type="body" orient="vert" idx="1"/>
          </p:nvPr>
        </p:nvSpPr>
        <p:spPr>
          <a:xfrm>
            <a:off x="838118" y="365524"/>
            <a:ext cx="7772832" cy="5811440"/>
          </a:xfrm>
          <a:prstGeom prst="rect">
            <a:avLst/>
          </a:prstGeom>
        </p:spPr>
        <p:txBody>
          <a:bodyPr vert="eaVert" lIns="91186" tIns="45592" rIns="91186" bIns="45592"/>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527802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7"/>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ECE2432-9BED-4A68-BB36-A271A54C476B}"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1378698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ECE2432-9BED-4A68-BB36-A271A54C476B}"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145093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2"/>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AECE2432-9BED-4A68-BB36-A271A54C476B}"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2711429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AECE2432-9BED-4A68-BB36-A271A54C476B}" type="datetimeFigureOut">
              <a:rPr lang="pl-PL" smtClean="0"/>
              <a:t>22.01.2024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226422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1" y="1535114"/>
            <a:ext cx="5386917"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9" y="1535114"/>
            <a:ext cx="5389033"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ECE2432-9BED-4A68-BB36-A271A54C476B}" type="datetimeFigureOut">
              <a:rPr lang="pl-PL" smtClean="0"/>
              <a:t>22.01.2024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3856153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AECE2432-9BED-4A68-BB36-A271A54C476B}" type="datetimeFigureOut">
              <a:rPr lang="pl-PL" smtClean="0"/>
              <a:t>22.01.2024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1164422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ECE2432-9BED-4A68-BB36-A271A54C476B}" type="datetimeFigureOut">
              <a:rPr lang="pl-PL" smtClean="0"/>
              <a:t>22.01.2024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169654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2"/>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ECE2432-9BED-4A68-BB36-A271A54C476B}" type="datetimeFigureOut">
              <a:rPr lang="pl-PL" smtClean="0"/>
              <a:t>22.01.2024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75393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ECE2432-9BED-4A68-BB36-A271A54C476B}" type="datetimeFigureOut">
              <a:rPr lang="pl-PL" smtClean="0"/>
              <a:t>22.01.2024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2478239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ECE2432-9BED-4A68-BB36-A271A54C476B}"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2622851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40"/>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40"/>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ECE2432-9BED-4A68-BB36-A271A54C476B}"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B2FAD49-270B-41AB-A9CB-5374E2BFE0A3}" type="slidenum">
              <a:rPr lang="pl-PL" smtClean="0"/>
              <a:t>‹#›</a:t>
            </a:fld>
            <a:endParaRPr lang="pl-PL"/>
          </a:p>
        </p:txBody>
      </p:sp>
    </p:spTree>
    <p:extLst>
      <p:ext uri="{BB962C8B-B14F-4D97-AF65-F5344CB8AC3E}">
        <p14:creationId xmlns:p14="http://schemas.microsoft.com/office/powerpoint/2010/main" val="3679537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23165"/>
          </a:xfrm>
          <a:prstGeom prst="rect">
            <a:avLst/>
          </a:prstGeom>
        </p:spPr>
        <p:txBody>
          <a:bodyPr wrap="square" lIns="0" tIns="0" rIns="0" bIns="0">
            <a:spAutoFit/>
          </a:bodyPr>
          <a:lstStyle>
            <a:lvl1pPr>
              <a:defRPr sz="2100" b="1" i="0">
                <a:solidFill>
                  <a:srgbClr val="181818"/>
                </a:solidFill>
                <a:latin typeface="Myriad Pro Light Cond"/>
                <a:cs typeface="Myriad Pro Light Cond"/>
              </a:defRPr>
            </a:lvl1pPr>
          </a:lstStyle>
          <a:p>
            <a:endParaRPr/>
          </a:p>
        </p:txBody>
      </p:sp>
      <p:sp>
        <p:nvSpPr>
          <p:cNvPr id="3" name="Holder 3"/>
          <p:cNvSpPr>
            <a:spLocks noGrp="1"/>
          </p:cNvSpPr>
          <p:nvPr>
            <p:ph type="subTitle" idx="4"/>
          </p:nvPr>
        </p:nvSpPr>
        <p:spPr>
          <a:xfrm>
            <a:off x="1828800" y="3840480"/>
            <a:ext cx="8534400" cy="297454"/>
          </a:xfrm>
          <a:prstGeom prst="rect">
            <a:avLst/>
          </a:prstGeom>
        </p:spPr>
        <p:txBody>
          <a:bodyPr wrap="square" lIns="0" tIns="0" rIns="0" bIns="0">
            <a:spAutoFit/>
          </a:bodyPr>
          <a:lstStyle>
            <a:lvl1pPr>
              <a:defRPr sz="1933" b="1" i="0">
                <a:solidFill>
                  <a:srgbClr val="181818"/>
                </a:solidFill>
                <a:latin typeface="Myriad Pro Light Cond"/>
                <a:cs typeface="Myriad Pro Light C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91141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819" y="632393"/>
            <a:ext cx="11264362" cy="323165"/>
          </a:xfrm>
        </p:spPr>
        <p:txBody>
          <a:bodyPr lIns="0" tIns="0" rIns="0" bIns="0"/>
          <a:lstStyle>
            <a:lvl1pPr>
              <a:defRPr sz="2100" b="1" i="0">
                <a:solidFill>
                  <a:srgbClr val="181818"/>
                </a:solidFill>
                <a:latin typeface="Myriad Pro Light Cond"/>
                <a:cs typeface="Myriad Pro Light Cond"/>
              </a:defRPr>
            </a:lvl1pPr>
          </a:lstStyle>
          <a:p>
            <a:endParaRPr/>
          </a:p>
        </p:txBody>
      </p:sp>
      <p:sp>
        <p:nvSpPr>
          <p:cNvPr id="3" name="Holder 3"/>
          <p:cNvSpPr>
            <a:spLocks noGrp="1"/>
          </p:cNvSpPr>
          <p:nvPr>
            <p:ph type="body" idx="1"/>
          </p:nvPr>
        </p:nvSpPr>
        <p:spPr>
          <a:xfrm>
            <a:off x="677334" y="2127294"/>
            <a:ext cx="10833946" cy="297454"/>
          </a:xfrm>
        </p:spPr>
        <p:txBody>
          <a:bodyPr lIns="0" tIns="0" rIns="0" bIns="0"/>
          <a:lstStyle>
            <a:lvl1pPr>
              <a:defRPr sz="1933" b="1" i="0">
                <a:solidFill>
                  <a:srgbClr val="181818"/>
                </a:solidFill>
                <a:latin typeface="Myriad Pro Light Cond"/>
                <a:cs typeface="Myriad Pro Light C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58962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819" y="632393"/>
            <a:ext cx="11264362" cy="323165"/>
          </a:xfrm>
        </p:spPr>
        <p:txBody>
          <a:bodyPr lIns="0" tIns="0" rIns="0" bIns="0"/>
          <a:lstStyle>
            <a:lvl1pPr>
              <a:defRPr sz="2100" b="1" i="0">
                <a:solidFill>
                  <a:srgbClr val="181818"/>
                </a:solidFill>
                <a:latin typeface="Myriad Pro Light Cond"/>
                <a:cs typeface="Myriad Pro Light Cond"/>
              </a:defRPr>
            </a:lvl1pPr>
          </a:lstStyle>
          <a:p>
            <a:endParaRPr/>
          </a:p>
        </p:txBody>
      </p:sp>
      <p:sp>
        <p:nvSpPr>
          <p:cNvPr id="3" name="Holder 3"/>
          <p:cNvSpPr>
            <a:spLocks noGrp="1"/>
          </p:cNvSpPr>
          <p:nvPr>
            <p:ph sz="half" idx="2"/>
          </p:nvPr>
        </p:nvSpPr>
        <p:spPr>
          <a:xfrm>
            <a:off x="398957" y="1784842"/>
            <a:ext cx="5340773" cy="323165"/>
          </a:xfrm>
          <a:prstGeom prst="rect">
            <a:avLst/>
          </a:prstGeom>
        </p:spPr>
        <p:txBody>
          <a:bodyPr wrap="square" lIns="0" tIns="0" rIns="0" bIns="0">
            <a:spAutoFit/>
          </a:bodyPr>
          <a:lstStyle>
            <a:lvl1pPr>
              <a:defRPr sz="2100" b="1" i="0">
                <a:solidFill>
                  <a:srgbClr val="181818"/>
                </a:solidFill>
                <a:latin typeface="Myriad Pro Light Cond"/>
                <a:cs typeface="Myriad Pro Light Cond"/>
              </a:defRPr>
            </a:lvl1pPr>
          </a:lstStyle>
          <a:p>
            <a:endParaRPr/>
          </a:p>
        </p:txBody>
      </p:sp>
      <p:sp>
        <p:nvSpPr>
          <p:cNvPr id="4" name="Holder 4"/>
          <p:cNvSpPr>
            <a:spLocks noGrp="1"/>
          </p:cNvSpPr>
          <p:nvPr>
            <p:ph sz="half" idx="3"/>
          </p:nvPr>
        </p:nvSpPr>
        <p:spPr>
          <a:xfrm>
            <a:off x="6278880" y="1577340"/>
            <a:ext cx="5303520" cy="4462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3875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819" y="632393"/>
            <a:ext cx="11264362" cy="323165"/>
          </a:xfrm>
        </p:spPr>
        <p:txBody>
          <a:bodyPr lIns="0" tIns="0" rIns="0" bIns="0"/>
          <a:lstStyle>
            <a:lvl1pPr>
              <a:defRPr sz="2100" b="1" i="0">
                <a:solidFill>
                  <a:srgbClr val="181818"/>
                </a:solidFill>
                <a:latin typeface="Myriad Pro Light Cond"/>
                <a:cs typeface="Myriad Pro Light C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059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6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22.01.2024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02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7616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379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dsumowanie">
    <p:spTree>
      <p:nvGrpSpPr>
        <p:cNvPr id="1" name=""/>
        <p:cNvGrpSpPr/>
        <p:nvPr/>
      </p:nvGrpSpPr>
      <p:grpSpPr>
        <a:xfrm>
          <a:off x="0" y="0"/>
          <a:ext cx="0" cy="0"/>
          <a:chOff x="0" y="0"/>
          <a:chExt cx="0" cy="0"/>
        </a:xfrm>
      </p:grpSpPr>
      <p:cxnSp>
        <p:nvCxnSpPr>
          <p:cNvPr id="28" name="Łącznik prosty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ytuł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rtlCol="0">
            <a:normAutofit/>
          </a:bodyPr>
          <a:lstStyle/>
          <a:p>
            <a:pPr rtl="0"/>
            <a:r>
              <a:rPr lang="pl-PL" noProof="0"/>
              <a:t>Kliknij, aby edytować styl</a:t>
            </a:r>
          </a:p>
        </p:txBody>
      </p:sp>
      <p:sp>
        <p:nvSpPr>
          <p:cNvPr id="51" name="Obraz — symbol zastępczy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rtlCol="0"/>
          <a:lstStyle>
            <a:lvl1pPr marL="0" indent="0" algn="ctr">
              <a:buNone/>
              <a:defRPr>
                <a:latin typeface="Times New Roman" panose="02020603050405020304" pitchFamily="18" charset="0"/>
              </a:defRPr>
            </a:lvl1pPr>
          </a:lstStyle>
          <a:p>
            <a:pPr rtl="0"/>
            <a:r>
              <a:rPr lang="pl-PL" noProof="0"/>
              <a:t>Wstaw zdjęcie tutaj</a:t>
            </a:r>
          </a:p>
        </p:txBody>
      </p:sp>
      <p:sp>
        <p:nvSpPr>
          <p:cNvPr id="53" name="Obraz — symbol zastępczy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rtlCol="0"/>
          <a:lstStyle>
            <a:lvl1pPr marL="0" indent="0" algn="ctr">
              <a:buNone/>
              <a:defRPr>
                <a:latin typeface="Times New Roman" panose="02020603050405020304" pitchFamily="18" charset="0"/>
              </a:defRPr>
            </a:lvl1pPr>
          </a:lstStyle>
          <a:p>
            <a:pPr rtl="0"/>
            <a:r>
              <a:rPr lang="pl-PL" noProof="0"/>
              <a:t>Wstaw zdjęcie tutaj</a:t>
            </a:r>
          </a:p>
        </p:txBody>
      </p:sp>
      <p:sp>
        <p:nvSpPr>
          <p:cNvPr id="57" name="Obraz — symbol zastępczy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rtlCol="0"/>
          <a:lstStyle>
            <a:lvl1pPr marL="0" indent="0" algn="ctr">
              <a:buNone/>
              <a:defRPr>
                <a:latin typeface="Times New Roman" panose="02020603050405020304" pitchFamily="18" charset="0"/>
              </a:defRPr>
            </a:lvl1pPr>
          </a:lstStyle>
          <a:p>
            <a:pPr rtl="0"/>
            <a:r>
              <a:rPr lang="pl-PL" noProof="0"/>
              <a:t>Wstaw zdjęcie tutaj</a:t>
            </a:r>
          </a:p>
        </p:txBody>
      </p:sp>
      <p:sp>
        <p:nvSpPr>
          <p:cNvPr id="54" name="Obraz — symbol zastępczy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rtlCol="0"/>
          <a:lstStyle>
            <a:lvl1pPr marL="0" indent="0" algn="ctr">
              <a:buNone/>
              <a:defRPr>
                <a:latin typeface="Times New Roman" panose="02020603050405020304" pitchFamily="18" charset="0"/>
              </a:defRPr>
            </a:lvl1pPr>
          </a:lstStyle>
          <a:p>
            <a:pPr rtl="0"/>
            <a:r>
              <a:rPr lang="pl-PL" noProof="0"/>
              <a:t>Wstaw zdjęcie tutaj</a:t>
            </a:r>
          </a:p>
        </p:txBody>
      </p:sp>
      <p:sp>
        <p:nvSpPr>
          <p:cNvPr id="29" name="Zawartość — symbol zastępczy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rtlCol="0">
            <a:normAutofit/>
          </a:bodyPr>
          <a:lstStyle>
            <a:lvl1pPr marL="0" indent="0">
              <a:lnSpc>
                <a:spcPct val="100000"/>
              </a:lnSpc>
              <a:buNone/>
              <a:defRPr sz="1800">
                <a:latin typeface="Times New Roman" panose="02020603050405020304" pitchFamily="18" charset="0"/>
              </a:defRPr>
            </a:lvl1pPr>
          </a:lstStyle>
          <a:p>
            <a:pPr lvl="0" rtl="0"/>
            <a:r>
              <a:rPr lang="pl-PL" noProof="0"/>
              <a:t>Kliknij, aby edytować style wzorca tekstu</a:t>
            </a:r>
          </a:p>
        </p:txBody>
      </p:sp>
      <p:sp>
        <p:nvSpPr>
          <p:cNvPr id="34" name="Stopka — symbol zastępczy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rtlCol="0"/>
          <a:lstStyle>
            <a:lvl1pPr>
              <a:defRPr/>
            </a:lvl1pPr>
          </a:lstStyle>
          <a:p>
            <a:pPr rtl="0"/>
            <a:r>
              <a:rPr lang="pl-PL" noProof="0"/>
              <a:t>TYTUŁ PREZENTACJI</a:t>
            </a:r>
          </a:p>
        </p:txBody>
      </p:sp>
      <p:sp>
        <p:nvSpPr>
          <p:cNvPr id="35" name="Data — symbol zastępczy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rtlCol="0"/>
          <a:lstStyle/>
          <a:p>
            <a:pPr rtl="0"/>
            <a:r>
              <a:rPr lang="pl-PL" noProof="0"/>
              <a:t>20XX-02-11</a:t>
            </a:r>
          </a:p>
        </p:txBody>
      </p:sp>
      <p:sp>
        <p:nvSpPr>
          <p:cNvPr id="36" name="Numer slajdu — symbol zastępczy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rtlCol="0"/>
          <a:lstStyle>
            <a:lvl1pPr>
              <a:defRPr>
                <a:latin typeface="Times New Roman" panose="02020603050405020304" pitchFamily="18" charset="0"/>
                <a:cs typeface="Times New Roman" panose="02020603050405020304" pitchFamily="18" charset="0"/>
              </a:defRPr>
            </a:lvl1pPr>
          </a:lstStyle>
          <a:p>
            <a:fld id="{DE330D17-32E5-404A-9262-6A998ABC0878}" type="slidenum">
              <a:rPr lang="pl-PL" noProof="0" smtClean="0"/>
              <a:pPr/>
              <a:t>‹#›</a:t>
            </a:fld>
            <a:endParaRPr lang="pl-PL" noProof="0"/>
          </a:p>
        </p:txBody>
      </p:sp>
    </p:spTree>
    <p:extLst>
      <p:ext uri="{BB962C8B-B14F-4D97-AF65-F5344CB8AC3E}">
        <p14:creationId xmlns:p14="http://schemas.microsoft.com/office/powerpoint/2010/main" val="25227067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22.01.2024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7" r:id="rId3"/>
    <p:sldLayoutId id="2147483666" r:id="rId4"/>
    <p:sldLayoutId id="214748366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37875204"/>
      </p:ext>
    </p:extLst>
  </p:cSld>
  <p:clrMap bg1="dk1" tx1="lt1" bg2="dk2" tx2="lt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a — symbol zastępczy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pPr rtl="0"/>
            <a:r>
              <a:rPr lang="pl-PL" noProof="0"/>
              <a:t>20XX-02-11</a:t>
            </a:r>
          </a:p>
        </p:txBody>
      </p:sp>
      <p:sp>
        <p:nvSpPr>
          <p:cNvPr id="5" name="Stopka — symbol zastępczy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pPr rtl="0"/>
            <a:r>
              <a:rPr lang="pl-PL" noProof="0"/>
              <a:t>TYTUŁ PREZENTACJI</a:t>
            </a:r>
          </a:p>
        </p:txBody>
      </p:sp>
      <p:sp>
        <p:nvSpPr>
          <p:cNvPr id="6" name="Numer slajdu — symbol zastępczy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latin typeface="Times New Roman" panose="02020603050405020304" pitchFamily="18" charset="0"/>
                <a:cs typeface="Times New Roman" panose="02020603050405020304" pitchFamily="18" charset="0"/>
              </a:defRPr>
            </a:lvl1pPr>
          </a:lstStyle>
          <a:p>
            <a:fld id="{C3DB2ADC-AF19-4574-8C10-79B5B04FCA27}" type="slidenum">
              <a:rPr lang="pl-PL" noProof="0" smtClean="0"/>
              <a:pPr/>
              <a:t>‹#›</a:t>
            </a:fld>
            <a:endParaRPr lang="pl-PL" noProof="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49" r:id="rId3"/>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B8B8B8"/>
            </a:gs>
          </a:gsLst>
          <a:lin ang="5400000"/>
        </a:gra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36C3BEDE-F88D-2796-D0AC-3914E655FF0D}"/>
              </a:ext>
            </a:extLst>
          </p:cNvPr>
          <p:cNvSpPr>
            <a:spLocks noChangeArrowheads="1"/>
          </p:cNvSpPr>
          <p:nvPr/>
        </p:nvSpPr>
        <p:spPr bwMode="auto">
          <a:xfrm>
            <a:off x="-3572" y="6407944"/>
            <a:ext cx="12189619" cy="457200"/>
          </a:xfrm>
          <a:prstGeom prst="rect">
            <a:avLst/>
          </a:prstGeom>
          <a:solidFill>
            <a:srgbClr val="224576"/>
          </a:solidFill>
          <a:ln>
            <a:noFill/>
          </a:ln>
          <a:extLst>
            <a:ext uri="{91240B29-F687-4F45-9708-019B960494DF}">
              <a14:hiddenLine xmlns:a14="http://schemas.microsoft.com/office/drawing/2010/main" w="9525">
                <a:solidFill>
                  <a:srgbClr val="000000"/>
                </a:solidFill>
                <a:round/>
                <a:headEnd/>
                <a:tailEnd/>
              </a14:hiddenLine>
            </a:ext>
          </a:extLst>
        </p:spPr>
        <p:txBody>
          <a:bodyPr wrap="none" lIns="68383" tIns="34191" rIns="68383" bIns="34191" anchor="ctr"/>
          <a:lstStyle/>
          <a:p>
            <a:pPr>
              <a:buClr>
                <a:srgbClr val="000000"/>
              </a:buClr>
              <a:buSzPct val="100000"/>
              <a:buFont typeface="Times New Roman" panose="02020603050405020304" pitchFamily="18" charset="0"/>
              <a:buNone/>
            </a:pPr>
            <a:endParaRPr lang="pl-PL" altLang="pl-PL" sz="1350"/>
          </a:p>
        </p:txBody>
      </p:sp>
      <p:sp>
        <p:nvSpPr>
          <p:cNvPr id="19459" name="Rectangle 2">
            <a:extLst>
              <a:ext uri="{FF2B5EF4-FFF2-40B4-BE49-F238E27FC236}">
                <a16:creationId xmlns:a16="http://schemas.microsoft.com/office/drawing/2014/main" id="{B3EFD226-2054-C9F3-88A8-683F3821EACD}"/>
              </a:ext>
            </a:extLst>
          </p:cNvPr>
          <p:cNvSpPr>
            <a:spLocks noChangeArrowheads="1"/>
          </p:cNvSpPr>
          <p:nvPr/>
        </p:nvSpPr>
        <p:spPr bwMode="auto">
          <a:xfrm>
            <a:off x="-3572" y="6407944"/>
            <a:ext cx="12189619" cy="457200"/>
          </a:xfrm>
          <a:prstGeom prst="rect">
            <a:avLst/>
          </a:prstGeom>
          <a:solidFill>
            <a:srgbClr val="224576"/>
          </a:solidFill>
          <a:ln>
            <a:noFill/>
          </a:ln>
          <a:extLst>
            <a:ext uri="{91240B29-F687-4F45-9708-019B960494DF}">
              <a14:hiddenLine xmlns:a14="http://schemas.microsoft.com/office/drawing/2010/main" w="9525">
                <a:solidFill>
                  <a:srgbClr val="000000"/>
                </a:solidFill>
                <a:round/>
                <a:headEnd/>
                <a:tailEnd/>
              </a14:hiddenLine>
            </a:ext>
          </a:extLst>
        </p:spPr>
        <p:txBody>
          <a:bodyPr wrap="none" lIns="68383" tIns="34191" rIns="68383" bIns="34191" anchor="ctr"/>
          <a:lstStyle/>
          <a:p>
            <a:pPr>
              <a:buClr>
                <a:srgbClr val="000000"/>
              </a:buClr>
              <a:buSzPct val="100000"/>
              <a:buFont typeface="Times New Roman" panose="02020603050405020304" pitchFamily="18" charset="0"/>
              <a:buNone/>
            </a:pPr>
            <a:endParaRPr lang="pl-PL" altLang="pl-PL" sz="1350"/>
          </a:p>
        </p:txBody>
      </p:sp>
      <p:sp>
        <p:nvSpPr>
          <p:cNvPr id="2" name="Rectangle 3">
            <a:extLst>
              <a:ext uri="{FF2B5EF4-FFF2-40B4-BE49-F238E27FC236}">
                <a16:creationId xmlns:a16="http://schemas.microsoft.com/office/drawing/2014/main" id="{392AAC81-C5D6-8A87-BF2E-EB2D80FD2E2A}"/>
              </a:ext>
            </a:extLst>
          </p:cNvPr>
          <p:cNvSpPr>
            <a:spLocks noChangeArrowheads="1"/>
          </p:cNvSpPr>
          <p:nvPr/>
        </p:nvSpPr>
        <p:spPr bwMode="auto">
          <a:xfrm>
            <a:off x="2114343" y="3115866"/>
            <a:ext cx="8895481" cy="1447800"/>
          </a:xfrm>
          <a:prstGeom prst="rect">
            <a:avLst/>
          </a:prstGeom>
          <a:noFill/>
          <a:ln>
            <a:noFill/>
          </a:ln>
          <a:effec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Lst>
              <a:defRPr sz="3600">
                <a:solidFill>
                  <a:srgbClr val="000000"/>
                </a:solidFill>
                <a:latin typeface="Gill Sans" charset="0"/>
                <a:ea typeface="ヒラギノ角ゴ ProN W3"/>
                <a:cs typeface="ヒラギノ角ゴ ProN W3"/>
              </a:defRPr>
            </a:lvl9pPr>
          </a:lstStyle>
          <a:p>
            <a:pPr algn="just" defTabSz="336006" eaLnBrk="1" hangingPunct="1">
              <a:buSzPct val="100000"/>
              <a:defRPr/>
            </a:pPr>
            <a:r>
              <a:rPr lang="en-US" altLang="pl-PL" sz="1500">
                <a:solidFill>
                  <a:srgbClr val="224574"/>
                </a:solidFill>
                <a:latin typeface="Calibri" panose="020F0502020204030204" pitchFamily="34" charset="0"/>
              </a:rPr>
              <a:t>Lorem ipsum dolor sit amet, consectetur adipiscing elit. Maecenas sed diam eget risus varius blandit sit amet non magna. Vivamus sagittis lacus vel augue laoreet rutrum faucibus dolor auctor. Donec ullamcorper nulla non metus auctor fringilla. Cras mattis consectetur purus sit amet fermentum. Sed posuere consectetur est at lobortis. Nullam id dolor id nibh ultricies vehicula ut id elit. Maecenas faucibus mollis interdum. Morbi leo risus, porta ac consectetur ac, vestibulum at eros. Donec id elit non mi porta gravida at eget metus. Maecenas faucibus mollis interdum. Cras justo odio, dapibus ac facilisis in, egestas eget quam.</a:t>
            </a:r>
          </a:p>
        </p:txBody>
      </p:sp>
      <p:sp>
        <p:nvSpPr>
          <p:cNvPr id="29700" name="Rectangle 4">
            <a:extLst>
              <a:ext uri="{FF2B5EF4-FFF2-40B4-BE49-F238E27FC236}">
                <a16:creationId xmlns:a16="http://schemas.microsoft.com/office/drawing/2014/main" id="{ADC1DA5C-F02D-4E8E-8862-3756C5C91A62}"/>
              </a:ext>
            </a:extLst>
          </p:cNvPr>
          <p:cNvSpPr>
            <a:spLocks noChangeArrowheads="1"/>
          </p:cNvSpPr>
          <p:nvPr/>
        </p:nvSpPr>
        <p:spPr bwMode="auto">
          <a:xfrm>
            <a:off x="2765552" y="4744641"/>
            <a:ext cx="8247844" cy="1123950"/>
          </a:xfrm>
          <a:prstGeom prst="rect">
            <a:avLst/>
          </a:prstGeom>
          <a:noFill/>
          <a:ln>
            <a:noFill/>
          </a:ln>
          <a:effec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9pPr>
          </a:lstStyle>
          <a:p>
            <a:pPr algn="just" defTabSz="336006" eaLnBrk="1" hangingPunct="1">
              <a:buSzPct val="100000"/>
              <a:defRPr/>
            </a:pPr>
            <a:r>
              <a:rPr lang="en-US" altLang="pl-PL" sz="1275">
                <a:solidFill>
                  <a:srgbClr val="224574"/>
                </a:solidFill>
                <a:latin typeface="Calibri" panose="020F0502020204030204" pitchFamily="34" charset="0"/>
              </a:rPr>
              <a:t>Cum sociis natoque penatibus et magnis dis parturient montes, nascetur ridiculus mus. Fusce dapibus, tellus ac cursus commodo, tortor mauris condimentum nibh, ut fermentum massa justo sit amet risus. Lorem ipsum dolor sit amet, consectetur adipiscing elit. Aenean eu leo quam. Pellentesque ornare sem lacinia quam venenatis vestibulum. Aenean eu leo quam. Pellentesque ornare sem lacinia quam venenatis vestibulum. Sed posuere consectetur est at lobortis. Donec ullamcorper nulla non metus auctor fringilla.</a:t>
            </a:r>
          </a:p>
        </p:txBody>
      </p:sp>
      <p:sp>
        <p:nvSpPr>
          <p:cNvPr id="19462" name="Rectangle 5">
            <a:extLst>
              <a:ext uri="{FF2B5EF4-FFF2-40B4-BE49-F238E27FC236}">
                <a16:creationId xmlns:a16="http://schemas.microsoft.com/office/drawing/2014/main" id="{289D6D2D-F9FA-90FC-F150-52F0DFFCA45F}"/>
              </a:ext>
            </a:extLst>
          </p:cNvPr>
          <p:cNvSpPr>
            <a:spLocks noChangeArrowheads="1"/>
          </p:cNvSpPr>
          <p:nvPr/>
        </p:nvSpPr>
        <p:spPr bwMode="auto">
          <a:xfrm>
            <a:off x="1235748" y="3158729"/>
            <a:ext cx="638113" cy="638175"/>
          </a:xfrm>
          <a:prstGeom prst="rect">
            <a:avLst/>
          </a:prstGeom>
          <a:solidFill>
            <a:srgbClr val="224575"/>
          </a:solidFill>
          <a:ln w="25560" cap="sq">
            <a:solidFill>
              <a:srgbClr val="000000">
                <a:alpha val="0"/>
              </a:srgbClr>
            </a:solidFill>
            <a:miter lim="800000"/>
            <a:headEnd/>
            <a:tailEnd/>
          </a:ln>
        </p:spPr>
        <p:txBody>
          <a:bodyPr wrap="none" lIns="68383" tIns="34191" rIns="68383" bIns="34191" anchor="ctr"/>
          <a:lstStyle/>
          <a:p>
            <a:pPr>
              <a:buClr>
                <a:srgbClr val="000000"/>
              </a:buClr>
              <a:buSzPct val="100000"/>
              <a:buFont typeface="Times New Roman" panose="02020603050405020304" pitchFamily="18" charset="0"/>
              <a:buNone/>
            </a:pPr>
            <a:endParaRPr lang="pl-PL" altLang="pl-PL" sz="1350"/>
          </a:p>
        </p:txBody>
      </p:sp>
      <p:sp>
        <p:nvSpPr>
          <p:cNvPr id="19463" name="Rectangle 6">
            <a:extLst>
              <a:ext uri="{FF2B5EF4-FFF2-40B4-BE49-F238E27FC236}">
                <a16:creationId xmlns:a16="http://schemas.microsoft.com/office/drawing/2014/main" id="{D3A58EDD-D0D5-2313-2631-D6814CD8490F}"/>
              </a:ext>
            </a:extLst>
          </p:cNvPr>
          <p:cNvSpPr>
            <a:spLocks noChangeArrowheads="1"/>
          </p:cNvSpPr>
          <p:nvPr/>
        </p:nvSpPr>
        <p:spPr bwMode="auto">
          <a:xfrm>
            <a:off x="2098867" y="4807744"/>
            <a:ext cx="457155" cy="457200"/>
          </a:xfrm>
          <a:prstGeom prst="rect">
            <a:avLst/>
          </a:prstGeom>
          <a:solidFill>
            <a:srgbClr val="138184"/>
          </a:solidFill>
          <a:ln w="25560" cap="sq">
            <a:solidFill>
              <a:srgbClr val="000000">
                <a:alpha val="0"/>
              </a:srgbClr>
            </a:solidFill>
            <a:miter lim="800000"/>
            <a:headEnd/>
            <a:tailEnd/>
          </a:ln>
        </p:spPr>
        <p:txBody>
          <a:bodyPr wrap="none" lIns="68383" tIns="34191" rIns="68383" bIns="34191" anchor="ctr"/>
          <a:lstStyle/>
          <a:p>
            <a:pPr>
              <a:buClr>
                <a:srgbClr val="000000"/>
              </a:buClr>
              <a:buSzPct val="100000"/>
              <a:buFont typeface="Times New Roman" panose="02020603050405020304" pitchFamily="18" charset="0"/>
              <a:buNone/>
            </a:pPr>
            <a:endParaRPr lang="pl-PL" altLang="pl-PL" sz="1350"/>
          </a:p>
        </p:txBody>
      </p:sp>
      <p:sp>
        <p:nvSpPr>
          <p:cNvPr id="3" name="Text Box 7">
            <a:extLst>
              <a:ext uri="{FF2B5EF4-FFF2-40B4-BE49-F238E27FC236}">
                <a16:creationId xmlns:a16="http://schemas.microsoft.com/office/drawing/2014/main" id="{4203A783-AC21-AFF4-A21F-899EC442BAF0}"/>
              </a:ext>
            </a:extLst>
          </p:cNvPr>
          <p:cNvSpPr txBox="1">
            <a:spLocks noChangeArrowheads="1"/>
          </p:cNvSpPr>
          <p:nvPr/>
        </p:nvSpPr>
        <p:spPr bwMode="auto">
          <a:xfrm>
            <a:off x="209530" y="6426994"/>
            <a:ext cx="11771750" cy="404813"/>
          </a:xfrm>
          <a:prstGeom prst="rect">
            <a:avLst/>
          </a:prstGeom>
          <a:noFill/>
          <a:ln>
            <a:noFill/>
          </a:ln>
          <a:effectLst/>
        </p:spPr>
        <p:txBody>
          <a:bodyPr lIns="67301" tIns="35001" rIns="67301" bIns="3500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 pos="13477875" algn="l"/>
                <a:tab pos="13927138" algn="l"/>
                <a:tab pos="14376400" algn="l"/>
                <a:tab pos="14825663" algn="l"/>
                <a:tab pos="15274925" algn="l"/>
              </a:tabLst>
              <a:defRPr sz="3600">
                <a:solidFill>
                  <a:srgbClr val="000000"/>
                </a:solidFill>
                <a:latin typeface="Gill Sans" charset="0"/>
                <a:ea typeface="ヒラギノ角ゴ ProN W3"/>
                <a:cs typeface="ヒラギノ角ゴ ProN W3"/>
              </a:defRPr>
            </a:lvl9pPr>
          </a:lstStyle>
          <a:p>
            <a:pPr defTabSz="336006" eaLnBrk="1" hangingPunct="1">
              <a:buSzPct val="100000"/>
              <a:defRPr/>
            </a:pPr>
            <a:r>
              <a:rPr lang="pl-PL" altLang="pl-PL" sz="2100">
                <a:solidFill>
                  <a:srgbClr val="FFFFFF"/>
                </a:solidFill>
                <a:latin typeface="Calibri Bold" panose="020F0702030404030204" pitchFamily="34" charset="0"/>
              </a:rPr>
              <a:t>TYTUŁ PREZENTACJI</a:t>
            </a:r>
          </a:p>
        </p:txBody>
      </p:sp>
      <p:sp>
        <p:nvSpPr>
          <p:cNvPr id="29704" name="Rectangle 8">
            <a:extLst>
              <a:ext uri="{FF2B5EF4-FFF2-40B4-BE49-F238E27FC236}">
                <a16:creationId xmlns:a16="http://schemas.microsoft.com/office/drawing/2014/main" id="{4A93278E-BCDB-9C99-0BB8-FA96801DE877}"/>
              </a:ext>
            </a:extLst>
          </p:cNvPr>
          <p:cNvSpPr>
            <a:spLocks noChangeArrowheads="1"/>
          </p:cNvSpPr>
          <p:nvPr/>
        </p:nvSpPr>
        <p:spPr bwMode="auto">
          <a:xfrm>
            <a:off x="1235749" y="1701404"/>
            <a:ext cx="9774076" cy="1187053"/>
          </a:xfrm>
          <a:prstGeom prst="rect">
            <a:avLst/>
          </a:prstGeom>
          <a:noFill/>
          <a:ln>
            <a:noFill/>
          </a:ln>
          <a:effec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 pos="13028613" algn="l"/>
              </a:tabLst>
              <a:defRPr sz="3600">
                <a:solidFill>
                  <a:srgbClr val="000000"/>
                </a:solidFill>
                <a:latin typeface="Gill Sans" charset="0"/>
                <a:ea typeface="ヒラギノ角ゴ ProN W3"/>
                <a:cs typeface="ヒラギノ角ゴ ProN W3"/>
              </a:defRPr>
            </a:lvl9pPr>
          </a:lstStyle>
          <a:p>
            <a:pPr algn="just" defTabSz="336006" eaLnBrk="1" hangingPunct="1">
              <a:buSzPct val="100000"/>
              <a:defRPr/>
            </a:pPr>
            <a:r>
              <a:rPr lang="en-US" altLang="pl-PL" sz="1800">
                <a:solidFill>
                  <a:srgbClr val="224574"/>
                </a:solidFill>
                <a:latin typeface="Calibri" panose="020F0502020204030204" pitchFamily="34" charset="0"/>
              </a:rPr>
              <a:t>Vivamus sagittis lacus vel augue laoreet rutrum faucibus dolor auctor. Aenean lacinia bibendum nulla sed consectetur. Donec id elit non mi porta gravida at eget metus. Duis mollis, est non commodo luctus, nisi erat porttitor ligula, eget lacinia odio sem nec elit. Maecenas sed diam eget risus varius blandit sit amet non magna. Etiam porta sem malesuada magna mollis euismod.</a:t>
            </a:r>
          </a:p>
        </p:txBody>
      </p:sp>
      <p:sp>
        <p:nvSpPr>
          <p:cNvPr id="29705" name="Text Box 9">
            <a:extLst>
              <a:ext uri="{FF2B5EF4-FFF2-40B4-BE49-F238E27FC236}">
                <a16:creationId xmlns:a16="http://schemas.microsoft.com/office/drawing/2014/main" id="{FF5ADAD4-0AFE-34D6-7C0E-165D89DA749C}"/>
              </a:ext>
            </a:extLst>
          </p:cNvPr>
          <p:cNvSpPr txBox="1">
            <a:spLocks noChangeArrowheads="1"/>
          </p:cNvSpPr>
          <p:nvPr/>
        </p:nvSpPr>
        <p:spPr bwMode="auto">
          <a:xfrm>
            <a:off x="154767" y="890588"/>
            <a:ext cx="8370467" cy="540544"/>
          </a:xfrm>
          <a:prstGeom prst="rect">
            <a:avLst/>
          </a:prstGeom>
          <a:noFill/>
          <a:ln>
            <a:noFill/>
          </a:ln>
          <a:effectLst/>
        </p:spPr>
        <p:txBody>
          <a:bodyPr lIns="67301" tIns="35001" rIns="67301" bIns="3500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sz="3600">
                <a:solidFill>
                  <a:srgbClr val="000000"/>
                </a:solidFill>
                <a:latin typeface="Gill Sans" charset="0"/>
                <a:ea typeface="ヒラギノ角ゴ ProN W3"/>
                <a:cs typeface="ヒラギノ角ゴ ProN W3"/>
              </a:defRPr>
            </a:lvl9pPr>
          </a:lstStyle>
          <a:p>
            <a:pPr defTabSz="336006" eaLnBrk="1" hangingPunct="1">
              <a:buSzPct val="100000"/>
              <a:defRPr/>
            </a:pPr>
            <a:r>
              <a:rPr lang="pl-PL" altLang="pl-PL" sz="2400">
                <a:solidFill>
                  <a:srgbClr val="009999"/>
                </a:solidFill>
                <a:latin typeface="Calibri Bold" panose="020F0702030404030204" pitchFamily="34" charset="0"/>
              </a:rPr>
              <a:t>TYTUŁ SLAJDU/ROZDZIAŁU</a:t>
            </a:r>
          </a:p>
        </p:txBody>
      </p:sp>
      <p:pic>
        <p:nvPicPr>
          <p:cNvPr id="19467" name="Picture 10">
            <a:extLst>
              <a:ext uri="{FF2B5EF4-FFF2-40B4-BE49-F238E27FC236}">
                <a16:creationId xmlns:a16="http://schemas.microsoft.com/office/drawing/2014/main" id="{285CD2D8-C410-7DB8-1006-03582B5525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38954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9468" name="Group 11">
            <a:extLst>
              <a:ext uri="{FF2B5EF4-FFF2-40B4-BE49-F238E27FC236}">
                <a16:creationId xmlns:a16="http://schemas.microsoft.com/office/drawing/2014/main" id="{BF547095-844F-45B1-F50A-7DA4F2CA4A4E}"/>
              </a:ext>
            </a:extLst>
          </p:cNvPr>
          <p:cNvGrpSpPr>
            <a:grpSpLocks/>
          </p:cNvGrpSpPr>
          <p:nvPr/>
        </p:nvGrpSpPr>
        <p:grpSpPr bwMode="auto">
          <a:xfrm>
            <a:off x="859547" y="0"/>
            <a:ext cx="8528804" cy="835819"/>
            <a:chOff x="722" y="0"/>
            <a:chExt cx="7164" cy="702"/>
          </a:xfrm>
        </p:grpSpPr>
        <p:pic>
          <p:nvPicPr>
            <p:cNvPr id="19471" name="Picture 12">
              <a:extLst>
                <a:ext uri="{FF2B5EF4-FFF2-40B4-BE49-F238E27FC236}">
                  <a16:creationId xmlns:a16="http://schemas.microsoft.com/office/drawing/2014/main" id="{434B405B-5F9A-442D-2D46-3715753757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4" y="0"/>
              <a:ext cx="7162"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72" name="Text Box 13">
              <a:extLst>
                <a:ext uri="{FF2B5EF4-FFF2-40B4-BE49-F238E27FC236}">
                  <a16:creationId xmlns:a16="http://schemas.microsoft.com/office/drawing/2014/main" id="{F939091A-D0CE-2033-0867-CC16D1092BEE}"/>
                </a:ext>
              </a:extLst>
            </p:cNvPr>
            <p:cNvSpPr txBox="1">
              <a:spLocks noChangeArrowheads="1"/>
            </p:cNvSpPr>
            <p:nvPr/>
          </p:nvSpPr>
          <p:spPr bwMode="auto">
            <a:xfrm>
              <a:off x="722" y="0"/>
              <a:ext cx="7164"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panose="02020603050405020304" pitchFamily="18" charset="0"/>
                <a:buNone/>
              </a:pPr>
              <a:endParaRPr lang="pl-PL" altLang="pl-PL" sz="1350"/>
            </a:p>
          </p:txBody>
        </p:sp>
      </p:grpSp>
      <p:pic>
        <p:nvPicPr>
          <p:cNvPr id="19469" name="Picture 14">
            <a:extLst>
              <a:ext uri="{FF2B5EF4-FFF2-40B4-BE49-F238E27FC236}">
                <a16:creationId xmlns:a16="http://schemas.microsoft.com/office/drawing/2014/main" id="{4D6328EA-E347-2F1F-DCB0-FE62A55795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3103" y="155973"/>
            <a:ext cx="2091723" cy="5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11" name="Rectangle 15">
            <a:extLst>
              <a:ext uri="{FF2B5EF4-FFF2-40B4-BE49-F238E27FC236}">
                <a16:creationId xmlns:a16="http://schemas.microsoft.com/office/drawing/2014/main" id="{0B3EF392-745E-7E1D-E48A-922AD21EC1E9}"/>
              </a:ext>
            </a:extLst>
          </p:cNvPr>
          <p:cNvSpPr>
            <a:spLocks noChangeArrowheads="1"/>
          </p:cNvSpPr>
          <p:nvPr/>
        </p:nvSpPr>
        <p:spPr bwMode="auto">
          <a:xfrm>
            <a:off x="6851378" y="108348"/>
            <a:ext cx="4859657" cy="782240"/>
          </a:xfrm>
          <a:prstGeom prst="rect">
            <a:avLst/>
          </a:prstGeom>
          <a:noFill/>
          <a:ln>
            <a:noFill/>
          </a:ln>
          <a:effectLst/>
        </p:spPr>
        <p:txBody>
          <a:bodyPr lIns="0" tIns="0" rIns="0" bIns="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600">
                <a:solidFill>
                  <a:srgbClr val="000000"/>
                </a:solidFill>
                <a:latin typeface="Gill Sans" charset="0"/>
                <a:ea typeface="ヒラギノ角ゴ ProN W3"/>
                <a:cs typeface="ヒラギノ角ゴ ProN W3"/>
              </a:defRPr>
            </a:lvl9pPr>
          </a:lstStyle>
          <a:p>
            <a:pPr algn="r" defTabSz="336006" eaLnBrk="1" hangingPunct="1">
              <a:buSzPct val="100000"/>
              <a:defRPr/>
            </a:pPr>
            <a:r>
              <a:rPr lang="pl-PL" altLang="pl-PL" sz="3600" i="1">
                <a:solidFill>
                  <a:srgbClr val="333399"/>
                </a:solidFill>
                <a:latin typeface="Calibri Bold" panose="020F0702030404030204" pitchFamily="34" charset="0"/>
              </a:rPr>
              <a:t>PARTNER  </a:t>
            </a:r>
          </a:p>
        </p:txBody>
      </p:sp>
    </p:spTree>
    <p:extLst>
      <p:ext uri="{BB962C8B-B14F-4D97-AF65-F5344CB8AC3E}">
        <p14:creationId xmlns:p14="http://schemas.microsoft.com/office/powerpoint/2010/main" val="49000825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335711" rtl="0" eaLnBrk="0" fontAlgn="base" hangingPunct="0">
        <a:spcBef>
          <a:spcPct val="0"/>
        </a:spcBef>
        <a:spcAft>
          <a:spcPct val="0"/>
        </a:spcAft>
        <a:buClr>
          <a:srgbClr val="000000"/>
        </a:buClr>
        <a:buSzPct val="100000"/>
        <a:buFont typeface="Times New Roman" panose="02020603050405020304" pitchFamily="18" charset="0"/>
        <a:defRPr sz="5699" kern="1200">
          <a:solidFill>
            <a:srgbClr val="000000"/>
          </a:solidFill>
          <a:latin typeface="+mj-lt"/>
          <a:ea typeface="+mj-ea"/>
          <a:cs typeface="+mj-cs"/>
        </a:defRPr>
      </a:lvl1pPr>
      <a:lvl2pPr algn="ctr" defTabSz="335711"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2pPr>
      <a:lvl3pPr algn="ctr" defTabSz="335711"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3pPr>
      <a:lvl4pPr algn="ctr" defTabSz="335711"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4pPr>
      <a:lvl5pPr algn="ctr" defTabSz="335711"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5pPr>
      <a:lvl6pPr marL="1880675" indent="-170949" algn="ctr" defTabSz="336006"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6pPr>
      <a:lvl7pPr marL="2222609" indent="-170949" algn="ctr" defTabSz="336006"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7pPr>
      <a:lvl8pPr marL="2564558" indent="-170949" algn="ctr" defTabSz="336006"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8pPr>
      <a:lvl9pPr marL="2906492" indent="-170949" algn="ctr" defTabSz="336006" rtl="0" eaLnBrk="0" fontAlgn="base" hangingPunct="0">
        <a:spcBef>
          <a:spcPct val="0"/>
        </a:spcBef>
        <a:spcAft>
          <a:spcPct val="0"/>
        </a:spcAft>
        <a:buClr>
          <a:srgbClr val="000000"/>
        </a:buClr>
        <a:buSzPct val="100000"/>
        <a:buFont typeface="Times New Roman" panose="02020603050405020304" pitchFamily="18" charset="0"/>
        <a:defRPr sz="5699">
          <a:solidFill>
            <a:srgbClr val="000000"/>
          </a:solidFill>
          <a:latin typeface="Gill Sans" charset="0"/>
          <a:ea typeface="ヒラギノ角ゴ ProN W3"/>
          <a:cs typeface="ヒラギノ角ゴ ProN W3"/>
        </a:defRPr>
      </a:lvl9pPr>
    </p:titleStyle>
    <p:bodyStyle>
      <a:lvl1pPr marL="255951" indent="-255951" algn="l" defTabSz="335711" rtl="0" eaLnBrk="0" fontAlgn="base" hangingPunct="0">
        <a:spcBef>
          <a:spcPts val="262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1pPr>
      <a:lvl2pPr marL="554757" indent="-213094" algn="l" defTabSz="335711" rtl="0" eaLnBrk="0" fontAlgn="base" hangingPunct="0">
        <a:spcBef>
          <a:spcPts val="262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2pPr>
      <a:lvl3pPr marL="854755" indent="-170237" algn="l" defTabSz="335711" rtl="0" eaLnBrk="0" fontAlgn="base" hangingPunct="0">
        <a:spcBef>
          <a:spcPts val="262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3pPr>
      <a:lvl4pPr marL="1196419" indent="-170237" algn="l" defTabSz="335711" rtl="0" eaLnBrk="0" fontAlgn="base" hangingPunct="0">
        <a:spcBef>
          <a:spcPts val="262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4pPr>
      <a:lvl5pPr marL="1538082" indent="-170237" algn="l" defTabSz="335711" rtl="0" eaLnBrk="0" fontAlgn="base" hangingPunct="0">
        <a:spcBef>
          <a:spcPts val="262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5pPr>
      <a:lvl6pPr marL="1880675" indent="-170949" algn="l" defTabSz="683885"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6pPr>
      <a:lvl7pPr marL="2222609" indent="-170949" algn="l" defTabSz="683885"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7pPr>
      <a:lvl8pPr marL="2564558" indent="-170949" algn="l" defTabSz="683885"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8pPr>
      <a:lvl9pPr marL="2906492" indent="-170949" algn="l" defTabSz="683885"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9pPr>
    </p:bodyStyle>
    <p:otherStyle>
      <a:defPPr>
        <a:defRPr lang="pl-PL"/>
      </a:defPPr>
      <a:lvl1pPr marL="0" algn="l" defTabSz="683885" rtl="0" eaLnBrk="1" latinLnBrk="0" hangingPunct="1">
        <a:defRPr sz="1275" kern="1200">
          <a:solidFill>
            <a:schemeClr val="tx1"/>
          </a:solidFill>
          <a:latin typeface="+mn-lt"/>
          <a:ea typeface="+mn-ea"/>
          <a:cs typeface="+mn-cs"/>
        </a:defRPr>
      </a:lvl1pPr>
      <a:lvl2pPr marL="341942" algn="l" defTabSz="683885" rtl="0" eaLnBrk="1" latinLnBrk="0" hangingPunct="1">
        <a:defRPr sz="1275" kern="1200">
          <a:solidFill>
            <a:schemeClr val="tx1"/>
          </a:solidFill>
          <a:latin typeface="+mn-lt"/>
          <a:ea typeface="+mn-ea"/>
          <a:cs typeface="+mn-cs"/>
        </a:defRPr>
      </a:lvl2pPr>
      <a:lvl3pPr marL="683885" algn="l" defTabSz="683885" rtl="0" eaLnBrk="1" latinLnBrk="0" hangingPunct="1">
        <a:defRPr sz="1275" kern="1200">
          <a:solidFill>
            <a:schemeClr val="tx1"/>
          </a:solidFill>
          <a:latin typeface="+mn-lt"/>
          <a:ea typeface="+mn-ea"/>
          <a:cs typeface="+mn-cs"/>
        </a:defRPr>
      </a:lvl3pPr>
      <a:lvl4pPr marL="1025826" algn="l" defTabSz="683885" rtl="0" eaLnBrk="1" latinLnBrk="0" hangingPunct="1">
        <a:defRPr sz="1275" kern="1200">
          <a:solidFill>
            <a:schemeClr val="tx1"/>
          </a:solidFill>
          <a:latin typeface="+mn-lt"/>
          <a:ea typeface="+mn-ea"/>
          <a:cs typeface="+mn-cs"/>
        </a:defRPr>
      </a:lvl4pPr>
      <a:lvl5pPr marL="1367768" algn="l" defTabSz="683885" rtl="0" eaLnBrk="1" latinLnBrk="0" hangingPunct="1">
        <a:defRPr sz="1275" kern="1200">
          <a:solidFill>
            <a:schemeClr val="tx1"/>
          </a:solidFill>
          <a:latin typeface="+mn-lt"/>
          <a:ea typeface="+mn-ea"/>
          <a:cs typeface="+mn-cs"/>
        </a:defRPr>
      </a:lvl5pPr>
      <a:lvl6pPr marL="1709705" algn="l" defTabSz="683885" rtl="0" eaLnBrk="1" latinLnBrk="0" hangingPunct="1">
        <a:defRPr sz="1275" kern="1200">
          <a:solidFill>
            <a:schemeClr val="tx1"/>
          </a:solidFill>
          <a:latin typeface="+mn-lt"/>
          <a:ea typeface="+mn-ea"/>
          <a:cs typeface="+mn-cs"/>
        </a:defRPr>
      </a:lvl6pPr>
      <a:lvl7pPr marL="2051654" algn="l" defTabSz="683885" rtl="0" eaLnBrk="1" latinLnBrk="0" hangingPunct="1">
        <a:defRPr sz="1275" kern="1200">
          <a:solidFill>
            <a:schemeClr val="tx1"/>
          </a:solidFill>
          <a:latin typeface="+mn-lt"/>
          <a:ea typeface="+mn-ea"/>
          <a:cs typeface="+mn-cs"/>
        </a:defRPr>
      </a:lvl7pPr>
      <a:lvl8pPr marL="2393588" algn="l" defTabSz="683885" rtl="0" eaLnBrk="1" latinLnBrk="0" hangingPunct="1">
        <a:defRPr sz="1275" kern="1200">
          <a:solidFill>
            <a:schemeClr val="tx1"/>
          </a:solidFill>
          <a:latin typeface="+mn-lt"/>
          <a:ea typeface="+mn-ea"/>
          <a:cs typeface="+mn-cs"/>
        </a:defRPr>
      </a:lvl8pPr>
      <a:lvl9pPr marL="2735538" algn="l" defTabSz="683885" rtl="0" eaLnBrk="1" latinLnBrk="0" hangingPunct="1">
        <a:defRPr sz="1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E2432-9BED-4A68-BB36-A271A54C476B}" type="datetimeFigureOut">
              <a:rPr lang="pl-PL" smtClean="0"/>
              <a:t>22.01.2024</a:t>
            </a:fld>
            <a:endParaRPr lang="pl-PL"/>
          </a:p>
        </p:txBody>
      </p:sp>
      <p:sp>
        <p:nvSpPr>
          <p:cNvPr id="5" name="Symbol zastępczy stopki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FAD49-270B-41AB-A9CB-5374E2BFE0A3}" type="slidenum">
              <a:rPr lang="pl-PL" smtClean="0"/>
              <a:t>‹#›</a:t>
            </a:fld>
            <a:endParaRPr lang="pl-PL"/>
          </a:p>
        </p:txBody>
      </p:sp>
    </p:spTree>
    <p:extLst>
      <p:ext uri="{BB962C8B-B14F-4D97-AF65-F5344CB8AC3E}">
        <p14:creationId xmlns:p14="http://schemas.microsoft.com/office/powerpoint/2010/main" val="125587117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46"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87" indent="-285764" algn="l" defTabSz="91444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57" indent="-228611" algn="l" defTabSz="91444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80"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503"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726"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819" y="632393"/>
            <a:ext cx="11264362" cy="484748"/>
          </a:xfrm>
          <a:prstGeom prst="rect">
            <a:avLst/>
          </a:prstGeom>
        </p:spPr>
        <p:txBody>
          <a:bodyPr wrap="square" lIns="0" tIns="0" rIns="0" bIns="0">
            <a:spAutoFit/>
          </a:bodyPr>
          <a:lstStyle>
            <a:lvl1pPr>
              <a:defRPr sz="3150" b="1" i="0">
                <a:solidFill>
                  <a:srgbClr val="181818"/>
                </a:solidFill>
                <a:latin typeface="Myriad Pro Light Cond"/>
                <a:cs typeface="Myriad Pro Light Cond"/>
              </a:defRPr>
            </a:lvl1pPr>
          </a:lstStyle>
          <a:p>
            <a:endParaRPr/>
          </a:p>
        </p:txBody>
      </p:sp>
      <p:sp>
        <p:nvSpPr>
          <p:cNvPr id="3" name="Holder 3"/>
          <p:cNvSpPr>
            <a:spLocks noGrp="1"/>
          </p:cNvSpPr>
          <p:nvPr>
            <p:ph type="body" idx="1"/>
          </p:nvPr>
        </p:nvSpPr>
        <p:spPr>
          <a:xfrm>
            <a:off x="677334" y="2127294"/>
            <a:ext cx="10833946" cy="446276"/>
          </a:xfrm>
          <a:prstGeom prst="rect">
            <a:avLst/>
          </a:prstGeom>
        </p:spPr>
        <p:txBody>
          <a:bodyPr wrap="square" lIns="0" tIns="0" rIns="0" bIns="0">
            <a:spAutoFit/>
          </a:bodyPr>
          <a:lstStyle>
            <a:lvl1pPr>
              <a:defRPr sz="2900" b="1" i="0">
                <a:solidFill>
                  <a:srgbClr val="181818"/>
                </a:solidFill>
                <a:latin typeface="Myriad Pro Light Cond"/>
                <a:cs typeface="Myriad Pro Light Cond"/>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156360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jpeg"/><Relationship Id="rId1" Type="http://schemas.openxmlformats.org/officeDocument/2006/relationships/slideLayout" Target="../slideLayouts/slideLayout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E0ECA2BE-2D86-F9F8-C9C0-C301684F2F5A}"/>
              </a:ext>
            </a:extLst>
          </p:cNvPr>
          <p:cNvSpPr txBox="1">
            <a:spLocks noChangeArrowheads="1"/>
          </p:cNvSpPr>
          <p:nvPr/>
        </p:nvSpPr>
        <p:spPr bwMode="auto">
          <a:xfrm>
            <a:off x="371439" y="1752764"/>
            <a:ext cx="11343167" cy="91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8511" tIns="54391" rIns="108511" bIns="5439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5pPr>
            <a:lvl6pPr marL="25082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6pPr>
            <a:lvl7pPr marL="29654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7pPr>
            <a:lvl8pPr marL="34226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8pPr>
            <a:lvl9pPr marL="38798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9pPr>
          </a:lstStyle>
          <a:p>
            <a:pPr algn="ctr" defTabSz="335711" fontAlgn="base">
              <a:spcBef>
                <a:spcPts val="535"/>
              </a:spcBef>
              <a:spcAft>
                <a:spcPct val="0"/>
              </a:spcAft>
              <a:buSzPct val="100000"/>
              <a:tabLst>
                <a:tab pos="0" algn="l"/>
                <a:tab pos="685709" algn="l"/>
                <a:tab pos="1371417" algn="l"/>
                <a:tab pos="2057126" algn="l"/>
                <a:tab pos="2742834" algn="l"/>
                <a:tab pos="3428543" algn="l"/>
                <a:tab pos="4114251" algn="l"/>
                <a:tab pos="4799960" algn="l"/>
                <a:tab pos="5485668" algn="l"/>
                <a:tab pos="6171377" algn="l"/>
                <a:tab pos="6857086" algn="l"/>
                <a:tab pos="7542794" algn="l"/>
                <a:tab pos="7748745" algn="l"/>
                <a:tab pos="8085647" algn="l"/>
                <a:tab pos="8422549" algn="l"/>
                <a:tab pos="8759451" algn="l"/>
                <a:tab pos="9096353" algn="l"/>
                <a:tab pos="9433255" algn="l"/>
              </a:tabLst>
            </a:pPr>
            <a:r>
              <a:rPr lang="pl-PL" altLang="pl-PL" sz="2100">
                <a:solidFill>
                  <a:srgbClr val="002060"/>
                </a:solidFill>
                <a:latin typeface="Calibri Bold" panose="020F0702030404030204" pitchFamily="34" charset="0"/>
                <a:ea typeface="MS Gothic" panose="020B0609070205080204" pitchFamily="49" charset="-128"/>
              </a:rPr>
              <a:t>Olsztyn, 19.01.2024</a:t>
            </a:r>
          </a:p>
        </p:txBody>
      </p:sp>
      <p:sp>
        <p:nvSpPr>
          <p:cNvPr id="37891" name="Text Box 2">
            <a:extLst>
              <a:ext uri="{FF2B5EF4-FFF2-40B4-BE49-F238E27FC236}">
                <a16:creationId xmlns:a16="http://schemas.microsoft.com/office/drawing/2014/main" id="{1FC49C51-A741-2A9C-A295-3A073C6C8EC2}"/>
              </a:ext>
            </a:extLst>
          </p:cNvPr>
          <p:cNvSpPr txBox="1">
            <a:spLocks noChangeArrowheads="1"/>
          </p:cNvSpPr>
          <p:nvPr/>
        </p:nvSpPr>
        <p:spPr bwMode="auto">
          <a:xfrm>
            <a:off x="155957" y="568208"/>
            <a:ext cx="11880086" cy="91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8511" tIns="54391" rIns="108511" bIns="54391"/>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5pPr>
            <a:lvl6pPr marL="25082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6pPr>
            <a:lvl7pPr marL="29654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7pPr>
            <a:lvl8pPr marL="34226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8pPr>
            <a:lvl9pPr marL="3879850" indent="-227013" defTabSz="447675"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 pos="11231563" algn="l"/>
                <a:tab pos="11680825" algn="l"/>
                <a:tab pos="12130088" algn="l"/>
                <a:tab pos="12579350" algn="l"/>
              </a:tabLst>
              <a:defRPr sz="3600">
                <a:solidFill>
                  <a:schemeClr val="bg1"/>
                </a:solidFill>
                <a:latin typeface="Gill Sans"/>
                <a:ea typeface="ヒラギノ角ゴ ProN W3"/>
                <a:cs typeface="ヒラギノ角ゴ ProN W3"/>
              </a:defRPr>
            </a:lvl9pPr>
          </a:lstStyle>
          <a:p>
            <a:pPr algn="ctr" defTabSz="335711" fontAlgn="base">
              <a:spcBef>
                <a:spcPts val="535"/>
              </a:spcBef>
              <a:spcAft>
                <a:spcPct val="0"/>
              </a:spcAft>
              <a:buSzPct val="100000"/>
              <a:tabLst>
                <a:tab pos="0" algn="l"/>
                <a:tab pos="685709" algn="l"/>
                <a:tab pos="1371417" algn="l"/>
                <a:tab pos="2057126" algn="l"/>
                <a:tab pos="2742834" algn="l"/>
                <a:tab pos="3428543" algn="l"/>
                <a:tab pos="4114251" algn="l"/>
                <a:tab pos="4799960" algn="l"/>
                <a:tab pos="5485668" algn="l"/>
                <a:tab pos="6171377" algn="l"/>
                <a:tab pos="6857086" algn="l"/>
                <a:tab pos="7542794" algn="l"/>
                <a:tab pos="7748745" algn="l"/>
                <a:tab pos="8085647" algn="l"/>
                <a:tab pos="8422549" algn="l"/>
                <a:tab pos="8759451" algn="l"/>
                <a:tab pos="9096353" algn="l"/>
                <a:tab pos="9433255" algn="l"/>
              </a:tabLst>
            </a:pPr>
            <a:r>
              <a:rPr lang="pl-PL" altLang="pl-PL" sz="2700" dirty="0">
                <a:solidFill>
                  <a:srgbClr val="002060"/>
                </a:solidFill>
                <a:latin typeface="Calibri Bold" panose="020F0702030404030204" pitchFamily="34" charset="0"/>
                <a:ea typeface="MS Gothic" panose="020B0609070205080204" pitchFamily="49" charset="-128"/>
              </a:rPr>
              <a:t>Spotkanie Członków Konsorcjum Naukowo-Technologicznego </a:t>
            </a:r>
          </a:p>
          <a:p>
            <a:pPr algn="ctr" defTabSz="335711" fontAlgn="base">
              <a:spcBef>
                <a:spcPts val="535"/>
              </a:spcBef>
              <a:spcAft>
                <a:spcPct val="0"/>
              </a:spcAft>
              <a:buSzPct val="100000"/>
              <a:tabLst>
                <a:tab pos="0" algn="l"/>
                <a:tab pos="685709" algn="l"/>
                <a:tab pos="1371417" algn="l"/>
                <a:tab pos="2057126" algn="l"/>
                <a:tab pos="2742834" algn="l"/>
                <a:tab pos="3428543" algn="l"/>
                <a:tab pos="4114251" algn="l"/>
                <a:tab pos="4799960" algn="l"/>
                <a:tab pos="5485668" algn="l"/>
                <a:tab pos="6171377" algn="l"/>
                <a:tab pos="6857086" algn="l"/>
                <a:tab pos="7542794" algn="l"/>
                <a:tab pos="7748745" algn="l"/>
                <a:tab pos="8085647" algn="l"/>
                <a:tab pos="8422549" algn="l"/>
                <a:tab pos="8759451" algn="l"/>
                <a:tab pos="9096353" algn="l"/>
                <a:tab pos="9433255" algn="l"/>
              </a:tabLst>
            </a:pPr>
            <a:r>
              <a:rPr lang="pl-PL" altLang="pl-PL" sz="2700" dirty="0">
                <a:solidFill>
                  <a:srgbClr val="002060"/>
                </a:solidFill>
                <a:latin typeface="Calibri Bold" panose="020F0702030404030204" pitchFamily="34" charset="0"/>
                <a:ea typeface="MS Gothic" panose="020B0609070205080204" pitchFamily="49" charset="-128"/>
              </a:rPr>
              <a:t>„Zdrowe Życie” </a:t>
            </a:r>
          </a:p>
        </p:txBody>
      </p:sp>
      <p:sp>
        <p:nvSpPr>
          <p:cNvPr id="2" name="Prostokąt 1">
            <a:extLst>
              <a:ext uri="{FF2B5EF4-FFF2-40B4-BE49-F238E27FC236}">
                <a16:creationId xmlns:a16="http://schemas.microsoft.com/office/drawing/2014/main" id="{C07AD0A1-2BA6-9590-101D-10EA1BD99439}"/>
              </a:ext>
            </a:extLst>
          </p:cNvPr>
          <p:cNvSpPr>
            <a:spLocks noChangeArrowheads="1"/>
          </p:cNvSpPr>
          <p:nvPr/>
        </p:nvSpPr>
        <p:spPr bwMode="auto">
          <a:xfrm>
            <a:off x="483347" y="2084720"/>
            <a:ext cx="11231259" cy="3254537"/>
          </a:xfrm>
          <a:prstGeom prst="rect">
            <a:avLst/>
          </a:prstGeom>
          <a:noFill/>
          <a:ln>
            <a:noFill/>
          </a:ln>
        </p:spPr>
        <p:txBody>
          <a:bodyPr lIns="68383" tIns="34191" rIns="68383" bIns="34191">
            <a:spAutoFit/>
          </a:bodyPr>
          <a:lstStyle/>
          <a:p>
            <a:pPr defTabSz="336006" eaLnBrk="0" fontAlgn="base" hangingPunct="0">
              <a:spcBef>
                <a:spcPct val="0"/>
              </a:spcBef>
              <a:spcAft>
                <a:spcPct val="0"/>
              </a:spcAft>
              <a:defRPr/>
            </a:pPr>
            <a:endParaRPr lang="pl-PL" altLang="pl-PL" sz="2700" dirty="0">
              <a:solidFill>
                <a:srgbClr val="002060"/>
              </a:solidFill>
              <a:latin typeface="Calibri Bold" pitchFamily="34" charset="0"/>
            </a:endParaRPr>
          </a:p>
          <a:p>
            <a:pPr algn="ctr" defTabSz="336006" eaLnBrk="0" fontAlgn="base" hangingPunct="0">
              <a:spcBef>
                <a:spcPct val="0"/>
              </a:spcBef>
              <a:spcAft>
                <a:spcPct val="0"/>
              </a:spcAft>
              <a:defRPr/>
            </a:pPr>
            <a:r>
              <a:rPr lang="pl-PL" altLang="pl-PL" sz="3600" i="1" dirty="0">
                <a:solidFill>
                  <a:srgbClr val="002060"/>
                </a:solidFill>
                <a:latin typeface="Calibri Bold" pitchFamily="34" charset="0"/>
              </a:rPr>
              <a:t>Analiza potrzeb inwestycyjnych regionu w zakresie inteligentnej specjalizacji gospodarczej "Zdrowe Życie”</a:t>
            </a:r>
            <a:br>
              <a:rPr lang="pl-PL" altLang="pl-PL" sz="3600" dirty="0">
                <a:solidFill>
                  <a:srgbClr val="002060"/>
                </a:solidFill>
                <a:latin typeface="Calibri Bold" pitchFamily="34" charset="0"/>
              </a:rPr>
            </a:br>
            <a:br>
              <a:rPr lang="pl-PL" altLang="pl-PL" sz="3600" dirty="0">
                <a:solidFill>
                  <a:srgbClr val="002060"/>
                </a:solidFill>
                <a:latin typeface="Calibri Bold" pitchFamily="34" charset="0"/>
              </a:rPr>
            </a:br>
            <a:r>
              <a:rPr lang="pl-PL" altLang="pl-PL" sz="3600" dirty="0">
                <a:solidFill>
                  <a:srgbClr val="002060"/>
                </a:solidFill>
                <a:latin typeface="Calibri Bold" pitchFamily="34" charset="0"/>
              </a:rPr>
              <a:t>dr Jarosław Klimczak</a:t>
            </a:r>
          </a:p>
          <a:p>
            <a:pPr defTabSz="336006" eaLnBrk="0" fontAlgn="base" hangingPunct="0">
              <a:spcBef>
                <a:spcPct val="0"/>
              </a:spcBef>
              <a:spcAft>
                <a:spcPct val="0"/>
              </a:spcAft>
              <a:defRPr/>
            </a:pPr>
            <a:endParaRPr lang="pl-PL" altLang="pl-PL" sz="3600" strike="sngStrike" dirty="0">
              <a:solidFill>
                <a:srgbClr val="002060"/>
              </a:solidFill>
              <a:latin typeface="Calibri Bold" pitchFamily="34" charset="0"/>
            </a:endParaRPr>
          </a:p>
        </p:txBody>
      </p:sp>
      <p:pic>
        <p:nvPicPr>
          <p:cNvPr id="37894" name="Obraz 3">
            <a:extLst>
              <a:ext uri="{FF2B5EF4-FFF2-40B4-BE49-F238E27FC236}">
                <a16:creationId xmlns:a16="http://schemas.microsoft.com/office/drawing/2014/main" id="{BF1922FD-70F4-9345-3E36-7DC364A0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734" y="64622"/>
            <a:ext cx="938121" cy="9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Grafika 2">
            <a:extLst>
              <a:ext uri="{FF2B5EF4-FFF2-40B4-BE49-F238E27FC236}">
                <a16:creationId xmlns:a16="http://schemas.microsoft.com/office/drawing/2014/main" id="{A1A255C0-91DA-E6A6-80C3-EA1F75BB8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0979" b="10320"/>
          <a:stretch>
            <a:fillRect/>
          </a:stretch>
        </p:blipFill>
        <p:spPr bwMode="auto">
          <a:xfrm>
            <a:off x="0" y="68194"/>
            <a:ext cx="1667903" cy="3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descr="Obraz zawierający tekst, Czcionka, logo, Grafika&#10;&#10;Opis wygenerowany automatycznie">
            <a:extLst>
              <a:ext uri="{FF2B5EF4-FFF2-40B4-BE49-F238E27FC236}">
                <a16:creationId xmlns:a16="http://schemas.microsoft.com/office/drawing/2014/main" id="{8C6A67C1-9342-3614-392D-CC08D0B68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94" y="5015883"/>
            <a:ext cx="4909531" cy="1284737"/>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D4D30A-9058-3817-CE9C-B22C3C76E177}"/>
              </a:ext>
            </a:extLst>
          </p:cNvPr>
          <p:cNvSpPr>
            <a:spLocks noGrp="1"/>
          </p:cNvSpPr>
          <p:nvPr>
            <p:ph type="title"/>
          </p:nvPr>
        </p:nvSpPr>
        <p:spPr/>
        <p:txBody>
          <a:bodyPr/>
          <a:lstStyle/>
          <a:p>
            <a:r>
              <a:rPr lang="pl-PL" dirty="0">
                <a:ea typeface="Calibri Light"/>
                <a:cs typeface="Calibri Light"/>
              </a:rPr>
              <a:t>Pakiety pobytowe</a:t>
            </a:r>
            <a:endParaRPr lang="pl-PL" dirty="0"/>
          </a:p>
        </p:txBody>
      </p:sp>
      <p:pic>
        <p:nvPicPr>
          <p:cNvPr id="8" name="Symbol zastępczy zawartości 7" descr="Obraz zawierający tekst, ubrania, zrzut ekranu, plakat&#10;&#10;Opis wygenerowany automatycznie">
            <a:extLst>
              <a:ext uri="{FF2B5EF4-FFF2-40B4-BE49-F238E27FC236}">
                <a16:creationId xmlns:a16="http://schemas.microsoft.com/office/drawing/2014/main" id="{316FBA6F-4465-185F-6805-2AEBA36A358A}"/>
              </a:ext>
            </a:extLst>
          </p:cNvPr>
          <p:cNvPicPr>
            <a:picLocks noGrp="1" noChangeAspect="1"/>
          </p:cNvPicPr>
          <p:nvPr>
            <p:ph idx="1"/>
          </p:nvPr>
        </p:nvPicPr>
        <p:blipFill>
          <a:blip r:embed="rId2"/>
          <a:stretch>
            <a:fillRect/>
          </a:stretch>
        </p:blipFill>
        <p:spPr>
          <a:xfrm>
            <a:off x="481314" y="2058263"/>
            <a:ext cx="11229372" cy="2741474"/>
          </a:xfrm>
        </p:spPr>
      </p:pic>
    </p:spTree>
    <p:extLst>
      <p:ext uri="{BB962C8B-B14F-4D97-AF65-F5344CB8AC3E}">
        <p14:creationId xmlns:p14="http://schemas.microsoft.com/office/powerpoint/2010/main" val="4076819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C339587C-E26C-7FDC-5C0E-0B6648C005E8}"/>
              </a:ext>
            </a:extLst>
          </p:cNvPr>
          <p:cNvPicPr>
            <a:picLocks noGrp="1" noChangeAspect="1"/>
          </p:cNvPicPr>
          <p:nvPr>
            <p:ph idx="1"/>
          </p:nvPr>
        </p:nvPicPr>
        <p:blipFill>
          <a:blip r:embed="rId2"/>
          <a:stretch>
            <a:fillRect/>
          </a:stretch>
        </p:blipFill>
        <p:spPr>
          <a:xfrm>
            <a:off x="643467" y="811784"/>
            <a:ext cx="10905066" cy="5234430"/>
          </a:xfrm>
          <a:prstGeom prst="rect">
            <a:avLst/>
          </a:prstGeom>
        </p:spPr>
      </p:pic>
    </p:spTree>
    <p:extLst>
      <p:ext uri="{BB962C8B-B14F-4D97-AF65-F5344CB8AC3E}">
        <p14:creationId xmlns:p14="http://schemas.microsoft.com/office/powerpoint/2010/main" val="2692282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411985DA-4248-B357-1995-5AE33DE71DFB}"/>
              </a:ext>
            </a:extLst>
          </p:cNvPr>
          <p:cNvSpPr>
            <a:spLocks noGrp="1"/>
          </p:cNvSpPr>
          <p:nvPr>
            <p:ph type="title"/>
          </p:nvPr>
        </p:nvSpPr>
        <p:spPr>
          <a:xfrm>
            <a:off x="879593" y="106941"/>
            <a:ext cx="10515600" cy="942664"/>
          </a:xfrm>
        </p:spPr>
        <p:txBody>
          <a:bodyPr vert="horz" lIns="91440" tIns="45720" rIns="91440" bIns="45720" rtlCol="0" anchor="ctr">
            <a:normAutofit/>
          </a:bodyPr>
          <a:lstStyle/>
          <a:p>
            <a:pPr algn="ctr"/>
            <a:r>
              <a:rPr lang="en-US" sz="5200" kern="1200" dirty="0" err="1">
                <a:solidFill>
                  <a:schemeClr val="tx1"/>
                </a:solidFill>
                <a:latin typeface="+mj-lt"/>
                <a:ea typeface="+mj-ea"/>
                <a:cs typeface="+mj-cs"/>
              </a:rPr>
              <a:t>Oferta</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zabiegowa</a:t>
            </a:r>
            <a:endParaRPr lang="en-US" sz="5200" kern="1200" dirty="0">
              <a:solidFill>
                <a:schemeClr val="tx1"/>
              </a:solidFill>
              <a:latin typeface="+mj-lt"/>
              <a:ea typeface="+mj-ea"/>
              <a:cs typeface="+mj-cs"/>
            </a:endParaRPr>
          </a:p>
        </p:txBody>
      </p:sp>
      <p:pic>
        <p:nvPicPr>
          <p:cNvPr id="12" name="Symbol zastępczy zawartości 11" descr="Obraz zawierający kolaż, tekst, Ludzka twarz, zrzut ekranu&#10;&#10;Opis wygenerowany automatycznie">
            <a:extLst>
              <a:ext uri="{FF2B5EF4-FFF2-40B4-BE49-F238E27FC236}">
                <a16:creationId xmlns:a16="http://schemas.microsoft.com/office/drawing/2014/main" id="{E395598F-8C66-F565-38ED-7AE82BCEFDD4}"/>
              </a:ext>
            </a:extLst>
          </p:cNvPr>
          <p:cNvPicPr>
            <a:picLocks noGrp="1" noChangeAspect="1"/>
          </p:cNvPicPr>
          <p:nvPr>
            <p:ph idx="1"/>
          </p:nvPr>
        </p:nvPicPr>
        <p:blipFill>
          <a:blip r:embed="rId2"/>
          <a:stretch>
            <a:fillRect/>
          </a:stretch>
        </p:blipFill>
        <p:spPr>
          <a:xfrm>
            <a:off x="473317" y="942664"/>
            <a:ext cx="5618138" cy="5171211"/>
          </a:xfrm>
        </p:spPr>
      </p:pic>
      <p:pic>
        <p:nvPicPr>
          <p:cNvPr id="13" name="Obraz 12" descr="Obraz zawierający Ludzka twarz, kolaż, tekst, zrzut ekranu&#10;&#10;Opis wygenerowany automatycznie">
            <a:extLst>
              <a:ext uri="{FF2B5EF4-FFF2-40B4-BE49-F238E27FC236}">
                <a16:creationId xmlns:a16="http://schemas.microsoft.com/office/drawing/2014/main" id="{BDCB4AB9-6734-AD32-D6F1-BBA3C38C437B}"/>
              </a:ext>
            </a:extLst>
          </p:cNvPr>
          <p:cNvPicPr>
            <a:picLocks noChangeAspect="1"/>
          </p:cNvPicPr>
          <p:nvPr/>
        </p:nvPicPr>
        <p:blipFill>
          <a:blip r:embed="rId3"/>
          <a:stretch>
            <a:fillRect/>
          </a:stretch>
        </p:blipFill>
        <p:spPr>
          <a:xfrm>
            <a:off x="6137393" y="3148405"/>
            <a:ext cx="5231755" cy="3533695"/>
          </a:xfrm>
          <a:prstGeom prst="rect">
            <a:avLst/>
          </a:prstGeom>
        </p:spPr>
      </p:pic>
      <p:pic>
        <p:nvPicPr>
          <p:cNvPr id="14" name="Obraz 13" descr="Obraz zawierający osoba, Ludzka twarz, człowiek, ubrania&#10;&#10;Opis wygenerowany automatycznie">
            <a:extLst>
              <a:ext uri="{FF2B5EF4-FFF2-40B4-BE49-F238E27FC236}">
                <a16:creationId xmlns:a16="http://schemas.microsoft.com/office/drawing/2014/main" id="{DA2E90B4-78B7-94C9-4666-0E616F4ECD6A}"/>
              </a:ext>
            </a:extLst>
          </p:cNvPr>
          <p:cNvPicPr>
            <a:picLocks noChangeAspect="1"/>
          </p:cNvPicPr>
          <p:nvPr/>
        </p:nvPicPr>
        <p:blipFill>
          <a:blip r:embed="rId4"/>
          <a:stretch>
            <a:fillRect/>
          </a:stretch>
        </p:blipFill>
        <p:spPr>
          <a:xfrm>
            <a:off x="6054608" y="925618"/>
            <a:ext cx="5300559" cy="2266470"/>
          </a:xfrm>
          <a:prstGeom prst="rect">
            <a:avLst/>
          </a:prstGeom>
        </p:spPr>
      </p:pic>
    </p:spTree>
    <p:extLst>
      <p:ext uri="{BB962C8B-B14F-4D97-AF65-F5344CB8AC3E}">
        <p14:creationId xmlns:p14="http://schemas.microsoft.com/office/powerpoint/2010/main" val="90250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19" name="Rectangle 18">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ytuł 1"/>
          <p:cNvSpPr>
            <a:spLocks noGrp="1"/>
          </p:cNvSpPr>
          <p:nvPr>
            <p:ph type="ctrTitle"/>
          </p:nvPr>
        </p:nvSpPr>
        <p:spPr>
          <a:xfrm>
            <a:off x="2087174" y="2083793"/>
            <a:ext cx="8017652" cy="2690413"/>
          </a:xfrm>
        </p:spPr>
        <p:txBody>
          <a:bodyPr anchor="t">
            <a:normAutofit/>
          </a:bodyPr>
          <a:lstStyle/>
          <a:p>
            <a:r>
              <a:rPr lang="pl-PL" sz="5400" dirty="0">
                <a:solidFill>
                  <a:srgbClr val="FFFFFF"/>
                </a:solidFill>
                <a:latin typeface="Georgia Pro"/>
                <a:cs typeface="Calibri Light"/>
              </a:rPr>
              <a:t>KOŁOBRZEG JAKO MIEJSCOWOŚĆ UZDROWISKOWA</a:t>
            </a:r>
            <a:endParaRPr lang="pl-PL" sz="5400" dirty="0">
              <a:solidFill>
                <a:srgbClr val="FFFFFF"/>
              </a:solidFill>
              <a:latin typeface="Georgia Pro"/>
            </a:endParaRPr>
          </a:p>
        </p:txBody>
      </p:sp>
    </p:spTree>
    <p:extLst>
      <p:ext uri="{BB962C8B-B14F-4D97-AF65-F5344CB8AC3E}">
        <p14:creationId xmlns:p14="http://schemas.microsoft.com/office/powerpoint/2010/main" val="93494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146C804-22B4-5E55-D71F-4BD152AF00F4}"/>
              </a:ext>
            </a:extLst>
          </p:cNvPr>
          <p:cNvSpPr>
            <a:spLocks noGrp="1"/>
          </p:cNvSpPr>
          <p:nvPr>
            <p:ph type="title"/>
          </p:nvPr>
        </p:nvSpPr>
        <p:spPr>
          <a:xfrm>
            <a:off x="795460" y="668790"/>
            <a:ext cx="5558489" cy="1325563"/>
          </a:xfrm>
        </p:spPr>
        <p:txBody>
          <a:bodyPr>
            <a:normAutofit/>
          </a:bodyPr>
          <a:lstStyle/>
          <a:p>
            <a:pPr algn="ctr"/>
            <a:r>
              <a:rPr lang="pl-PL" sz="2800" dirty="0">
                <a:latin typeface="Georgia Pro"/>
                <a:cs typeface="Calibri Light"/>
              </a:rPr>
              <a:t>PRZYKŁADOWE OBIEKTY SANATORYJNE W KOŁOBRZEGU</a:t>
            </a:r>
            <a:endParaRPr lang="pl-PL" sz="2800" dirty="0">
              <a:latin typeface="Georgia Pro"/>
            </a:endParaRPr>
          </a:p>
        </p:txBody>
      </p:sp>
      <p:sp>
        <p:nvSpPr>
          <p:cNvPr id="19" name="Freeform: Shape 18">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ymbol zastępczy zawartości 2">
            <a:extLst>
              <a:ext uri="{FF2B5EF4-FFF2-40B4-BE49-F238E27FC236}">
                <a16:creationId xmlns:a16="http://schemas.microsoft.com/office/drawing/2014/main" id="{9AE7E0B8-742C-D456-A729-28D03235BC65}"/>
              </a:ext>
            </a:extLst>
          </p:cNvPr>
          <p:cNvSpPr>
            <a:spLocks noGrp="1"/>
          </p:cNvSpPr>
          <p:nvPr>
            <p:ph idx="1"/>
          </p:nvPr>
        </p:nvSpPr>
        <p:spPr>
          <a:xfrm>
            <a:off x="838199" y="2322775"/>
            <a:ext cx="5558489" cy="4351338"/>
          </a:xfrm>
        </p:spPr>
        <p:txBody>
          <a:bodyPr vert="horz" lIns="91440" tIns="45720" rIns="91440" bIns="45720" rtlCol="0" anchor="t">
            <a:normAutofit/>
          </a:bodyPr>
          <a:lstStyle/>
          <a:p>
            <a:pPr marL="342900" indent="-342900" algn="ctr">
              <a:buFont typeface="Wingdings" panose="020B0604020202020204" pitchFamily="34" charset="0"/>
              <a:buChar char="Ø"/>
            </a:pPr>
            <a:r>
              <a:rPr lang="pl-PL" dirty="0">
                <a:latin typeface="Georgia Pro"/>
                <a:cs typeface="Calibri"/>
              </a:rPr>
              <a:t>SAN </a:t>
            </a:r>
            <a:r>
              <a:rPr lang="pl-PL" dirty="0" err="1">
                <a:latin typeface="Georgia Pro"/>
                <a:cs typeface="Calibri"/>
              </a:rPr>
              <a:t>Medical</a:t>
            </a:r>
            <a:r>
              <a:rPr lang="pl-PL" dirty="0">
                <a:latin typeface="Georgia Pro"/>
                <a:cs typeface="Calibri"/>
              </a:rPr>
              <a:t> Spa</a:t>
            </a:r>
            <a:endParaRPr lang="pl-PL" dirty="0">
              <a:cs typeface="Calibri" panose="020F0502020204030204"/>
            </a:endParaRPr>
          </a:p>
          <a:p>
            <a:pPr algn="ctr">
              <a:buFont typeface="Wingdings" panose="020B0604020202020204" pitchFamily="34" charset="0"/>
              <a:buChar char="Ø"/>
            </a:pPr>
            <a:r>
              <a:rPr lang="pl-PL" dirty="0">
                <a:latin typeface="Georgia Pro"/>
                <a:cs typeface="Calibri"/>
              </a:rPr>
              <a:t>Niepubliczny Zakład Opieki Zdrowotnej Ośrodek</a:t>
            </a:r>
          </a:p>
          <a:p>
            <a:pPr algn="ctr">
              <a:buFont typeface="Wingdings" panose="020B0604020202020204" pitchFamily="34" charset="0"/>
              <a:buChar char="Ø"/>
            </a:pPr>
            <a:r>
              <a:rPr lang="pl-PL" dirty="0">
                <a:latin typeface="Georgia Pro"/>
                <a:cs typeface="Calibri"/>
              </a:rPr>
              <a:t> Rehabilitacyjno-Sanatoryjny "PEREŁKA"</a:t>
            </a:r>
          </a:p>
          <a:p>
            <a:pPr algn="ctr">
              <a:buFont typeface="Wingdings" panose="020B0604020202020204" pitchFamily="34" charset="0"/>
              <a:buChar char="Ø"/>
            </a:pPr>
            <a:r>
              <a:rPr lang="pl-PL" dirty="0">
                <a:latin typeface="Georgia Pro"/>
                <a:cs typeface="Calibri"/>
              </a:rPr>
              <a:t>Sanatorium Uzdrowiskowe "Muszelka"</a:t>
            </a:r>
          </a:p>
          <a:p>
            <a:pPr marL="0" indent="0" algn="ctr">
              <a:buNone/>
            </a:pPr>
            <a:endParaRPr lang="pl-PL" dirty="0">
              <a:latin typeface="Georgia Pro"/>
              <a:cs typeface="Calibri"/>
            </a:endParaRPr>
          </a:p>
        </p:txBody>
      </p:sp>
      <p:sp>
        <p:nvSpPr>
          <p:cNvPr id="21" name="Oval 20">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Arc 30">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96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D551060-1004-462C-6136-18796C5904BB}"/>
              </a:ext>
            </a:extLst>
          </p:cNvPr>
          <p:cNvSpPr>
            <a:spLocks noGrp="1"/>
          </p:cNvSpPr>
          <p:nvPr>
            <p:ph type="title"/>
          </p:nvPr>
        </p:nvSpPr>
        <p:spPr>
          <a:xfrm>
            <a:off x="640080" y="325369"/>
            <a:ext cx="4368602" cy="1956841"/>
          </a:xfrm>
        </p:spPr>
        <p:txBody>
          <a:bodyPr anchor="b">
            <a:normAutofit/>
          </a:bodyPr>
          <a:lstStyle/>
          <a:p>
            <a:pPr algn="ctr"/>
            <a:r>
              <a:rPr lang="pl-PL" sz="5400" dirty="0">
                <a:latin typeface="Georgia Pro"/>
                <a:cs typeface="Calibri Light"/>
              </a:rPr>
              <a:t>SAN </a:t>
            </a:r>
            <a:r>
              <a:rPr lang="pl-PL" sz="5400" dirty="0" err="1">
                <a:latin typeface="Georgia Pro"/>
                <a:cs typeface="Calibri Light"/>
              </a:rPr>
              <a:t>Medical</a:t>
            </a:r>
            <a:r>
              <a:rPr lang="pl-PL" sz="5400" dirty="0">
                <a:latin typeface="Georgia Pro"/>
                <a:cs typeface="Calibri Light"/>
              </a:rPr>
              <a:t> Spa</a:t>
            </a:r>
            <a:endParaRPr lang="pl-PL" dirty="0">
              <a:latin typeface="Georgia Pro"/>
            </a:endParaRP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63F1B3F-70BA-865B-2001-2AA3E3323D25}"/>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pl-PL" sz="2000" dirty="0">
                <a:latin typeface="Georgia Pro"/>
                <a:cs typeface="Calibri"/>
              </a:rPr>
              <a:t>Dzięki kadrze z ogromnym doświadczeniem oraz nowoczesnym wyposażeniem, sanatorium SAN specjalizuje się w leczeniu:</a:t>
            </a:r>
            <a:endParaRPr lang="pl-PL" sz="2000" dirty="0">
              <a:latin typeface="Georgia Pro"/>
            </a:endParaRPr>
          </a:p>
          <a:p>
            <a:pPr marL="342900" indent="-342900">
              <a:buFont typeface="Wingdings" panose="020B0604020202020204" pitchFamily="34" charset="0"/>
              <a:buChar char="Ø"/>
            </a:pPr>
            <a:r>
              <a:rPr lang="pl-PL" sz="2000" dirty="0">
                <a:latin typeface="Georgia Pro"/>
                <a:cs typeface="Calibri"/>
              </a:rPr>
              <a:t>Schorzeń układu krążenia</a:t>
            </a:r>
          </a:p>
          <a:p>
            <a:pPr>
              <a:buFont typeface="Wingdings" panose="020B0604020202020204" pitchFamily="34" charset="0"/>
              <a:buChar char="Ø"/>
            </a:pPr>
            <a:r>
              <a:rPr lang="pl-PL" sz="2000" dirty="0">
                <a:latin typeface="Georgia Pro"/>
                <a:cs typeface="Calibri"/>
              </a:rPr>
              <a:t>  Schorzeń układu oddechowego </a:t>
            </a:r>
          </a:p>
          <a:p>
            <a:pPr>
              <a:buFont typeface="Wingdings" panose="020B0604020202020204" pitchFamily="34" charset="0"/>
              <a:buChar char="Ø"/>
            </a:pPr>
            <a:r>
              <a:rPr lang="pl-PL" sz="2000" dirty="0">
                <a:latin typeface="Georgia Pro"/>
                <a:cs typeface="Calibri"/>
              </a:rPr>
              <a:t>  Schorzeń narządu ruchu</a:t>
            </a:r>
          </a:p>
          <a:p>
            <a:pPr>
              <a:buFont typeface="Wingdings" panose="020B0604020202020204" pitchFamily="34" charset="0"/>
              <a:buChar char="Ø"/>
            </a:pPr>
            <a:r>
              <a:rPr lang="pl-PL" sz="2000" dirty="0">
                <a:latin typeface="Georgia Pro"/>
                <a:cs typeface="Calibri"/>
              </a:rPr>
              <a:t>  Cukrzycy i otyłości</a:t>
            </a:r>
          </a:p>
        </p:txBody>
      </p:sp>
      <p:pic>
        <p:nvPicPr>
          <p:cNvPr id="4" name="Obraz 3" descr="Zdjęcie">
            <a:extLst>
              <a:ext uri="{FF2B5EF4-FFF2-40B4-BE49-F238E27FC236}">
                <a16:creationId xmlns:a16="http://schemas.microsoft.com/office/drawing/2014/main" id="{79AFB82F-87C1-203C-2832-8975A2C72D7C}"/>
              </a:ext>
            </a:extLst>
          </p:cNvPr>
          <p:cNvPicPr>
            <a:picLocks noChangeAspect="1"/>
          </p:cNvPicPr>
          <p:nvPr/>
        </p:nvPicPr>
        <p:blipFill rotWithShape="1">
          <a:blip r:embed="rId2"/>
          <a:srcRect l="14466" t="-146" r="6774" b="146"/>
          <a:stretch/>
        </p:blipFill>
        <p:spPr>
          <a:xfrm>
            <a:off x="5311702" y="10"/>
            <a:ext cx="6880794" cy="685806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432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E35341B-0A57-4B75-3310-E16D3EE9CD71}"/>
              </a:ext>
            </a:extLst>
          </p:cNvPr>
          <p:cNvSpPr>
            <a:spLocks noGrp="1"/>
          </p:cNvSpPr>
          <p:nvPr>
            <p:ph type="title"/>
          </p:nvPr>
        </p:nvSpPr>
        <p:spPr>
          <a:xfrm>
            <a:off x="838201" y="365125"/>
            <a:ext cx="3816095" cy="1938076"/>
          </a:xfrm>
        </p:spPr>
        <p:txBody>
          <a:bodyPr>
            <a:normAutofit/>
          </a:bodyPr>
          <a:lstStyle/>
          <a:p>
            <a:r>
              <a:rPr lang="pl-PL" sz="3700">
                <a:latin typeface="Georgia Pro"/>
                <a:ea typeface="Calibri Light"/>
                <a:cs typeface="Calibri Light"/>
              </a:rPr>
              <a:t>Zabiegi wykonywane w SAN Medical Spa</a:t>
            </a:r>
            <a:endParaRPr lang="pl-PL" sz="3700">
              <a:latin typeface="Georgia Pro"/>
              <a:cs typeface="Calibri Light"/>
            </a:endParaRPr>
          </a:p>
        </p:txBody>
      </p:sp>
      <p:sp>
        <p:nvSpPr>
          <p:cNvPr id="3" name="Symbol zastępczy zawartości 2">
            <a:extLst>
              <a:ext uri="{FF2B5EF4-FFF2-40B4-BE49-F238E27FC236}">
                <a16:creationId xmlns:a16="http://schemas.microsoft.com/office/drawing/2014/main" id="{389F6E75-ABB8-52AE-9E07-D861B377AD43}"/>
              </a:ext>
            </a:extLst>
          </p:cNvPr>
          <p:cNvSpPr>
            <a:spLocks noGrp="1"/>
          </p:cNvSpPr>
          <p:nvPr>
            <p:ph idx="1"/>
          </p:nvPr>
        </p:nvSpPr>
        <p:spPr>
          <a:xfrm>
            <a:off x="838201" y="2482589"/>
            <a:ext cx="3816096" cy="3694373"/>
          </a:xfrm>
        </p:spPr>
        <p:txBody>
          <a:bodyPr vert="horz" lIns="91440" tIns="45720" rIns="91440" bIns="45720" rtlCol="0">
            <a:normAutofit/>
          </a:bodyPr>
          <a:lstStyle/>
          <a:p>
            <a:pPr marL="0" indent="0">
              <a:buNone/>
            </a:pPr>
            <a:r>
              <a:rPr lang="pl-PL" sz="2000">
                <a:latin typeface="Georgia Pro"/>
                <a:ea typeface="Calibri"/>
                <a:cs typeface="Calibri"/>
              </a:rPr>
              <a:t>Zabiegi lecznicze: </a:t>
            </a:r>
          </a:p>
          <a:p>
            <a:pPr>
              <a:buFont typeface="Wingdings" panose="020B0604020202020204" pitchFamily="34" charset="0"/>
              <a:buChar char="Ø"/>
            </a:pPr>
            <a:r>
              <a:rPr lang="pl-PL" sz="2000">
                <a:latin typeface="Georgia Pro"/>
                <a:cs typeface="Calibri"/>
              </a:rPr>
              <a:t>Bicze szkockie </a:t>
            </a:r>
          </a:p>
          <a:p>
            <a:pPr>
              <a:buFont typeface="Wingdings" panose="020B0604020202020204" pitchFamily="34" charset="0"/>
              <a:buChar char="Ø"/>
            </a:pPr>
            <a:r>
              <a:rPr lang="pl-PL" sz="2000">
                <a:latin typeface="Georgia Pro"/>
                <a:cs typeface="Calibri"/>
              </a:rPr>
              <a:t>Elektrostymulacja </a:t>
            </a:r>
          </a:p>
          <a:p>
            <a:pPr>
              <a:buFont typeface="Wingdings" panose="020B0604020202020204" pitchFamily="34" charset="0"/>
              <a:buChar char="Ø"/>
            </a:pPr>
            <a:r>
              <a:rPr lang="pl-PL" sz="2000">
                <a:latin typeface="Georgia Pro"/>
                <a:cs typeface="Calibri"/>
              </a:rPr>
              <a:t>Suche igłowanie (medyczna akupunktura)</a:t>
            </a:r>
          </a:p>
          <a:p>
            <a:pPr>
              <a:buFont typeface="Wingdings" panose="020B0604020202020204" pitchFamily="34" charset="0"/>
              <a:buChar char="Ø"/>
            </a:pPr>
            <a:r>
              <a:rPr lang="pl-PL" sz="2000">
                <a:latin typeface="Georgia Pro"/>
                <a:cs typeface="Calibri"/>
              </a:rPr>
              <a:t>Krioterapia</a:t>
            </a:r>
          </a:p>
          <a:p>
            <a:pPr>
              <a:buFont typeface="Wingdings" panose="020B0604020202020204" pitchFamily="34" charset="0"/>
              <a:buChar char="Ø"/>
            </a:pPr>
            <a:r>
              <a:rPr lang="pl-PL" sz="2000">
                <a:latin typeface="Georgia Pro"/>
                <a:cs typeface="Calibri"/>
              </a:rPr>
              <a:t>Masaż podwodny</a:t>
            </a:r>
          </a:p>
          <a:p>
            <a:pPr marL="0" indent="0">
              <a:buNone/>
            </a:pPr>
            <a:endParaRPr lang="pl-PL" sz="2000">
              <a:latin typeface="Georgia Pro"/>
              <a:cs typeface="Calibri"/>
            </a:endParaRPr>
          </a:p>
        </p:txBody>
      </p:sp>
      <p:pic>
        <p:nvPicPr>
          <p:cNvPr id="5" name="Obraz 4" descr="Obraz zawierający osoba, w pomieszczeniu, komfort&#10;&#10;Opis wygenerowany automatycznie">
            <a:extLst>
              <a:ext uri="{FF2B5EF4-FFF2-40B4-BE49-F238E27FC236}">
                <a16:creationId xmlns:a16="http://schemas.microsoft.com/office/drawing/2014/main" id="{D874847D-6D09-4BAB-5678-5FF100177B20}"/>
              </a:ext>
            </a:extLst>
          </p:cNvPr>
          <p:cNvPicPr>
            <a:picLocks noChangeAspect="1"/>
          </p:cNvPicPr>
          <p:nvPr/>
        </p:nvPicPr>
        <p:blipFill rotWithShape="1">
          <a:blip r:embed="rId2"/>
          <a:srcRect t="9448" r="-1" b="1813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Obraz 3" descr="Obraz zawierający osoba, palec, paznokieć, Rękawica medyczna&#10;&#10;Opis wygenerowany automatycznie">
            <a:extLst>
              <a:ext uri="{FF2B5EF4-FFF2-40B4-BE49-F238E27FC236}">
                <a16:creationId xmlns:a16="http://schemas.microsoft.com/office/drawing/2014/main" id="{AE4C3596-61A4-0D13-CEED-41137FAD4158}"/>
              </a:ext>
            </a:extLst>
          </p:cNvPr>
          <p:cNvPicPr>
            <a:picLocks noChangeAspect="1"/>
          </p:cNvPicPr>
          <p:nvPr/>
        </p:nvPicPr>
        <p:blipFill rotWithShape="1">
          <a:blip r:embed="rId3"/>
          <a:srcRect t="52" b="3869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269118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AA046CD0-8C5D-1F70-C56E-930C6221B13C}"/>
              </a:ext>
            </a:extLst>
          </p:cNvPr>
          <p:cNvSpPr>
            <a:spLocks noGrp="1"/>
          </p:cNvSpPr>
          <p:nvPr>
            <p:ph type="title"/>
          </p:nvPr>
        </p:nvSpPr>
        <p:spPr>
          <a:xfrm>
            <a:off x="838200" y="365125"/>
            <a:ext cx="10515600" cy="1325563"/>
          </a:xfrm>
        </p:spPr>
        <p:txBody>
          <a:bodyPr>
            <a:normAutofit/>
          </a:bodyPr>
          <a:lstStyle/>
          <a:p>
            <a:r>
              <a:rPr lang="pl-PL">
                <a:ea typeface="Calibri Light"/>
                <a:cs typeface="Calibri Light"/>
              </a:rPr>
              <a:t>Cena pobytu leczniczego</a:t>
            </a:r>
            <a:endParaRPr lang="pl-PL" dirty="0"/>
          </a:p>
        </p:txBody>
      </p:sp>
      <p:sp>
        <p:nvSpPr>
          <p:cNvPr id="6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ymbol zastępczy zawartości 2">
            <a:extLst>
              <a:ext uri="{FF2B5EF4-FFF2-40B4-BE49-F238E27FC236}">
                <a16:creationId xmlns:a16="http://schemas.microsoft.com/office/drawing/2014/main" id="{CFDD58E5-FBF4-BC8E-699A-E8C2CB461F90}"/>
              </a:ext>
            </a:extLst>
          </p:cNvPr>
          <p:cNvSpPr>
            <a:spLocks noGrp="1"/>
          </p:cNvSpPr>
          <p:nvPr>
            <p:ph idx="1"/>
          </p:nvPr>
        </p:nvSpPr>
        <p:spPr>
          <a:xfrm>
            <a:off x="838200" y="1825625"/>
            <a:ext cx="10515600" cy="4351338"/>
          </a:xfrm>
        </p:spPr>
        <p:txBody>
          <a:bodyPr vert="horz" lIns="91440" tIns="45720" rIns="91440" bIns="45720" rtlCol="0" anchor="t">
            <a:normAutofit/>
          </a:bodyPr>
          <a:lstStyle/>
          <a:p>
            <a:pPr>
              <a:buFont typeface="Wingdings" panose="020B0604020202020204" pitchFamily="34" charset="0"/>
              <a:buChar char="Ø"/>
            </a:pPr>
            <a:r>
              <a:rPr lang="pl-PL" sz="2400" dirty="0">
                <a:latin typeface="Georgia Pro"/>
                <a:ea typeface="Calibri" panose="020F0502020204030204"/>
                <a:cs typeface="Calibri" panose="020F0502020204030204"/>
              </a:rPr>
              <a:t> Pobyt leczniczy to najbardziej polecany pakiet ze względu na swoją wszechstronność jak i możliwość dopasowania do potrzeb gościa.</a:t>
            </a:r>
            <a:endParaRPr lang="pl-PL" dirty="0">
              <a:cs typeface="Calibri" panose="020F0502020204030204"/>
            </a:endParaRPr>
          </a:p>
          <a:p>
            <a:pPr>
              <a:buFont typeface="Wingdings" panose="020B0604020202020204" pitchFamily="34" charset="0"/>
              <a:buChar char="Ø"/>
            </a:pPr>
            <a:r>
              <a:rPr lang="pl-PL" sz="2400" dirty="0">
                <a:latin typeface="Georgia Pro"/>
                <a:ea typeface="Calibri" panose="020F0502020204030204"/>
                <a:cs typeface="Calibri" panose="020F0502020204030204"/>
              </a:rPr>
              <a:t> Program pakietu: zakwaterowanie, posiłki, konsultacja lekarska, 2/3 zabiegi w dni robocze, do dyspozycji sala fitness, sauna , basen solankowy</a:t>
            </a:r>
          </a:p>
          <a:p>
            <a:pPr>
              <a:buFont typeface="Wingdings" panose="020B0604020202020204" pitchFamily="34" charset="0"/>
              <a:buChar char="Ø"/>
            </a:pPr>
            <a:r>
              <a:rPr lang="pl-PL" sz="2400" dirty="0">
                <a:latin typeface="Georgia Pro"/>
                <a:ea typeface="Calibri" panose="020F0502020204030204"/>
                <a:cs typeface="Calibri" panose="020F0502020204030204"/>
              </a:rPr>
              <a:t> Po przybyciu do SAN </a:t>
            </a:r>
            <a:r>
              <a:rPr lang="pl-PL" sz="2400" dirty="0" err="1">
                <a:latin typeface="Georgia Pro"/>
                <a:ea typeface="Calibri" panose="020F0502020204030204"/>
                <a:cs typeface="Calibri" panose="020F0502020204030204"/>
              </a:rPr>
              <a:t>Medical</a:t>
            </a:r>
            <a:r>
              <a:rPr lang="pl-PL" sz="2400" dirty="0">
                <a:latin typeface="Georgia Pro"/>
                <a:ea typeface="Calibri" panose="020F0502020204030204"/>
                <a:cs typeface="Calibri" panose="020F0502020204030204"/>
              </a:rPr>
              <a:t> Spa gość jest umawiany na konsultację lekarską, podczas której lekarz proponuje mu najlepsze zabiegi lecznicze. </a:t>
            </a:r>
          </a:p>
          <a:p>
            <a:pPr>
              <a:buFont typeface="Wingdings" panose="020B0604020202020204" pitchFamily="34" charset="0"/>
              <a:buChar char="Ø"/>
            </a:pPr>
            <a:r>
              <a:rPr lang="pl-PL" sz="2400" dirty="0">
                <a:latin typeface="Georgia Pro"/>
                <a:ea typeface="Calibri" panose="020F0502020204030204"/>
                <a:cs typeface="Calibri" panose="020F0502020204030204"/>
              </a:rPr>
              <a:t>Cena pobytu jest zależna od sezonu </a:t>
            </a:r>
          </a:p>
          <a:p>
            <a:pPr marL="0" indent="0">
              <a:buNone/>
            </a:pPr>
            <a:r>
              <a:rPr lang="pl-PL" sz="2400" dirty="0">
                <a:latin typeface="Georgia Pro"/>
                <a:ea typeface="Calibri" panose="020F0502020204030204"/>
                <a:cs typeface="Calibri" panose="020F0502020204030204"/>
              </a:rPr>
              <a:t>	Sezon A  od 07.01.2023 do 08.04.2023 </a:t>
            </a:r>
          </a:p>
          <a:p>
            <a:pPr marL="0" indent="0">
              <a:buNone/>
            </a:pPr>
            <a:r>
              <a:rPr lang="pl-PL" sz="2400" dirty="0">
                <a:latin typeface="Georgia Pro"/>
                <a:ea typeface="Calibri" panose="020F0502020204030204"/>
                <a:cs typeface="Calibri" panose="020F0502020204030204"/>
              </a:rPr>
              <a:t>	Pokój jednoosobowy- 265 zł za noc</a:t>
            </a:r>
          </a:p>
          <a:p>
            <a:pPr marL="0" indent="0">
              <a:buNone/>
            </a:pPr>
            <a:r>
              <a:rPr lang="pl-PL" sz="2400" dirty="0">
                <a:latin typeface="Georgia Pro"/>
                <a:ea typeface="Calibri" panose="020F0502020204030204"/>
                <a:cs typeface="Calibri" panose="020F0502020204030204"/>
              </a:rPr>
              <a:t>	Pokój dwuosobowy- 242 zł za noc</a:t>
            </a:r>
          </a:p>
        </p:txBody>
      </p:sp>
    </p:spTree>
    <p:extLst>
      <p:ext uri="{BB962C8B-B14F-4D97-AF65-F5344CB8AC3E}">
        <p14:creationId xmlns:p14="http://schemas.microsoft.com/office/powerpoint/2010/main" val="4169522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1B7EDF6-D0F9-7B5C-293E-57446E0FA09E}"/>
              </a:ext>
            </a:extLst>
          </p:cNvPr>
          <p:cNvSpPr>
            <a:spLocks noGrp="1"/>
          </p:cNvSpPr>
          <p:nvPr>
            <p:ph type="title"/>
          </p:nvPr>
        </p:nvSpPr>
        <p:spPr/>
        <p:txBody>
          <a:bodyPr>
            <a:noAutofit/>
          </a:bodyPr>
          <a:lstStyle/>
          <a:p>
            <a:r>
              <a:rPr lang="pl-PL" sz="2800" b="1" dirty="0">
                <a:latin typeface="Georgia Pro"/>
                <a:ea typeface="Calibri Light"/>
                <a:cs typeface="Calibri Light"/>
              </a:rPr>
              <a:t>Niepubliczny Zakład Opieki Zdrowotnej Ośrodek Rehabilitacyjno-Sanatoryjny "PEREŁKA"</a:t>
            </a:r>
            <a:endParaRPr lang="pl-PL" sz="2800" b="1" dirty="0">
              <a:latin typeface="Georgia Pro"/>
              <a:cs typeface="Calibri Light"/>
            </a:endParaRPr>
          </a:p>
        </p:txBody>
      </p:sp>
      <p:sp>
        <p:nvSpPr>
          <p:cNvPr id="5" name="Symbol zastępczy tekstu 4">
            <a:extLst>
              <a:ext uri="{FF2B5EF4-FFF2-40B4-BE49-F238E27FC236}">
                <a16:creationId xmlns:a16="http://schemas.microsoft.com/office/drawing/2014/main" id="{C519E677-34D2-E49E-148D-85CF28A6F6E0}"/>
              </a:ext>
            </a:extLst>
          </p:cNvPr>
          <p:cNvSpPr>
            <a:spLocks noGrp="1"/>
          </p:cNvSpPr>
          <p:nvPr>
            <p:ph type="body" idx="1"/>
          </p:nvPr>
        </p:nvSpPr>
        <p:spPr>
          <a:xfrm>
            <a:off x="408656" y="1681163"/>
            <a:ext cx="5157787" cy="823912"/>
          </a:xfrm>
        </p:spPr>
        <p:txBody>
          <a:bodyPr/>
          <a:lstStyle/>
          <a:p>
            <a:pPr algn="ctr"/>
            <a:r>
              <a:rPr lang="pl-PL" b="0" dirty="0">
                <a:latin typeface="Georgia Pro"/>
                <a:cs typeface="Calibri"/>
              </a:rPr>
              <a:t>Aktualnie obiekt oferuje cztery różne pakiety turnusu:</a:t>
            </a:r>
            <a:endParaRPr lang="pl-PL" dirty="0">
              <a:latin typeface="Georgia Pro"/>
            </a:endParaRPr>
          </a:p>
        </p:txBody>
      </p:sp>
      <p:sp>
        <p:nvSpPr>
          <p:cNvPr id="3" name="Symbol zastępczy zawartości 2">
            <a:extLst>
              <a:ext uri="{FF2B5EF4-FFF2-40B4-BE49-F238E27FC236}">
                <a16:creationId xmlns:a16="http://schemas.microsoft.com/office/drawing/2014/main" id="{47660F97-C77B-11F3-D91B-1A01267DA3E6}"/>
              </a:ext>
            </a:extLst>
          </p:cNvPr>
          <p:cNvSpPr>
            <a:spLocks noGrp="1"/>
          </p:cNvSpPr>
          <p:nvPr>
            <p:ph sz="half" idx="2"/>
          </p:nvPr>
        </p:nvSpPr>
        <p:spPr>
          <a:xfrm>
            <a:off x="-22475" y="2505075"/>
            <a:ext cx="6020050" cy="4348616"/>
          </a:xfrm>
        </p:spPr>
        <p:txBody>
          <a:bodyPr vert="horz" lIns="91440" tIns="45720" rIns="91440" bIns="45720" rtlCol="0" anchor="t">
            <a:noAutofit/>
          </a:bodyPr>
          <a:lstStyle/>
          <a:p>
            <a:pPr marL="457200" indent="-457200">
              <a:buFont typeface="Wingdings" panose="020B0604020202020204" pitchFamily="34" charset="0"/>
              <a:buChar char="Ø"/>
            </a:pPr>
            <a:r>
              <a:rPr lang="pl-PL" sz="2400" b="1" i="1" dirty="0">
                <a:latin typeface="Georgia Pro"/>
              </a:rPr>
              <a:t>Jesień nad morzem</a:t>
            </a:r>
            <a:r>
              <a:rPr lang="pl-PL" sz="2400" dirty="0">
                <a:latin typeface="Georgia Pro"/>
              </a:rPr>
              <a:t> na 7 noclegów</a:t>
            </a:r>
            <a:endParaRPr lang="pl-PL" sz="2400" dirty="0">
              <a:latin typeface="Georgia Pro"/>
              <a:cs typeface="Calibri" panose="020F0502020204030204"/>
            </a:endParaRPr>
          </a:p>
          <a:p>
            <a:pPr marL="0" indent="0">
              <a:buNone/>
            </a:pPr>
            <a:r>
              <a:rPr lang="pl-PL" sz="2000" dirty="0" err="1">
                <a:latin typeface="Georgia Pro"/>
                <a:ea typeface="+mn-lt"/>
                <a:cs typeface="+mn-lt"/>
              </a:rPr>
              <a:t>Pok</a:t>
            </a:r>
            <a:r>
              <a:rPr lang="pl-PL" sz="2000" dirty="0">
                <a:latin typeface="Georgia Pro"/>
                <a:ea typeface="+mn-lt"/>
                <a:cs typeface="+mn-lt"/>
              </a:rPr>
              <a:t> 2 osobowy Standard - 1470,00 zł / za osobę</a:t>
            </a:r>
          </a:p>
          <a:p>
            <a:pPr marL="0" indent="0">
              <a:buNone/>
            </a:pPr>
            <a:r>
              <a:rPr lang="pl-PL" sz="2000" dirty="0" err="1">
                <a:latin typeface="Georgia Pro"/>
                <a:ea typeface="+mn-lt"/>
                <a:cs typeface="+mn-lt"/>
              </a:rPr>
              <a:t>Pok</a:t>
            </a:r>
            <a:r>
              <a:rPr lang="pl-PL" sz="2000" dirty="0">
                <a:latin typeface="Georgia Pro"/>
                <a:ea typeface="+mn-lt"/>
                <a:cs typeface="+mn-lt"/>
              </a:rPr>
              <a:t> 2 osobowy Premium - 1590,00 zł / za osobę</a:t>
            </a:r>
            <a:endParaRPr lang="pl-PL" sz="2000" dirty="0">
              <a:latin typeface="Georgia Pro"/>
              <a:cs typeface="Calibri"/>
            </a:endParaRPr>
          </a:p>
          <a:p>
            <a:pPr marL="0" indent="0">
              <a:buNone/>
            </a:pPr>
            <a:r>
              <a:rPr lang="pl-PL" sz="2000" dirty="0" err="1">
                <a:latin typeface="Georgia Pro"/>
                <a:ea typeface="+mn-lt"/>
                <a:cs typeface="+mn-lt"/>
              </a:rPr>
              <a:t>Pok</a:t>
            </a:r>
            <a:r>
              <a:rPr lang="pl-PL" sz="2000" dirty="0">
                <a:latin typeface="Georgia Pro"/>
                <a:ea typeface="+mn-lt"/>
                <a:cs typeface="+mn-lt"/>
              </a:rPr>
              <a:t> 1 osobowy - 1699,00 zł / za osobę</a:t>
            </a:r>
            <a:endParaRPr lang="pl-PL" sz="2000" dirty="0">
              <a:latin typeface="Georgia Pro"/>
              <a:cs typeface="Calibri" panose="020F0502020204030204"/>
            </a:endParaRPr>
          </a:p>
          <a:p>
            <a:pPr marL="457200" indent="-457200">
              <a:buFont typeface="Wingdings" panose="020B0604020202020204" pitchFamily="34" charset="0"/>
              <a:buChar char="Ø"/>
            </a:pPr>
            <a:r>
              <a:rPr lang="pl-PL" sz="2400" b="1" i="1" dirty="0">
                <a:latin typeface="Georgia Pro"/>
                <a:cs typeface="Calibri"/>
              </a:rPr>
              <a:t>Zimowy relaks </a:t>
            </a:r>
            <a:r>
              <a:rPr lang="pl-PL" sz="2400" dirty="0">
                <a:latin typeface="Georgia Pro"/>
                <a:cs typeface="Calibri"/>
              </a:rPr>
              <a:t>na 7 noclegów</a:t>
            </a:r>
          </a:p>
          <a:p>
            <a:pPr>
              <a:buNone/>
            </a:pPr>
            <a:r>
              <a:rPr lang="pl-PL" sz="2000" dirty="0" err="1">
                <a:solidFill>
                  <a:srgbClr val="3D3D3D"/>
                </a:solidFill>
                <a:latin typeface="Georgia Pro"/>
                <a:ea typeface="+mn-lt"/>
                <a:cs typeface="+mn-lt"/>
              </a:rPr>
              <a:t>Pok</a:t>
            </a:r>
            <a:r>
              <a:rPr lang="pl-PL" sz="2000" dirty="0">
                <a:solidFill>
                  <a:srgbClr val="3D3D3D"/>
                </a:solidFill>
                <a:latin typeface="Georgia Pro"/>
                <a:ea typeface="+mn-lt"/>
                <a:cs typeface="+mn-lt"/>
              </a:rPr>
              <a:t> 2 osobowy Standard - 1260,00 zł / za osobę</a:t>
            </a:r>
            <a:endParaRPr lang="pl-PL" sz="2000" dirty="0">
              <a:latin typeface="Georgia Pro"/>
              <a:cs typeface="Calibri"/>
            </a:endParaRPr>
          </a:p>
          <a:p>
            <a:pPr>
              <a:buNone/>
            </a:pPr>
            <a:r>
              <a:rPr lang="pl-PL" sz="2000" dirty="0" err="1">
                <a:solidFill>
                  <a:srgbClr val="3D3D3D"/>
                </a:solidFill>
                <a:latin typeface="Georgia Pro"/>
                <a:ea typeface="+mn-lt"/>
                <a:cs typeface="+mn-lt"/>
              </a:rPr>
              <a:t>Pok</a:t>
            </a:r>
            <a:r>
              <a:rPr lang="pl-PL" sz="2000" dirty="0">
                <a:solidFill>
                  <a:srgbClr val="3D3D3D"/>
                </a:solidFill>
                <a:latin typeface="Georgia Pro"/>
                <a:ea typeface="+mn-lt"/>
                <a:cs typeface="+mn-lt"/>
              </a:rPr>
              <a:t> 2 osobowy Premium - 1400,00 zł / za osobę</a:t>
            </a:r>
            <a:endParaRPr lang="pl-PL" sz="2000" dirty="0">
              <a:latin typeface="Georgia Pro"/>
              <a:cs typeface="Calibri"/>
            </a:endParaRPr>
          </a:p>
          <a:p>
            <a:pPr>
              <a:buNone/>
            </a:pPr>
            <a:r>
              <a:rPr lang="pl-PL" sz="2000" dirty="0" err="1">
                <a:solidFill>
                  <a:srgbClr val="3D3D3D"/>
                </a:solidFill>
                <a:latin typeface="Georgia Pro"/>
                <a:ea typeface="+mn-lt"/>
                <a:cs typeface="+mn-lt"/>
              </a:rPr>
              <a:t>Pok</a:t>
            </a:r>
            <a:r>
              <a:rPr lang="pl-PL" sz="2000" dirty="0">
                <a:solidFill>
                  <a:srgbClr val="3D3D3D"/>
                </a:solidFill>
                <a:latin typeface="Georgia Pro"/>
                <a:ea typeface="+mn-lt"/>
                <a:cs typeface="+mn-lt"/>
              </a:rPr>
              <a:t> 1 osobowy - 1520,00 zł / za osobę</a:t>
            </a:r>
            <a:endParaRPr lang="pl-PL" sz="2000" dirty="0">
              <a:latin typeface="Georgia Pro"/>
              <a:cs typeface="Calibri"/>
            </a:endParaRPr>
          </a:p>
          <a:p>
            <a:pPr marL="0" indent="0">
              <a:buNone/>
            </a:pPr>
            <a:endParaRPr lang="pl-PL" sz="2000" dirty="0">
              <a:latin typeface="Georgia Pro"/>
              <a:cs typeface="Calibri"/>
            </a:endParaRPr>
          </a:p>
          <a:p>
            <a:pPr>
              <a:buFont typeface="Wingdings" panose="020B0604020202020204" pitchFamily="34" charset="0"/>
              <a:buChar char="Ø"/>
            </a:pPr>
            <a:endParaRPr lang="pl-PL" sz="2000" dirty="0">
              <a:cs typeface="Calibri"/>
            </a:endParaRPr>
          </a:p>
          <a:p>
            <a:pPr marL="0" indent="0">
              <a:buNone/>
            </a:pPr>
            <a:br>
              <a:rPr lang="en-US" sz="2000" dirty="0"/>
            </a:br>
            <a:endParaRPr lang="en-US" sz="2000" dirty="0">
              <a:cs typeface="Calibri" panose="020F0502020204030204"/>
            </a:endParaRPr>
          </a:p>
        </p:txBody>
      </p:sp>
      <p:sp>
        <p:nvSpPr>
          <p:cNvPr id="7" name="Symbol zastępczy zawartości 6">
            <a:extLst>
              <a:ext uri="{FF2B5EF4-FFF2-40B4-BE49-F238E27FC236}">
                <a16:creationId xmlns:a16="http://schemas.microsoft.com/office/drawing/2014/main" id="{023C63B9-5BA4-AE37-14E8-58F8C7001236}"/>
              </a:ext>
            </a:extLst>
          </p:cNvPr>
          <p:cNvSpPr>
            <a:spLocks noGrp="1"/>
          </p:cNvSpPr>
          <p:nvPr>
            <p:ph sz="quarter" idx="4"/>
          </p:nvPr>
        </p:nvSpPr>
        <p:spPr>
          <a:xfrm>
            <a:off x="6091989" y="2500206"/>
            <a:ext cx="6021388" cy="4343459"/>
          </a:xfrm>
        </p:spPr>
        <p:txBody>
          <a:bodyPr vert="horz" lIns="91440" tIns="45720" rIns="91440" bIns="45720" rtlCol="0" anchor="t">
            <a:normAutofit/>
          </a:bodyPr>
          <a:lstStyle/>
          <a:p>
            <a:pPr marL="457200" indent="-457200">
              <a:buFont typeface="Wingdings" panose="020B0604020202020204" pitchFamily="34" charset="0"/>
              <a:buChar char="Ø"/>
            </a:pPr>
            <a:r>
              <a:rPr lang="pl-PL" b="1" i="1" dirty="0">
                <a:latin typeface="Georgia Pro"/>
                <a:cs typeface="Calibri" panose="020F0502020204030204"/>
              </a:rPr>
              <a:t>Pakiet kuracyjny min.7dni</a:t>
            </a:r>
          </a:p>
          <a:p>
            <a:pPr marL="0" indent="0">
              <a:buNone/>
            </a:pPr>
            <a:r>
              <a:rPr lang="pl-PL" sz="2000" dirty="0">
                <a:latin typeface="Georgia Pro"/>
                <a:cs typeface="Calibri" panose="020F0502020204030204"/>
              </a:rPr>
              <a:t>Cena zależna jest od długości pobytu i ilości osób zakwaterowanych</a:t>
            </a:r>
          </a:p>
          <a:p>
            <a:pPr marL="342900" indent="-342900">
              <a:buFont typeface="Wingdings" panose="020B0604020202020204" pitchFamily="34" charset="0"/>
              <a:buChar char="Ø"/>
            </a:pPr>
            <a:r>
              <a:rPr lang="pl-PL" b="1" i="1" dirty="0">
                <a:latin typeface="Georgia Pro"/>
                <a:cs typeface="Calibri" panose="020F0502020204030204"/>
              </a:rPr>
              <a:t>Listopadowe </a:t>
            </a:r>
            <a:r>
              <a:rPr lang="pl-PL" b="1" i="1" dirty="0" err="1">
                <a:latin typeface="Georgia Pro"/>
                <a:cs typeface="Calibri" panose="020F0502020204030204"/>
              </a:rPr>
              <a:t>jodobranie</a:t>
            </a:r>
            <a:r>
              <a:rPr lang="pl-PL" b="1" i="1" dirty="0">
                <a:latin typeface="Georgia Pro"/>
                <a:cs typeface="Calibri" panose="020F0502020204030204"/>
              </a:rPr>
              <a:t> </a:t>
            </a:r>
            <a:r>
              <a:rPr lang="pl-PL" dirty="0">
                <a:latin typeface="Georgia Pro"/>
                <a:cs typeface="Calibri" panose="020F0502020204030204"/>
              </a:rPr>
              <a:t>na 7 noclegów</a:t>
            </a:r>
          </a:p>
          <a:p>
            <a:pPr>
              <a:buNone/>
            </a:pPr>
            <a:r>
              <a:rPr lang="pl-PL" sz="2000" dirty="0">
                <a:solidFill>
                  <a:srgbClr val="3D3D3D"/>
                </a:solidFill>
                <a:latin typeface="Georgia Pro"/>
                <a:ea typeface="+mn-lt"/>
                <a:cs typeface="+mn-lt"/>
              </a:rPr>
              <a:t>Pokój 2 osobowy Standard - 1260,00 zł / za osobę</a:t>
            </a:r>
            <a:endParaRPr lang="pl-PL" sz="2000" dirty="0">
              <a:latin typeface="Georgia Pro"/>
              <a:cs typeface="Calibri"/>
            </a:endParaRPr>
          </a:p>
          <a:p>
            <a:pPr>
              <a:buNone/>
            </a:pPr>
            <a:r>
              <a:rPr lang="pl-PL" sz="2000" dirty="0">
                <a:solidFill>
                  <a:srgbClr val="3D3D3D"/>
                </a:solidFill>
                <a:latin typeface="Georgia Pro"/>
                <a:ea typeface="+mn-lt"/>
                <a:cs typeface="+mn-lt"/>
              </a:rPr>
              <a:t>Pokój 2 osobowy Premium - 1400,00 zł / za osobę</a:t>
            </a:r>
            <a:endParaRPr lang="pl-PL" sz="2000" dirty="0">
              <a:latin typeface="Georgia Pro"/>
              <a:cs typeface="Calibri"/>
            </a:endParaRPr>
          </a:p>
          <a:p>
            <a:pPr>
              <a:buNone/>
            </a:pPr>
            <a:r>
              <a:rPr lang="pl-PL" sz="2000" dirty="0">
                <a:solidFill>
                  <a:srgbClr val="3D3D3D"/>
                </a:solidFill>
                <a:latin typeface="Georgia Pro"/>
                <a:ea typeface="+mn-lt"/>
                <a:cs typeface="+mn-lt"/>
              </a:rPr>
              <a:t>Pokój 1 osobowy Standard - 1520,00 zł / za osobę</a:t>
            </a:r>
            <a:endParaRPr lang="pl-PL" sz="2000" dirty="0">
              <a:latin typeface="Georgia Pro"/>
              <a:cs typeface="Calibri"/>
            </a:endParaRPr>
          </a:p>
          <a:p>
            <a:pPr marL="0" indent="0">
              <a:buNone/>
            </a:pPr>
            <a:endParaRPr lang="pl-PL" dirty="0">
              <a:latin typeface="Georgia Pro"/>
              <a:cs typeface="Calibri" panose="020F0502020204030204"/>
            </a:endParaRPr>
          </a:p>
          <a:p>
            <a:pPr marL="0" indent="0">
              <a:buNone/>
            </a:pPr>
            <a:endParaRPr lang="pl-PL" sz="2000" dirty="0">
              <a:cs typeface="Calibri" panose="020F0502020204030204"/>
            </a:endParaRPr>
          </a:p>
        </p:txBody>
      </p:sp>
    </p:spTree>
    <p:extLst>
      <p:ext uri="{BB962C8B-B14F-4D97-AF65-F5344CB8AC3E}">
        <p14:creationId xmlns:p14="http://schemas.microsoft.com/office/powerpoint/2010/main" val="2109942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C15AFD-97F3-D1C9-2FF9-D11775070323}"/>
              </a:ext>
            </a:extLst>
          </p:cNvPr>
          <p:cNvSpPr>
            <a:spLocks noGrp="1"/>
          </p:cNvSpPr>
          <p:nvPr>
            <p:ph type="title"/>
          </p:nvPr>
        </p:nvSpPr>
        <p:spPr>
          <a:xfrm>
            <a:off x="0" y="265635"/>
            <a:ext cx="12192000" cy="896645"/>
          </a:xfrm>
        </p:spPr>
        <p:txBody>
          <a:bodyPr vert="horz" lIns="91440" tIns="45720" rIns="91440" bIns="45720" rtlCol="0" anchor="t">
            <a:normAutofit/>
          </a:bodyPr>
          <a:lstStyle/>
          <a:p>
            <a:pPr algn="ctr"/>
            <a:r>
              <a:rPr lang="pl-PL" sz="4800" dirty="0">
                <a:latin typeface="Georgia Pro"/>
              </a:rPr>
              <a:t>Sanatorium Uzdrowiskowe „Muszelka" </a:t>
            </a:r>
          </a:p>
        </p:txBody>
      </p:sp>
      <p:sp>
        <p:nvSpPr>
          <p:cNvPr id="3" name="Symbol zastępczy zawartości 2">
            <a:extLst>
              <a:ext uri="{FF2B5EF4-FFF2-40B4-BE49-F238E27FC236}">
                <a16:creationId xmlns:a16="http://schemas.microsoft.com/office/drawing/2014/main" id="{C1A222E8-B383-94E5-75B7-58B74C57D972}"/>
              </a:ext>
            </a:extLst>
          </p:cNvPr>
          <p:cNvSpPr>
            <a:spLocks noGrp="1"/>
          </p:cNvSpPr>
          <p:nvPr>
            <p:ph idx="1"/>
          </p:nvPr>
        </p:nvSpPr>
        <p:spPr>
          <a:xfrm>
            <a:off x="337351" y="1325563"/>
            <a:ext cx="11603115" cy="824367"/>
          </a:xfrm>
        </p:spPr>
        <p:txBody>
          <a:bodyPr vert="horz" lIns="91440" tIns="45720" rIns="91440" bIns="45720" rtlCol="0" anchor="t">
            <a:normAutofit/>
          </a:bodyPr>
          <a:lstStyle/>
          <a:p>
            <a:pPr marL="0" indent="0" algn="just">
              <a:buNone/>
            </a:pPr>
            <a:r>
              <a:rPr lang="pl-PL" sz="2400" dirty="0">
                <a:latin typeface="Georgia Pro"/>
                <a:cs typeface="Calibri" panose="020F0502020204030204"/>
              </a:rPr>
              <a:t>Obiekt ma do zaoferowania wiele rozmaitych pakietów turnusów, do najpopularniejszych można zaliczyć:</a:t>
            </a:r>
            <a:endParaRPr lang="pl-PL" sz="2400" dirty="0">
              <a:cs typeface="Calibri" panose="020F0502020204030204"/>
            </a:endParaRPr>
          </a:p>
        </p:txBody>
      </p:sp>
      <p:sp>
        <p:nvSpPr>
          <p:cNvPr id="4" name="pole tekstowe 3">
            <a:extLst>
              <a:ext uri="{FF2B5EF4-FFF2-40B4-BE49-F238E27FC236}">
                <a16:creationId xmlns:a16="http://schemas.microsoft.com/office/drawing/2014/main" id="{C0317427-6241-7DFB-013A-D42AFB2D9ADE}"/>
              </a:ext>
            </a:extLst>
          </p:cNvPr>
          <p:cNvSpPr txBox="1"/>
          <p:nvPr/>
        </p:nvSpPr>
        <p:spPr>
          <a:xfrm>
            <a:off x="124287" y="2313213"/>
            <a:ext cx="534435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Ø"/>
            </a:pPr>
            <a:r>
              <a:rPr lang="pl-PL" sz="2400" b="1" i="1" dirty="0">
                <a:latin typeface="Georgia Pro"/>
                <a:cs typeface="Calibri" panose="020F0502020204030204"/>
              </a:rPr>
              <a:t>POBYT LECZNICZY </a:t>
            </a:r>
            <a:r>
              <a:rPr lang="pl-PL" sz="2400" dirty="0">
                <a:latin typeface="Georgia Pro"/>
                <a:cs typeface="Calibri" panose="020F0502020204030204"/>
              </a:rPr>
              <a:t>min. 6 dni</a:t>
            </a:r>
            <a:endParaRPr lang="pl-PL" dirty="0"/>
          </a:p>
          <a:p>
            <a:pPr algn="ctr"/>
            <a:r>
              <a:rPr lang="pl-PL" sz="2400" dirty="0">
                <a:latin typeface="Georgia Pro"/>
                <a:cs typeface="Calibri" panose="020F0502020204030204"/>
              </a:rPr>
              <a:t>Koszt-165zł/os. za 1 noc</a:t>
            </a:r>
          </a:p>
          <a:p>
            <a:pPr algn="ctr"/>
            <a:endParaRPr lang="pl-PL" sz="2400" dirty="0">
              <a:latin typeface="Georgia Pro"/>
              <a:cs typeface="Calibri" panose="020F0502020204030204"/>
            </a:endParaRPr>
          </a:p>
          <a:p>
            <a:pPr marL="285750" indent="-285750" algn="ctr">
              <a:buFont typeface="Wingdings"/>
              <a:buChar char="Ø"/>
            </a:pPr>
            <a:r>
              <a:rPr lang="pl-PL" sz="2400" b="1" i="1" dirty="0">
                <a:latin typeface="Georgia Pro"/>
                <a:cs typeface="Calibri" panose="020F0502020204030204"/>
              </a:rPr>
              <a:t>BOROWINOWY RELAKS              </a:t>
            </a:r>
            <a:r>
              <a:rPr lang="pl-PL" sz="2400" dirty="0">
                <a:latin typeface="Georgia Pro"/>
                <a:cs typeface="Calibri" panose="020F0502020204030204"/>
              </a:rPr>
              <a:t>7 noclegów</a:t>
            </a:r>
          </a:p>
          <a:p>
            <a:pPr algn="ctr"/>
            <a:r>
              <a:rPr lang="pl-PL" sz="2400" dirty="0">
                <a:latin typeface="Georgia Pro"/>
                <a:cs typeface="Calibri" panose="020F0502020204030204"/>
              </a:rPr>
              <a:t>Koszt- od 1406zł/os. za cały pobyt</a:t>
            </a:r>
          </a:p>
          <a:p>
            <a:pPr marL="285750" indent="-285750" algn="ctr">
              <a:buFont typeface="Wingdings"/>
              <a:buChar char="Ø"/>
            </a:pPr>
            <a:endParaRPr lang="pl-PL" sz="2400" b="1" i="1" dirty="0">
              <a:latin typeface="Georgia Pro"/>
              <a:cs typeface="Calibri" panose="020F0502020204030204"/>
            </a:endParaRPr>
          </a:p>
          <a:p>
            <a:pPr marL="285750" indent="-285750" algn="ctr">
              <a:buFont typeface="Wingdings"/>
              <a:buChar char="Ø"/>
            </a:pPr>
            <a:r>
              <a:rPr lang="pl-PL" sz="2400" b="1" i="1" dirty="0">
                <a:latin typeface="Georgia Pro"/>
                <a:cs typeface="Calibri" panose="020F0502020204030204"/>
              </a:rPr>
              <a:t>PAKIET DLA SENIORA                      </a:t>
            </a:r>
            <a:r>
              <a:rPr lang="pl-PL" sz="2400" dirty="0">
                <a:latin typeface="Georgia Pro"/>
                <a:cs typeface="Calibri" panose="020F0502020204030204"/>
              </a:rPr>
              <a:t>7 noclegów</a:t>
            </a:r>
          </a:p>
          <a:p>
            <a:pPr algn="ctr"/>
            <a:r>
              <a:rPr lang="pl-PL" sz="2400" dirty="0">
                <a:latin typeface="Georgia Pro"/>
                <a:cs typeface="Calibri" panose="020F0502020204030204"/>
              </a:rPr>
              <a:t>Koszt- od 1323zł/os. za pobyt</a:t>
            </a:r>
          </a:p>
        </p:txBody>
      </p:sp>
      <p:pic>
        <p:nvPicPr>
          <p:cNvPr id="5" name="Obraz 4" descr="Ważne">
            <a:extLst>
              <a:ext uri="{FF2B5EF4-FFF2-40B4-BE49-F238E27FC236}">
                <a16:creationId xmlns:a16="http://schemas.microsoft.com/office/drawing/2014/main" id="{5C2B6E55-8BBB-2023-5FC1-3FC2427CD602}"/>
              </a:ext>
            </a:extLst>
          </p:cNvPr>
          <p:cNvPicPr>
            <a:picLocks noChangeAspect="1"/>
          </p:cNvPicPr>
          <p:nvPr/>
        </p:nvPicPr>
        <p:blipFill>
          <a:blip r:embed="rId2"/>
          <a:stretch>
            <a:fillRect/>
          </a:stretch>
        </p:blipFill>
        <p:spPr>
          <a:xfrm>
            <a:off x="5468645" y="1999008"/>
            <a:ext cx="6266740" cy="4702627"/>
          </a:xfrm>
          <a:prstGeom prst="rect">
            <a:avLst/>
          </a:prstGeom>
        </p:spPr>
      </p:pic>
    </p:spTree>
    <p:extLst>
      <p:ext uri="{BB962C8B-B14F-4D97-AF65-F5344CB8AC3E}">
        <p14:creationId xmlns:p14="http://schemas.microsoft.com/office/powerpoint/2010/main" val="374758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4C2792-D5E1-D285-0409-9793797B5D0C}"/>
              </a:ext>
            </a:extLst>
          </p:cNvPr>
          <p:cNvSpPr>
            <a:spLocks noGrp="1"/>
          </p:cNvSpPr>
          <p:nvPr>
            <p:ph type="title"/>
          </p:nvPr>
        </p:nvSpPr>
        <p:spPr>
          <a:xfrm>
            <a:off x="0" y="278120"/>
            <a:ext cx="12192000" cy="1325563"/>
          </a:xfrm>
        </p:spPr>
        <p:txBody>
          <a:bodyPr>
            <a:normAutofit fontScale="90000"/>
          </a:bodyPr>
          <a:lstStyle/>
          <a:p>
            <a:pPr algn="ctr"/>
            <a:r>
              <a:rPr lang="pl-PL" sz="3200" b="1" i="1" dirty="0"/>
              <a:t>Inicjatywy zgłoszone przez przedsiębiorców przyporządkowano do wyznaczonych na podstawie Programu Rozwoju celów operacyjnych i strategicznych</a:t>
            </a:r>
            <a:endParaRPr lang="pl-PL" b="1" i="1" dirty="0"/>
          </a:p>
        </p:txBody>
      </p:sp>
      <p:sp>
        <p:nvSpPr>
          <p:cNvPr id="3" name="Symbol zastępczy zawartości 2">
            <a:extLst>
              <a:ext uri="{FF2B5EF4-FFF2-40B4-BE49-F238E27FC236}">
                <a16:creationId xmlns:a16="http://schemas.microsoft.com/office/drawing/2014/main" id="{14C855F2-A20E-B239-C487-33CDD12A5D03}"/>
              </a:ext>
            </a:extLst>
          </p:cNvPr>
          <p:cNvSpPr>
            <a:spLocks noGrp="1"/>
          </p:cNvSpPr>
          <p:nvPr>
            <p:ph idx="1"/>
          </p:nvPr>
        </p:nvSpPr>
        <p:spPr>
          <a:xfrm>
            <a:off x="727969" y="1603684"/>
            <a:ext cx="10963922" cy="4976196"/>
          </a:xfrm>
        </p:spPr>
        <p:txBody>
          <a:bodyPr>
            <a:normAutofit fontScale="92500" lnSpcReduction="10000"/>
          </a:bodyPr>
          <a:lstStyle/>
          <a:p>
            <a:pPr marL="0" indent="0">
              <a:buNone/>
            </a:pPr>
            <a:r>
              <a:rPr lang="pl-PL" sz="2600" b="1" dirty="0"/>
              <a:t>Cel strategiczny 1: Budowanie kultury innowacyjności</a:t>
            </a:r>
          </a:p>
          <a:p>
            <a:pPr marL="0" indent="0">
              <a:buNone/>
            </a:pPr>
            <a:endParaRPr lang="pl-PL" dirty="0"/>
          </a:p>
          <a:p>
            <a:pPr marL="342900" lvl="0" indent="-342900" algn="l">
              <a:lnSpc>
                <a:spcPct val="107000"/>
              </a:lnSpc>
              <a:spcAft>
                <a:spcPts val="600"/>
              </a:spcAft>
              <a:buFont typeface="Wingdings" panose="05000000000000000000" pitchFamily="2" charset="2"/>
              <a:buChar char=""/>
            </a:pPr>
            <a:r>
              <a:rPr lang="pl-PL" sz="2200" b="1" dirty="0">
                <a:effectLst/>
                <a:latin typeface="Arial" panose="020B0604020202020204" pitchFamily="34" charset="0"/>
                <a:ea typeface="Calibri" panose="020F0502020204030204" pitchFamily="34" charset="0"/>
                <a:cs typeface="Arial" panose="020B0604020202020204" pitchFamily="34" charset="0"/>
              </a:rPr>
              <a:t>Liczba fiszek projektowych: 8</a:t>
            </a:r>
          </a:p>
          <a:p>
            <a:pPr marL="342900" lvl="0" indent="-342900" algn="l">
              <a:lnSpc>
                <a:spcPct val="107000"/>
              </a:lnSpc>
              <a:spcAft>
                <a:spcPts val="600"/>
              </a:spcAft>
              <a:buFont typeface="Wingdings" panose="05000000000000000000" pitchFamily="2" charset="2"/>
              <a:buChar char=""/>
            </a:pPr>
            <a:r>
              <a:rPr lang="pl-PL" sz="2200" dirty="0">
                <a:effectLst/>
                <a:latin typeface="Arial" panose="020B0604020202020204" pitchFamily="34" charset="0"/>
                <a:ea typeface="Calibri" panose="020F0502020204030204" pitchFamily="34" charset="0"/>
                <a:cs typeface="Arial" panose="020B0604020202020204" pitchFamily="34" charset="0"/>
              </a:rPr>
              <a:t>Zakres merytoryczny zgłoszonych projektów:</a:t>
            </a:r>
          </a:p>
          <a:p>
            <a:pPr marL="342900" lvl="0" indent="-342900" algn="l">
              <a:lnSpc>
                <a:spcPct val="107000"/>
              </a:lnSpc>
              <a:spcAft>
                <a:spcPts val="800"/>
              </a:spcAft>
              <a:buFont typeface="Symbol" panose="05050102010706020507" pitchFamily="18" charset="2"/>
              <a:buChar char=""/>
            </a:pPr>
            <a:r>
              <a:rPr lang="pl-PL" sz="2200" dirty="0">
                <a:effectLst/>
                <a:latin typeface="Arial" panose="020B0604020202020204" pitchFamily="34" charset="0"/>
                <a:ea typeface="Calibri" panose="020F0502020204030204" pitchFamily="34" charset="0"/>
                <a:cs typeface="Arial" panose="020B0604020202020204" pitchFamily="34" charset="0"/>
              </a:rPr>
              <a:t>Kształcenie personelu (kursy, warsztaty, szkolenia np. z obsługi nowego sprzętu, kursy językowe)</a:t>
            </a:r>
          </a:p>
          <a:p>
            <a:pPr marL="342900" lvl="0" indent="-342900" algn="l">
              <a:lnSpc>
                <a:spcPct val="107000"/>
              </a:lnSpc>
              <a:spcAft>
                <a:spcPts val="800"/>
              </a:spcAft>
              <a:buFont typeface="Symbol" panose="05050102010706020507" pitchFamily="18" charset="2"/>
              <a:buChar char=""/>
            </a:pPr>
            <a:r>
              <a:rPr lang="pl-PL" sz="2200" dirty="0">
                <a:effectLst/>
                <a:latin typeface="Arial" panose="020B0604020202020204" pitchFamily="34" charset="0"/>
                <a:ea typeface="Calibri" panose="020F0502020204030204" pitchFamily="34" charset="0"/>
                <a:cs typeface="Arial" panose="020B0604020202020204" pitchFamily="34" charset="0"/>
              </a:rPr>
              <a:t>Stworzenie narzędzi szkoleniowych</a:t>
            </a:r>
          </a:p>
          <a:p>
            <a:pPr marL="342900" lvl="0" indent="-342900" algn="l">
              <a:lnSpc>
                <a:spcPct val="107000"/>
              </a:lnSpc>
              <a:spcAft>
                <a:spcPts val="600"/>
              </a:spcAft>
              <a:buFont typeface="Symbol" panose="05050102010706020507" pitchFamily="18" charset="2"/>
              <a:buChar char=""/>
            </a:pPr>
            <a:r>
              <a:rPr lang="pl-PL" sz="2200" dirty="0">
                <a:effectLst/>
                <a:latin typeface="Arial" panose="020B0604020202020204" pitchFamily="34" charset="0"/>
                <a:ea typeface="Calibri" panose="020F0502020204030204" pitchFamily="34" charset="0"/>
                <a:cs typeface="Arial" panose="020B0604020202020204" pitchFamily="34" charset="0"/>
              </a:rPr>
              <a:t>Konsultacje, wsparcie merytoryczne np. placówek naukowych i badawczych, współpraca, udostępnianie know-how itp. </a:t>
            </a:r>
          </a:p>
          <a:p>
            <a:pPr marL="342900" lvl="0" indent="-342900" algn="l">
              <a:lnSpc>
                <a:spcPct val="107000"/>
              </a:lnSpc>
              <a:spcAft>
                <a:spcPts val="600"/>
              </a:spcAft>
              <a:buFont typeface="Wingdings" panose="05000000000000000000" pitchFamily="2" charset="2"/>
              <a:buChar char=""/>
            </a:pPr>
            <a:r>
              <a:rPr lang="pl-PL" sz="2200" dirty="0">
                <a:effectLst/>
                <a:latin typeface="Arial" panose="020B0604020202020204" pitchFamily="34" charset="0"/>
                <a:ea typeface="Calibri" panose="020F0502020204030204" pitchFamily="34" charset="0"/>
                <a:cs typeface="Arial" panose="020B0604020202020204" pitchFamily="34" charset="0"/>
              </a:rPr>
              <a:t>Szacowany budżet projektów (per projekt): 450 000 - 700 000zł </a:t>
            </a:r>
          </a:p>
          <a:p>
            <a:pPr marL="342900" lvl="0" indent="-342900" algn="l">
              <a:lnSpc>
                <a:spcPct val="107000"/>
              </a:lnSpc>
              <a:spcAft>
                <a:spcPts val="600"/>
              </a:spcAft>
              <a:buFont typeface="Wingdings" panose="05000000000000000000" pitchFamily="2" charset="2"/>
              <a:buChar char=""/>
            </a:pPr>
            <a:r>
              <a:rPr lang="pl-PL" sz="2200" dirty="0">
                <a:effectLst/>
                <a:latin typeface="Arial" panose="020B0604020202020204" pitchFamily="34" charset="0"/>
                <a:ea typeface="Calibri" panose="020F0502020204030204" pitchFamily="34" charset="0"/>
                <a:cs typeface="Arial" panose="020B0604020202020204" pitchFamily="34" charset="0"/>
              </a:rPr>
              <a:t>Ramy czasowe: 2021-2027</a:t>
            </a:r>
          </a:p>
          <a:p>
            <a:endParaRPr lang="pl-PL" dirty="0"/>
          </a:p>
          <a:p>
            <a:endParaRPr lang="pl-PL" dirty="0"/>
          </a:p>
        </p:txBody>
      </p:sp>
    </p:spTree>
    <p:extLst>
      <p:ext uri="{BB962C8B-B14F-4D97-AF65-F5344CB8AC3E}">
        <p14:creationId xmlns:p14="http://schemas.microsoft.com/office/powerpoint/2010/main" val="4154661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1773"/>
            <a:ext cx="12203205" cy="1267012"/>
          </a:xfrm>
          <a:noFill/>
          <a:ln>
            <a:noFill/>
          </a:ln>
        </p:spPr>
        <p:style>
          <a:lnRef idx="1">
            <a:schemeClr val="accent1"/>
          </a:lnRef>
          <a:fillRef idx="2">
            <a:schemeClr val="accent1"/>
          </a:fillRef>
          <a:effectRef idx="1">
            <a:schemeClr val="accent1"/>
          </a:effectRef>
          <a:fontRef idx="minor">
            <a:schemeClr val="dk1"/>
          </a:fontRef>
        </p:style>
        <p:txBody>
          <a:bodyPr>
            <a:normAutofit/>
          </a:bodyPr>
          <a:lstStyle/>
          <a:p>
            <a:r>
              <a:rPr lang="pl-PL" sz="7200" b="1" i="1" dirty="0">
                <a:solidFill>
                  <a:srgbClr val="FFFFFF"/>
                </a:solidFill>
                <a:latin typeface="Comic Sans MS"/>
                <a:ea typeface="Calibri Light"/>
                <a:cs typeface="Calibri Light"/>
              </a:rPr>
              <a:t>AUGUSTÓW</a:t>
            </a:r>
          </a:p>
        </p:txBody>
      </p:sp>
    </p:spTree>
    <p:extLst>
      <p:ext uri="{BB962C8B-B14F-4D97-AF65-F5344CB8AC3E}">
        <p14:creationId xmlns:p14="http://schemas.microsoft.com/office/powerpoint/2010/main" val="230085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694595B-C843-F0E3-9312-282AC8BB43B8}"/>
              </a:ext>
            </a:extLst>
          </p:cNvPr>
          <p:cNvSpPr>
            <a:spLocks noGrp="1"/>
          </p:cNvSpPr>
          <p:nvPr>
            <p:ph type="title"/>
          </p:nvPr>
        </p:nvSpPr>
        <p:spPr>
          <a:xfrm>
            <a:off x="231456" y="183980"/>
            <a:ext cx="7638919" cy="1906863"/>
          </a:xfrm>
        </p:spPr>
        <p:txBody>
          <a:bodyPr anchor="b">
            <a:normAutofit/>
          </a:bodyPr>
          <a:lstStyle/>
          <a:p>
            <a:pPr>
              <a:spcBef>
                <a:spcPts val="1000"/>
              </a:spcBef>
            </a:pPr>
            <a:r>
              <a:rPr lang="pl-PL" sz="3600" b="1" i="1" dirty="0">
                <a:latin typeface="Comic Sans MS"/>
                <a:ea typeface="Calibri"/>
                <a:cs typeface="Calibri"/>
              </a:rPr>
              <a:t>Sanatorium Augustów MEDICAL SPA – co oferuje ?</a:t>
            </a:r>
            <a:endParaRPr lang="en-US" sz="3600" i="1" dirty="0">
              <a:latin typeface="Comic Sans MS"/>
              <a:ea typeface="Calibri"/>
              <a:cs typeface="Calibri"/>
            </a:endParaRPr>
          </a:p>
          <a:p>
            <a:endParaRPr lang="pl-PL" dirty="0">
              <a:ea typeface="Calibri Light"/>
              <a:cs typeface="Calibri Light"/>
            </a:endParaRPr>
          </a:p>
        </p:txBody>
      </p:sp>
      <p:sp>
        <p:nvSpPr>
          <p:cNvPr id="3" name="Symbol zastępczy zawartości 2">
            <a:extLst>
              <a:ext uri="{FF2B5EF4-FFF2-40B4-BE49-F238E27FC236}">
                <a16:creationId xmlns:a16="http://schemas.microsoft.com/office/drawing/2014/main" id="{AB67CB81-2A6F-1B88-1FB8-C1E07EAB9AC8}"/>
              </a:ext>
            </a:extLst>
          </p:cNvPr>
          <p:cNvSpPr>
            <a:spLocks noGrp="1"/>
          </p:cNvSpPr>
          <p:nvPr>
            <p:ph idx="1"/>
          </p:nvPr>
        </p:nvSpPr>
        <p:spPr>
          <a:xfrm>
            <a:off x="595891" y="1761656"/>
            <a:ext cx="4898887" cy="3465568"/>
          </a:xfrm>
        </p:spPr>
        <p:txBody>
          <a:bodyPr vert="horz" lIns="91440" tIns="45720" rIns="91440" bIns="45720" rtlCol="0" anchor="t">
            <a:noAutofit/>
          </a:bodyPr>
          <a:lstStyle/>
          <a:p>
            <a:pPr marL="0" indent="0">
              <a:buNone/>
            </a:pPr>
            <a:r>
              <a:rPr lang="pl-PL" sz="1800" b="1" dirty="0">
                <a:ea typeface="Calibri" panose="020F0502020204030204"/>
                <a:cs typeface="Calibri" panose="020F0502020204030204"/>
              </a:rPr>
              <a:t>Część medyczna :</a:t>
            </a:r>
          </a:p>
          <a:p>
            <a:r>
              <a:rPr lang="pl-PL" sz="1800" dirty="0"/>
              <a:t>Super Indukcyjna Stymulacja (SIS) - </a:t>
            </a:r>
            <a:r>
              <a:rPr lang="pl-PL" sz="1800" dirty="0">
                <a:ea typeface="+mn-lt"/>
                <a:cs typeface="+mn-lt"/>
              </a:rPr>
              <a:t>Uśmierzanie bólu, przyspieszenie metabolizmu i usprawnienie procesów regeneracji tkanek– rehabilitacja i fizjoterapia</a:t>
            </a:r>
            <a:endParaRPr lang="pl-PL" sz="1800" dirty="0">
              <a:ea typeface="Calibri" panose="020F0502020204030204"/>
              <a:cs typeface="Calibri" panose="020F0502020204030204"/>
            </a:endParaRPr>
          </a:p>
          <a:p>
            <a:r>
              <a:rPr lang="pl-PL" sz="1800" err="1"/>
              <a:t>Pneumatron</a:t>
            </a:r>
            <a:r>
              <a:rPr lang="pl-PL" sz="1800" dirty="0"/>
              <a:t> - Masaż rozluźniający napięcie mięśniowe</a:t>
            </a:r>
            <a:endParaRPr lang="pl-PL" sz="1800" dirty="0">
              <a:ea typeface="Calibri" panose="020F0502020204030204"/>
              <a:cs typeface="Calibri" panose="020F0502020204030204"/>
            </a:endParaRPr>
          </a:p>
          <a:p>
            <a:r>
              <a:rPr lang="pl-PL" sz="1800" dirty="0"/>
              <a:t>Choroba </a:t>
            </a:r>
            <a:r>
              <a:rPr lang="pl-PL" sz="1800" err="1"/>
              <a:t>Raynauda</a:t>
            </a:r>
            <a:r>
              <a:rPr lang="pl-PL" sz="1800" dirty="0"/>
              <a:t> - </a:t>
            </a:r>
            <a:r>
              <a:rPr lang="pl-PL" sz="1800" dirty="0">
                <a:ea typeface="+mn-lt"/>
                <a:cs typeface="+mn-lt"/>
              </a:rPr>
              <a:t>Program diagnostyki i rehabilitacji choroby </a:t>
            </a:r>
            <a:r>
              <a:rPr lang="pl-PL" sz="1800" err="1">
                <a:ea typeface="+mn-lt"/>
                <a:cs typeface="+mn-lt"/>
              </a:rPr>
              <a:t>Raynauda</a:t>
            </a:r>
            <a:endParaRPr lang="pl-PL" sz="1800" err="1">
              <a:ea typeface="Calibri" panose="020F0502020204030204"/>
              <a:cs typeface="Calibri" panose="020F0502020204030204"/>
            </a:endParaRPr>
          </a:p>
          <a:p>
            <a:r>
              <a:rPr lang="pl-PL" sz="1800" dirty="0"/>
              <a:t>Zabiegi ambulatoryjne</a:t>
            </a:r>
            <a:endParaRPr lang="pl-PL" sz="1800" dirty="0">
              <a:ea typeface="Calibri" panose="020F0502020204030204"/>
              <a:cs typeface="Calibri" panose="020F0502020204030204"/>
            </a:endParaRPr>
          </a:p>
          <a:p>
            <a:pPr marL="0" indent="0">
              <a:buNone/>
            </a:pPr>
            <a:r>
              <a:rPr lang="pl-PL" sz="1800" b="1" dirty="0">
                <a:ea typeface="Calibri" panose="020F0502020204030204"/>
                <a:cs typeface="Calibri" panose="020F0502020204030204"/>
              </a:rPr>
              <a:t>Część </a:t>
            </a:r>
            <a:r>
              <a:rPr lang="pl-PL" sz="1800" b="1" err="1">
                <a:ea typeface="Calibri" panose="020F0502020204030204"/>
                <a:cs typeface="Calibri" panose="020F0502020204030204"/>
              </a:rPr>
              <a:t>wellness</a:t>
            </a:r>
            <a:r>
              <a:rPr lang="pl-PL" sz="1800" b="1" dirty="0">
                <a:ea typeface="Calibri" panose="020F0502020204030204"/>
                <a:cs typeface="Calibri" panose="020F0502020204030204"/>
              </a:rPr>
              <a:t> i spa :</a:t>
            </a:r>
          </a:p>
          <a:p>
            <a:r>
              <a:rPr lang="pl-PL" sz="1800" dirty="0">
                <a:ea typeface="Calibri" panose="020F0502020204030204"/>
                <a:cs typeface="Calibri" panose="020F0502020204030204"/>
              </a:rPr>
              <a:t>Masaże i rytuały</a:t>
            </a:r>
          </a:p>
          <a:p>
            <a:r>
              <a:rPr lang="pl-PL" sz="1800" dirty="0">
                <a:ea typeface="Calibri" panose="020F0502020204030204"/>
                <a:cs typeface="Calibri" panose="020F0502020204030204"/>
              </a:rPr>
              <a:t>Baseny i sauny </a:t>
            </a:r>
          </a:p>
          <a:p>
            <a:r>
              <a:rPr lang="pl-PL" sz="1800" err="1"/>
              <a:t>Venus</a:t>
            </a:r>
            <a:r>
              <a:rPr lang="pl-PL" sz="1800" dirty="0"/>
              <a:t> </a:t>
            </a:r>
            <a:r>
              <a:rPr lang="pl-PL" sz="1800" err="1"/>
              <a:t>Legacy</a:t>
            </a:r>
            <a:r>
              <a:rPr lang="pl-PL" sz="1800" dirty="0"/>
              <a:t> - </a:t>
            </a:r>
            <a:r>
              <a:rPr lang="pl-PL" sz="1800" dirty="0">
                <a:ea typeface="+mn-lt"/>
                <a:cs typeface="+mn-lt"/>
              </a:rPr>
              <a:t>sposób na walkę z tkanką tłuszczową i cellulitem</a:t>
            </a:r>
            <a:endParaRPr lang="pl-PL" sz="1800" dirty="0">
              <a:ea typeface="Calibri" panose="020F0502020204030204"/>
              <a:cs typeface="Calibri" panose="020F0502020204030204"/>
            </a:endParaRPr>
          </a:p>
          <a:p>
            <a:pPr marL="0" indent="0">
              <a:buNone/>
            </a:pPr>
            <a:endParaRPr lang="pl-PL" sz="1800" dirty="0">
              <a:ea typeface="Calibri" panose="020F0502020204030204"/>
              <a:cs typeface="Calibri" panose="020F0502020204030204"/>
            </a:endParaRPr>
          </a:p>
          <a:p>
            <a:endParaRPr lang="pl-PL" sz="1300">
              <a:ea typeface="Calibri" panose="020F0502020204030204"/>
              <a:cs typeface="Calibri" panose="020F0502020204030204"/>
            </a:endParaRPr>
          </a:p>
          <a:p>
            <a:pPr marL="0" indent="0">
              <a:buNone/>
            </a:pPr>
            <a:endParaRPr lang="pl-PL" sz="1300">
              <a:ea typeface="Calibri" panose="020F0502020204030204"/>
              <a:cs typeface="Calibri" panose="020F0502020204030204"/>
            </a:endParaRPr>
          </a:p>
        </p:txBody>
      </p:sp>
      <p:pic>
        <p:nvPicPr>
          <p:cNvPr id="4" name="Obraz 3" descr="Obraz zawierający Ludzka twarz, staw, osoba, Łokieć&#10;&#10;Opis wygenerowany automatycznie">
            <a:extLst>
              <a:ext uri="{FF2B5EF4-FFF2-40B4-BE49-F238E27FC236}">
                <a16:creationId xmlns:a16="http://schemas.microsoft.com/office/drawing/2014/main" id="{4C52C331-07AF-88DD-F8DC-9482B358B959}"/>
              </a:ext>
            </a:extLst>
          </p:cNvPr>
          <p:cNvPicPr>
            <a:picLocks noChangeAspect="1"/>
          </p:cNvPicPr>
          <p:nvPr/>
        </p:nvPicPr>
        <p:blipFill rotWithShape="1">
          <a:blip r:embed="rId2"/>
          <a:srcRect r="21242"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Obraz 4" descr="Pneumatron – Hotel – Galion, hotel Gdańsk konferencje i noclegi Gdańsk">
            <a:extLst>
              <a:ext uri="{FF2B5EF4-FFF2-40B4-BE49-F238E27FC236}">
                <a16:creationId xmlns:a16="http://schemas.microsoft.com/office/drawing/2014/main" id="{70F2AC45-5F41-78E1-D0E8-C7492D3D955D}"/>
              </a:ext>
            </a:extLst>
          </p:cNvPr>
          <p:cNvPicPr>
            <a:picLocks noChangeAspect="1"/>
          </p:cNvPicPr>
          <p:nvPr/>
        </p:nvPicPr>
        <p:blipFill rotWithShape="1">
          <a:blip r:embed="rId3"/>
          <a:srcRect l="366" r="33431"/>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Obraz 5" descr="Obraz zawierający w pomieszczeniu, Siłownia, Sprzęt do ćwiczeń, Maszyna do ćwiczeń&#10;&#10;Opis wygenerowany automatycznie">
            <a:extLst>
              <a:ext uri="{FF2B5EF4-FFF2-40B4-BE49-F238E27FC236}">
                <a16:creationId xmlns:a16="http://schemas.microsoft.com/office/drawing/2014/main" id="{830B5ECD-3DC1-4190-56E0-654589DEC263}"/>
              </a:ext>
            </a:extLst>
          </p:cNvPr>
          <p:cNvPicPr>
            <a:picLocks noChangeAspect="1"/>
          </p:cNvPicPr>
          <p:nvPr/>
        </p:nvPicPr>
        <p:blipFill rotWithShape="1">
          <a:blip r:embed="rId4"/>
          <a:srcRect r="1129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92746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FA415C5E-B546-7E6F-D04F-DD8B3EA6F50A}"/>
              </a:ext>
            </a:extLst>
          </p:cNvPr>
          <p:cNvSpPr>
            <a:spLocks noGrp="1"/>
          </p:cNvSpPr>
          <p:nvPr>
            <p:ph type="title"/>
          </p:nvPr>
        </p:nvSpPr>
        <p:spPr>
          <a:xfrm>
            <a:off x="838198" y="978408"/>
            <a:ext cx="4607052" cy="1106424"/>
          </a:xfrm>
        </p:spPr>
        <p:txBody>
          <a:bodyPr>
            <a:normAutofit fontScale="90000"/>
          </a:bodyPr>
          <a:lstStyle/>
          <a:p>
            <a:r>
              <a:rPr lang="pl-PL" sz="2900" b="1" dirty="0">
                <a:latin typeface="Comic Sans MS"/>
                <a:ea typeface="Calibri Light"/>
                <a:cs typeface="Calibri Light"/>
              </a:rPr>
              <a:t>OFERTY - Ogólny pobyt leczniczy, intensywna </a:t>
            </a:r>
            <a:r>
              <a:rPr lang="pl-PL" sz="2900" b="1" dirty="0" err="1">
                <a:latin typeface="Comic Sans MS"/>
                <a:ea typeface="Calibri Light"/>
                <a:cs typeface="Calibri Light"/>
              </a:rPr>
              <a:t>reh</a:t>
            </a:r>
            <a:r>
              <a:rPr lang="pl-PL" sz="2900" b="1" dirty="0">
                <a:latin typeface="Comic Sans MS"/>
                <a:ea typeface="Calibri Light"/>
                <a:cs typeface="Calibri Light"/>
              </a:rPr>
              <a:t>.,</a:t>
            </a:r>
            <a:r>
              <a:rPr lang="pl-PL" sz="2900" b="1" dirty="0" err="1">
                <a:latin typeface="Comic Sans MS"/>
                <a:ea typeface="Calibri Light"/>
                <a:cs typeface="Calibri Light"/>
              </a:rPr>
              <a:t>reh</a:t>
            </a:r>
            <a:r>
              <a:rPr lang="pl-PL" sz="2900" b="1" dirty="0">
                <a:latin typeface="Comic Sans MS"/>
                <a:ea typeface="Calibri Light"/>
                <a:cs typeface="Calibri Light"/>
              </a:rPr>
              <a:t>. Kręgosłupa, pakiet ortopedyczny</a:t>
            </a:r>
            <a:endParaRPr lang="pl-PL" sz="2900" b="1" dirty="0">
              <a:latin typeface="Comic Sans MS"/>
            </a:endParaRPr>
          </a:p>
        </p:txBody>
      </p:sp>
      <p:sp>
        <p:nvSpPr>
          <p:cNvPr id="34" name="Rectangle 3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CDAC3F61-7885-AC1B-5B3A-11D50A2F5DD6}"/>
              </a:ext>
            </a:extLst>
          </p:cNvPr>
          <p:cNvSpPr>
            <a:spLocks noGrp="1"/>
          </p:cNvSpPr>
          <p:nvPr>
            <p:ph idx="1"/>
          </p:nvPr>
        </p:nvSpPr>
        <p:spPr>
          <a:xfrm>
            <a:off x="543073" y="2368296"/>
            <a:ext cx="5324877" cy="3502152"/>
          </a:xfrm>
        </p:spPr>
        <p:txBody>
          <a:bodyPr vert="horz" lIns="91440" tIns="45720" rIns="91440" bIns="45720" rtlCol="0" anchor="t">
            <a:noAutofit/>
          </a:bodyPr>
          <a:lstStyle/>
          <a:p>
            <a:pPr>
              <a:buFont typeface="Arial"/>
              <a:buChar char="•"/>
            </a:pPr>
            <a:r>
              <a:rPr lang="pl-PL" sz="1600" dirty="0">
                <a:ea typeface="+mn-lt"/>
                <a:cs typeface="+mn-lt"/>
              </a:rPr>
              <a:t>6 komfortowych noclegów w klimatyzowanym pokoju </a:t>
            </a:r>
            <a:endParaRPr lang="pl-PL" sz="1600" dirty="0">
              <a:ea typeface="Calibri"/>
              <a:cs typeface="Calibri"/>
            </a:endParaRPr>
          </a:p>
          <a:p>
            <a:pPr>
              <a:buFont typeface="Arial"/>
              <a:buChar char="•"/>
            </a:pPr>
            <a:r>
              <a:rPr lang="pl-PL" sz="1600" dirty="0">
                <a:ea typeface="+mn-lt"/>
                <a:cs typeface="+mn-lt"/>
              </a:rPr>
              <a:t>Widok z pokoi na las lub jezioro - natura na wyciągnięcie ręki </a:t>
            </a:r>
            <a:endParaRPr lang="pl-PL" sz="1600" dirty="0">
              <a:ea typeface="Calibri"/>
              <a:cs typeface="Calibri"/>
            </a:endParaRPr>
          </a:p>
          <a:p>
            <a:pPr>
              <a:buFont typeface="Arial"/>
              <a:buChar char="•"/>
            </a:pPr>
            <a:r>
              <a:rPr lang="pl-PL" sz="1600" dirty="0">
                <a:ea typeface="+mn-lt"/>
                <a:cs typeface="+mn-lt"/>
              </a:rPr>
              <a:t>Wyśmienite śniadania i obiadokolacje w formie bufetu obfitujące w zdrowe i regionalne </a:t>
            </a:r>
            <a:r>
              <a:rPr lang="pl-PL" sz="1600" dirty="0" err="1">
                <a:ea typeface="+mn-lt"/>
                <a:cs typeface="+mn-lt"/>
              </a:rPr>
              <a:t>spacjały</a:t>
            </a:r>
            <a:endParaRPr lang="pl-PL" sz="1600" dirty="0">
              <a:ea typeface="Calibri"/>
              <a:cs typeface="Calibri"/>
            </a:endParaRPr>
          </a:p>
          <a:p>
            <a:pPr>
              <a:buFont typeface="Arial"/>
              <a:buChar char="•"/>
            </a:pPr>
            <a:r>
              <a:rPr lang="pl-PL" sz="1600" dirty="0">
                <a:ea typeface="+mn-lt"/>
                <a:cs typeface="+mn-lt"/>
              </a:rPr>
              <a:t>Indywidualna specjalistyczna konsultacja lekarska</a:t>
            </a:r>
            <a:endParaRPr lang="pl-PL" sz="1600" dirty="0">
              <a:ea typeface="Calibri"/>
              <a:cs typeface="Calibri"/>
            </a:endParaRPr>
          </a:p>
          <a:p>
            <a:pPr>
              <a:buFont typeface="Arial"/>
              <a:buChar char="•"/>
            </a:pPr>
            <a:r>
              <a:rPr lang="pl-PL" sz="1600" dirty="0">
                <a:ea typeface="+mn-lt"/>
                <a:cs typeface="+mn-lt"/>
              </a:rPr>
              <a:t> Indywidualna specjalistyczna konsultacja fizjoterapeuty </a:t>
            </a:r>
            <a:endParaRPr lang="pl-PL" sz="1600" dirty="0">
              <a:ea typeface="Calibri" panose="020F0502020204030204"/>
              <a:cs typeface="Calibri" panose="020F0502020204030204"/>
            </a:endParaRPr>
          </a:p>
          <a:p>
            <a:pPr>
              <a:buFont typeface="Arial"/>
              <a:buChar char="•"/>
            </a:pPr>
            <a:r>
              <a:rPr lang="pl-PL" sz="1600" dirty="0">
                <a:ea typeface="+mn-lt"/>
                <a:cs typeface="+mn-lt"/>
              </a:rPr>
              <a:t> Aż 18, 20 lub 25  różnych zabiegów dobranych indywidualnie ( kinezyterapia, hydroterapia, fizykoterapia, balneologia, masaż leczniczy, itp.)</a:t>
            </a:r>
            <a:endParaRPr lang="pl-PL" sz="1600" dirty="0">
              <a:ea typeface="Calibri"/>
              <a:cs typeface="Calibri"/>
            </a:endParaRPr>
          </a:p>
          <a:p>
            <a:pPr>
              <a:buFont typeface="Arial"/>
              <a:buChar char="•"/>
            </a:pPr>
            <a:r>
              <a:rPr lang="pl-PL" sz="1600" dirty="0">
                <a:ea typeface="Calibri"/>
                <a:cs typeface="Calibri"/>
              </a:rPr>
              <a:t>Do dyspozycji klienci mają :</a:t>
            </a:r>
            <a:r>
              <a:rPr lang="pl-PL" sz="1600" dirty="0">
                <a:ea typeface="+mn-lt"/>
                <a:cs typeface="+mn-lt"/>
              </a:rPr>
              <a:t> Strefa </a:t>
            </a:r>
            <a:r>
              <a:rPr lang="pl-PL" sz="1600" dirty="0" err="1">
                <a:ea typeface="+mn-lt"/>
                <a:cs typeface="+mn-lt"/>
              </a:rPr>
              <a:t>Wellness</a:t>
            </a:r>
            <a:r>
              <a:rPr lang="pl-PL" sz="1600" dirty="0">
                <a:ea typeface="+mn-lt"/>
                <a:cs typeface="+mn-lt"/>
              </a:rPr>
              <a:t> &amp; SPA, </a:t>
            </a:r>
            <a:r>
              <a:rPr lang="pl-PL" sz="1600" dirty="0" err="1">
                <a:ea typeface="+mn-lt"/>
                <a:cs typeface="+mn-lt"/>
              </a:rPr>
              <a:t>Cafe</a:t>
            </a:r>
            <a:r>
              <a:rPr lang="pl-PL" sz="1600" dirty="0">
                <a:ea typeface="+mn-lt"/>
                <a:cs typeface="+mn-lt"/>
              </a:rPr>
              <a:t> &amp; Bar nad Jeziorem, Wypożyczalnia rowerów i kajaków</a:t>
            </a:r>
            <a:endParaRPr lang="pl-PL" sz="1600" dirty="0">
              <a:ea typeface="Calibri" panose="020F0502020204030204"/>
              <a:cs typeface="Calibri" panose="020F0502020204030204"/>
            </a:endParaRPr>
          </a:p>
          <a:p>
            <a:pPr>
              <a:buFont typeface="Arial"/>
              <a:buChar char="•"/>
            </a:pPr>
            <a:endParaRPr lang="pl-PL" sz="1400" dirty="0">
              <a:ea typeface="Calibri" panose="020F0502020204030204"/>
              <a:cs typeface="Calibri" panose="020F0502020204030204"/>
            </a:endParaRPr>
          </a:p>
          <a:p>
            <a:pPr>
              <a:buFont typeface="Arial"/>
              <a:buChar char="•"/>
            </a:pPr>
            <a:endParaRPr lang="pl-PL" sz="1400" dirty="0">
              <a:ea typeface="Calibri" panose="020F0502020204030204"/>
              <a:cs typeface="Calibri" panose="020F0502020204030204"/>
            </a:endParaRPr>
          </a:p>
          <a:p>
            <a:pPr marL="0" indent="0">
              <a:buNone/>
            </a:pPr>
            <a:endParaRPr lang="pl-PL" sz="1400" dirty="0">
              <a:ea typeface="Calibri" panose="020F0502020204030204"/>
              <a:cs typeface="Calibri" panose="020F0502020204030204"/>
            </a:endParaRPr>
          </a:p>
        </p:txBody>
      </p:sp>
      <p:sp>
        <p:nvSpPr>
          <p:cNvPr id="7" name="pole tekstowe 6">
            <a:extLst>
              <a:ext uri="{FF2B5EF4-FFF2-40B4-BE49-F238E27FC236}">
                <a16:creationId xmlns:a16="http://schemas.microsoft.com/office/drawing/2014/main" id="{5BB43D3B-4123-3AD5-06E6-159038601240}"/>
              </a:ext>
            </a:extLst>
          </p:cNvPr>
          <p:cNvSpPr txBox="1"/>
          <p:nvPr/>
        </p:nvSpPr>
        <p:spPr>
          <a:xfrm>
            <a:off x="6044493" y="3257014"/>
            <a:ext cx="5737934" cy="3600986"/>
          </a:xfrm>
          <a:prstGeom prst="rect">
            <a:avLst/>
          </a:prstGeom>
          <a:noFill/>
        </p:spPr>
        <p:txBody>
          <a:bodyPr wrap="square" rtlCol="0">
            <a:spAutoFit/>
          </a:bodyPr>
          <a:lstStyle/>
          <a:p>
            <a:pPr algn="l"/>
            <a:r>
              <a:rPr lang="pl-PL" sz="2400" dirty="0">
                <a:solidFill>
                  <a:schemeClr val="bg1"/>
                </a:solidFill>
              </a:rPr>
              <a:t>Cena Pakietu</a:t>
            </a:r>
          </a:p>
          <a:p>
            <a:pPr algn="l"/>
            <a:r>
              <a:rPr lang="pl-PL" dirty="0"/>
              <a:t>Sezon niski (od 1 stycznia do 31marca, od 1 października do 31 grudnia)</a:t>
            </a:r>
          </a:p>
          <a:p>
            <a:pPr algn="l"/>
            <a:r>
              <a:rPr lang="pl-PL" b="1" dirty="0">
                <a:solidFill>
                  <a:schemeClr val="bg1"/>
                </a:solidFill>
              </a:rPr>
              <a:t>325 PLN </a:t>
            </a:r>
            <a:r>
              <a:rPr lang="pl-PL" dirty="0"/>
              <a:t>osoba/ doba / miejsce w pokoju 2 osobowym</a:t>
            </a:r>
          </a:p>
          <a:p>
            <a:pPr algn="l"/>
            <a:r>
              <a:rPr lang="pl-PL" b="1" dirty="0">
                <a:solidFill>
                  <a:schemeClr val="bg1"/>
                </a:solidFill>
              </a:rPr>
              <a:t>425 PLN </a:t>
            </a:r>
            <a:r>
              <a:rPr lang="pl-PL" dirty="0"/>
              <a:t>doba / pokój 1 osobowy</a:t>
            </a:r>
          </a:p>
          <a:p>
            <a:pPr algn="l"/>
            <a:r>
              <a:rPr lang="pl-PL" sz="2000" dirty="0"/>
              <a:t>Sezon średni (od 1 kwietnia do 14 czerwca, od 1 września do 30 września)</a:t>
            </a:r>
          </a:p>
          <a:p>
            <a:pPr algn="l"/>
            <a:r>
              <a:rPr lang="pl-PL" b="1" dirty="0">
                <a:solidFill>
                  <a:schemeClr val="bg1"/>
                </a:solidFill>
              </a:rPr>
              <a:t>340 PLN</a:t>
            </a:r>
            <a:r>
              <a:rPr lang="pl-PL" dirty="0"/>
              <a:t>/osoba/ doba / miejsce w pokoju 2 osobowym</a:t>
            </a:r>
          </a:p>
          <a:p>
            <a:pPr algn="l"/>
            <a:r>
              <a:rPr lang="pl-PL" b="1" dirty="0">
                <a:solidFill>
                  <a:schemeClr val="bg1"/>
                </a:solidFill>
              </a:rPr>
              <a:t>440 PLN </a:t>
            </a:r>
            <a:r>
              <a:rPr lang="pl-PL" dirty="0"/>
              <a:t>/ doba / pokój 1 osobowy</a:t>
            </a:r>
          </a:p>
          <a:p>
            <a:pPr algn="l"/>
            <a:r>
              <a:rPr lang="pl-PL" sz="2000" dirty="0"/>
              <a:t>S</a:t>
            </a:r>
            <a:r>
              <a:rPr lang="pl-PL" sz="2000"/>
              <a:t>ezon </a:t>
            </a:r>
            <a:r>
              <a:rPr lang="pl-PL" sz="2000" dirty="0"/>
              <a:t>wysoki (od 15 czerwca do 31 sierpnia)</a:t>
            </a:r>
          </a:p>
          <a:p>
            <a:pPr algn="l"/>
            <a:r>
              <a:rPr lang="pl-PL" b="1" dirty="0">
                <a:solidFill>
                  <a:schemeClr val="bg1"/>
                </a:solidFill>
              </a:rPr>
              <a:t>360 PLN</a:t>
            </a:r>
            <a:r>
              <a:rPr lang="pl-PL" dirty="0"/>
              <a:t>/osoba/ doba / miejsce w pokoju 2 osobowym</a:t>
            </a:r>
          </a:p>
          <a:p>
            <a:pPr algn="l"/>
            <a:r>
              <a:rPr lang="pl-PL" b="1" dirty="0">
                <a:solidFill>
                  <a:schemeClr val="bg1"/>
                </a:solidFill>
              </a:rPr>
              <a:t>460 PLN </a:t>
            </a:r>
            <a:r>
              <a:rPr lang="pl-PL" dirty="0"/>
              <a:t>doba / pokój 1 osobowy</a:t>
            </a:r>
          </a:p>
        </p:txBody>
      </p:sp>
      <p:pic>
        <p:nvPicPr>
          <p:cNvPr id="10" name="Obraz 9" descr="Obraz zawierający budynek, w pomieszczeniu, aranżacja wnętrz, własność">
            <a:extLst>
              <a:ext uri="{FF2B5EF4-FFF2-40B4-BE49-F238E27FC236}">
                <a16:creationId xmlns:a16="http://schemas.microsoft.com/office/drawing/2014/main" id="{1A335AD9-2D34-CD59-6788-915D4B1DF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3333750"/>
          </a:xfrm>
          <a:prstGeom prst="rect">
            <a:avLst/>
          </a:prstGeom>
        </p:spPr>
      </p:pic>
    </p:spTree>
    <p:extLst>
      <p:ext uri="{BB962C8B-B14F-4D97-AF65-F5344CB8AC3E}">
        <p14:creationId xmlns:p14="http://schemas.microsoft.com/office/powerpoint/2010/main" val="4170751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5B75E3-082A-85F9-8AA7-7D98405276AC}"/>
              </a:ext>
            </a:extLst>
          </p:cNvPr>
          <p:cNvSpPr>
            <a:spLocks noGrp="1"/>
          </p:cNvSpPr>
          <p:nvPr>
            <p:ph type="title"/>
          </p:nvPr>
        </p:nvSpPr>
        <p:spPr>
          <a:xfrm>
            <a:off x="876693" y="741391"/>
            <a:ext cx="4597747" cy="1616203"/>
          </a:xfrm>
        </p:spPr>
        <p:txBody>
          <a:bodyPr anchor="b">
            <a:normAutofit/>
          </a:bodyPr>
          <a:lstStyle/>
          <a:p>
            <a:r>
              <a:rPr lang="pl-PL" sz="3200" b="1" i="1" dirty="0">
                <a:latin typeface="Comic Sans MS"/>
              </a:rPr>
              <a:t>Program diagnostyki i rehabilitacji choroby </a:t>
            </a:r>
            <a:r>
              <a:rPr lang="pl-PL" sz="3200" b="1" i="1" dirty="0" err="1">
                <a:latin typeface="Comic Sans MS"/>
              </a:rPr>
              <a:t>Raynauda</a:t>
            </a:r>
            <a:endParaRPr lang="pl-PL" sz="3200" b="1" i="1" dirty="0">
              <a:latin typeface="Comic Sans MS"/>
            </a:endParaRPr>
          </a:p>
          <a:p>
            <a:endParaRPr lang="pl-PL" sz="3200" dirty="0">
              <a:ea typeface="Calibri Light"/>
              <a:cs typeface="Calibri Light"/>
            </a:endParaRPr>
          </a:p>
        </p:txBody>
      </p:sp>
      <p:sp>
        <p:nvSpPr>
          <p:cNvPr id="3" name="Symbol zastępczy zawartości 2">
            <a:extLst>
              <a:ext uri="{FF2B5EF4-FFF2-40B4-BE49-F238E27FC236}">
                <a16:creationId xmlns:a16="http://schemas.microsoft.com/office/drawing/2014/main" id="{A7177023-3EF2-DA94-EE1D-93855DD4B12E}"/>
              </a:ext>
            </a:extLst>
          </p:cNvPr>
          <p:cNvSpPr>
            <a:spLocks noGrp="1"/>
          </p:cNvSpPr>
          <p:nvPr>
            <p:ph idx="1"/>
          </p:nvPr>
        </p:nvSpPr>
        <p:spPr>
          <a:xfrm>
            <a:off x="578520" y="2102781"/>
            <a:ext cx="4895919" cy="3878527"/>
          </a:xfrm>
        </p:spPr>
        <p:txBody>
          <a:bodyPr vert="horz" lIns="91440" tIns="45720" rIns="91440" bIns="45720" rtlCol="0" anchor="t">
            <a:noAutofit/>
          </a:bodyPr>
          <a:lstStyle/>
          <a:p>
            <a:r>
              <a:rPr lang="pl-PL" sz="1600" dirty="0">
                <a:ea typeface="+mn-lt"/>
                <a:cs typeface="+mn-lt"/>
              </a:rPr>
              <a:t>14 komfortowych noclegów w klimatyzowanym pokoju typu Comfort</a:t>
            </a:r>
            <a:endParaRPr lang="pl-PL" sz="1600" dirty="0">
              <a:ea typeface="Calibri" panose="020F0502020204030204"/>
              <a:cs typeface="Calibri" panose="020F0502020204030204"/>
            </a:endParaRPr>
          </a:p>
          <a:p>
            <a:r>
              <a:rPr lang="pl-PL" sz="1600" dirty="0">
                <a:ea typeface="+mn-lt"/>
                <a:cs typeface="+mn-lt"/>
              </a:rPr>
              <a:t>Widok z pokoi na las lub jezioro</a:t>
            </a:r>
            <a:endParaRPr lang="pl-PL" sz="1600" dirty="0">
              <a:ea typeface="Calibri"/>
              <a:cs typeface="Calibri"/>
            </a:endParaRPr>
          </a:p>
          <a:p>
            <a:r>
              <a:rPr lang="pl-PL" sz="1600" dirty="0">
                <a:ea typeface="+mn-lt"/>
                <a:cs typeface="+mn-lt"/>
              </a:rPr>
              <a:t>Wyśmienite śniadania i obiadokolacje w formie bufetu</a:t>
            </a:r>
            <a:endParaRPr lang="pl-PL" sz="1600" dirty="0">
              <a:ea typeface="Calibri"/>
              <a:cs typeface="Calibri"/>
            </a:endParaRPr>
          </a:p>
          <a:p>
            <a:r>
              <a:rPr lang="pl-PL" sz="1600" dirty="0">
                <a:ea typeface="+mn-lt"/>
                <a:cs typeface="+mn-lt"/>
              </a:rPr>
              <a:t>Nowoczesna diagnostyka pacjenta: wstępna ocena pacjenta, ocena zdolności wykonania wysiłku fizycznego</a:t>
            </a:r>
            <a:endParaRPr lang="pl-PL" sz="1600" dirty="0">
              <a:ea typeface="Calibri"/>
              <a:cs typeface="Calibri"/>
            </a:endParaRPr>
          </a:p>
          <a:p>
            <a:r>
              <a:rPr lang="pl-PL" sz="1600" dirty="0">
                <a:ea typeface="+mn-lt"/>
                <a:cs typeface="+mn-lt"/>
              </a:rPr>
              <a:t>Aż 50/75 różnych zabiegów dobranych indywidualnie z zakresu :</a:t>
            </a:r>
            <a:endParaRPr lang="pl-PL" sz="1600" dirty="0">
              <a:ea typeface="Calibri"/>
              <a:cs typeface="Calibri"/>
            </a:endParaRPr>
          </a:p>
          <a:p>
            <a:pPr marL="0" indent="0">
              <a:buNone/>
            </a:pPr>
            <a:r>
              <a:rPr lang="pl-PL" sz="1600" dirty="0">
                <a:ea typeface="+mn-lt"/>
                <a:cs typeface="+mn-lt"/>
              </a:rPr>
              <a:t>- Laseroterapii i magnetoterapii</a:t>
            </a:r>
            <a:endParaRPr lang="pl-PL" sz="1600" dirty="0">
              <a:ea typeface="Calibri"/>
              <a:cs typeface="Calibri"/>
            </a:endParaRPr>
          </a:p>
          <a:p>
            <a:pPr marL="0" indent="0">
              <a:buNone/>
            </a:pPr>
            <a:r>
              <a:rPr lang="pl-PL" sz="1600" dirty="0">
                <a:ea typeface="+mn-lt"/>
                <a:cs typeface="+mn-lt"/>
              </a:rPr>
              <a:t>- Kąpiel perełkowa</a:t>
            </a:r>
            <a:endParaRPr lang="pl-PL" sz="1600" dirty="0">
              <a:ea typeface="Calibri"/>
              <a:cs typeface="Calibri"/>
            </a:endParaRPr>
          </a:p>
          <a:p>
            <a:pPr marL="0" indent="0">
              <a:buNone/>
            </a:pPr>
            <a:r>
              <a:rPr lang="pl-PL" sz="1600" dirty="0">
                <a:ea typeface="+mn-lt"/>
                <a:cs typeface="+mn-lt"/>
              </a:rPr>
              <a:t>- Nadzorowany trening fizyczny</a:t>
            </a:r>
            <a:endParaRPr lang="pl-PL" sz="1600" dirty="0">
              <a:ea typeface="Calibri"/>
              <a:cs typeface="Calibri"/>
            </a:endParaRPr>
          </a:p>
          <a:p>
            <a:pPr marL="0" indent="0">
              <a:buNone/>
            </a:pPr>
            <a:r>
              <a:rPr lang="pl-PL" sz="1600" dirty="0">
                <a:ea typeface="Calibri"/>
                <a:cs typeface="Calibri"/>
              </a:rPr>
              <a:t>Zalecany przez lekarzy jest pobyt 14 lub 21 dniowy </a:t>
            </a:r>
          </a:p>
          <a:p>
            <a:pPr marL="0" indent="0">
              <a:buNone/>
            </a:pPr>
            <a:endParaRPr lang="pl-PL" sz="1600" dirty="0">
              <a:ea typeface="Calibri"/>
              <a:cs typeface="Calibri"/>
            </a:endParaRPr>
          </a:p>
          <a:p>
            <a:pPr marL="0" indent="0">
              <a:buNone/>
            </a:pPr>
            <a:endParaRPr lang="pl-PL" sz="1400" dirty="0">
              <a:ea typeface="Calibri"/>
              <a:cs typeface="Calibri"/>
            </a:endParaRPr>
          </a:p>
        </p:txBody>
      </p:sp>
      <p:grpSp>
        <p:nvGrpSpPr>
          <p:cNvPr id="9"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ole tekstowe 4">
            <a:extLst>
              <a:ext uri="{FF2B5EF4-FFF2-40B4-BE49-F238E27FC236}">
                <a16:creationId xmlns:a16="http://schemas.microsoft.com/office/drawing/2014/main" id="{197773AC-664C-3D3C-C6F0-552CB5362690}"/>
              </a:ext>
            </a:extLst>
          </p:cNvPr>
          <p:cNvSpPr txBox="1"/>
          <p:nvPr/>
        </p:nvSpPr>
        <p:spPr>
          <a:xfrm>
            <a:off x="118718" y="6145696"/>
            <a:ext cx="70761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ea typeface="Calibri"/>
                <a:cs typeface="Calibri"/>
              </a:rPr>
              <a:t>Cena 14 dniowego pobytu wynosi ok. 4760 zł, a 21 dniowego ok. 7140 zł</a:t>
            </a:r>
            <a:endParaRPr lang="pl-PL" dirty="0"/>
          </a:p>
        </p:txBody>
      </p:sp>
      <p:pic>
        <p:nvPicPr>
          <p:cNvPr id="8" name="Obraz 7" descr="Obraz zawierający ściana, podłoga, w pomieszczeniu, Materiały biurowe&#10;&#10;Opis wygenerowany automatycznie">
            <a:extLst>
              <a:ext uri="{FF2B5EF4-FFF2-40B4-BE49-F238E27FC236}">
                <a16:creationId xmlns:a16="http://schemas.microsoft.com/office/drawing/2014/main" id="{348D0A94-EA81-7B36-93A6-1CB0C4C56C3B}"/>
              </a:ext>
            </a:extLst>
          </p:cNvPr>
          <p:cNvPicPr>
            <a:picLocks noChangeAspect="1"/>
          </p:cNvPicPr>
          <p:nvPr/>
        </p:nvPicPr>
        <p:blipFill>
          <a:blip r:embed="rId2"/>
          <a:stretch>
            <a:fillRect/>
          </a:stretch>
        </p:blipFill>
        <p:spPr>
          <a:xfrm>
            <a:off x="7442048" y="4273610"/>
            <a:ext cx="4471644" cy="2432326"/>
          </a:xfrm>
          <a:prstGeom prst="rect">
            <a:avLst/>
          </a:prstGeom>
        </p:spPr>
      </p:pic>
      <p:sp>
        <p:nvSpPr>
          <p:cNvPr id="13" name="pole tekstowe 12">
            <a:extLst>
              <a:ext uri="{FF2B5EF4-FFF2-40B4-BE49-F238E27FC236}">
                <a16:creationId xmlns:a16="http://schemas.microsoft.com/office/drawing/2014/main" id="{A1489CF0-8661-B490-27FE-DFBCBE72D696}"/>
              </a:ext>
            </a:extLst>
          </p:cNvPr>
          <p:cNvSpPr txBox="1"/>
          <p:nvPr/>
        </p:nvSpPr>
        <p:spPr>
          <a:xfrm>
            <a:off x="5592791" y="-7769"/>
            <a:ext cx="6320901" cy="4278094"/>
          </a:xfrm>
          <a:prstGeom prst="rect">
            <a:avLst/>
          </a:prstGeom>
          <a:noFill/>
        </p:spPr>
        <p:txBody>
          <a:bodyPr wrap="square" rtlCol="0">
            <a:spAutoFit/>
          </a:bodyPr>
          <a:lstStyle/>
          <a:p>
            <a:r>
              <a:rPr lang="pl-PL" sz="2400" b="1" dirty="0"/>
              <a:t>Cena pakietu</a:t>
            </a:r>
          </a:p>
          <a:p>
            <a:r>
              <a:rPr lang="pl-PL" sz="2000" b="1" dirty="0"/>
              <a:t>sezon niski (styczeń-marzec, październik-grudzień)</a:t>
            </a:r>
            <a:endParaRPr lang="pl-PL" sz="2000" dirty="0"/>
          </a:p>
          <a:p>
            <a:r>
              <a:rPr lang="pl-PL" sz="2000" b="1" dirty="0"/>
              <a:t>· </a:t>
            </a:r>
            <a:r>
              <a:rPr lang="pl-PL" sz="2800" b="1" dirty="0"/>
              <a:t>340 PLN</a:t>
            </a:r>
            <a:r>
              <a:rPr lang="pl-PL" sz="2800" dirty="0"/>
              <a:t> </a:t>
            </a:r>
            <a:r>
              <a:rPr lang="pl-PL" sz="2000" dirty="0"/>
              <a:t>osoba / doba / miejsce w pokoju 2 osobowym</a:t>
            </a:r>
          </a:p>
          <a:p>
            <a:r>
              <a:rPr lang="pl-PL" sz="2000" dirty="0"/>
              <a:t>· </a:t>
            </a:r>
            <a:r>
              <a:rPr lang="pl-PL" sz="2400" b="1" dirty="0"/>
              <a:t>440 PLN </a:t>
            </a:r>
            <a:r>
              <a:rPr lang="pl-PL" sz="2000" dirty="0"/>
              <a:t>doba / pokój 1 osobowy</a:t>
            </a:r>
          </a:p>
          <a:p>
            <a:endParaRPr lang="pl-PL" sz="2000" dirty="0"/>
          </a:p>
          <a:p>
            <a:r>
              <a:rPr lang="pl-PL" sz="2000" b="1" dirty="0"/>
              <a:t>sezon średni (kwiecień-czerwiec, wrzesień)</a:t>
            </a:r>
          </a:p>
          <a:p>
            <a:r>
              <a:rPr lang="pl-PL" sz="2400" b="1" dirty="0"/>
              <a:t>365 PLN</a:t>
            </a:r>
            <a:r>
              <a:rPr lang="pl-PL" sz="2000" dirty="0"/>
              <a:t>/osoba/ doba / miejsce w pokoju 2 osobowym</a:t>
            </a:r>
          </a:p>
          <a:p>
            <a:r>
              <a:rPr lang="pl-PL" sz="2400" b="1" dirty="0"/>
              <a:t>465 PLN</a:t>
            </a:r>
            <a:r>
              <a:rPr lang="pl-PL" sz="2000" dirty="0"/>
              <a:t>/ doba / pokój 1 osobowy</a:t>
            </a:r>
          </a:p>
          <a:p>
            <a:endParaRPr lang="pl-PL" sz="2000" dirty="0"/>
          </a:p>
          <a:p>
            <a:r>
              <a:rPr lang="pl-PL" sz="2000" b="1" dirty="0"/>
              <a:t>sezon wysoki (lipiec-sierpień)</a:t>
            </a:r>
          </a:p>
          <a:p>
            <a:r>
              <a:rPr lang="pl-PL" sz="2400" b="1" dirty="0"/>
              <a:t>405 PLN</a:t>
            </a:r>
            <a:r>
              <a:rPr lang="pl-PL" sz="2000" dirty="0"/>
              <a:t>/osoba/ doba / miejsce w pokoju 2 osobowym </a:t>
            </a:r>
            <a:r>
              <a:rPr lang="pl-PL" sz="2400" b="1" dirty="0"/>
              <a:t>505 PLN </a:t>
            </a:r>
            <a:r>
              <a:rPr lang="pl-PL" sz="2000" dirty="0"/>
              <a:t>doba / pokój 1 osobowy</a:t>
            </a:r>
          </a:p>
        </p:txBody>
      </p:sp>
    </p:spTree>
    <p:extLst>
      <p:ext uri="{BB962C8B-B14F-4D97-AF65-F5344CB8AC3E}">
        <p14:creationId xmlns:p14="http://schemas.microsoft.com/office/powerpoint/2010/main" val="3317668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939685" y="-179051"/>
            <a:ext cx="14332412" cy="3959610"/>
          </a:xfrm>
          <a:prstGeom prst="rect">
            <a:avLst/>
          </a:prstGeom>
        </p:spPr>
        <p:txBody>
          <a:bodyPr wrap="square" lIns="0" tIns="0" rIns="0" bIns="0" rtlCol="0" anchor="t">
            <a:spAutoFit/>
          </a:bodyPr>
          <a:lstStyle/>
          <a:p>
            <a:pPr algn="ctr">
              <a:lnSpc>
                <a:spcPts val="32888"/>
              </a:lnSpc>
            </a:pPr>
            <a:r>
              <a:rPr lang="en-US" sz="23491" dirty="0" err="1">
                <a:solidFill>
                  <a:srgbClr val="FFFFFF"/>
                </a:solidFill>
                <a:latin typeface="Bellaboo"/>
              </a:rPr>
              <a:t>Muszyna</a:t>
            </a:r>
            <a:endParaRPr lang="en-US" sz="23491" dirty="0">
              <a:solidFill>
                <a:srgbClr val="FFFFFF"/>
              </a:solidFill>
              <a:latin typeface="Bellabo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5F0"/>
        </a:solidFill>
        <a:effectLst/>
      </p:bgPr>
    </p:bg>
    <p:spTree>
      <p:nvGrpSpPr>
        <p:cNvPr id="1" name=""/>
        <p:cNvGrpSpPr/>
        <p:nvPr/>
      </p:nvGrpSpPr>
      <p:grpSpPr>
        <a:xfrm>
          <a:off x="0" y="0"/>
          <a:ext cx="0" cy="0"/>
          <a:chOff x="0" y="0"/>
          <a:chExt cx="0" cy="0"/>
        </a:xfrm>
      </p:grpSpPr>
      <p:grpSp>
        <p:nvGrpSpPr>
          <p:cNvPr id="2" name="Group 2"/>
          <p:cNvGrpSpPr/>
          <p:nvPr/>
        </p:nvGrpSpPr>
        <p:grpSpPr>
          <a:xfrm>
            <a:off x="4407003" y="2806143"/>
            <a:ext cx="3233177" cy="476807"/>
            <a:chOff x="0" y="0"/>
            <a:chExt cx="2755757" cy="406400"/>
          </a:xfrm>
        </p:grpSpPr>
        <p:sp>
          <p:nvSpPr>
            <p:cNvPr id="3" name="Freeform 3"/>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pl-PL"/>
            </a:p>
          </p:txBody>
        </p:sp>
        <p:sp>
          <p:nvSpPr>
            <p:cNvPr id="4" name="TextBox 4"/>
            <p:cNvSpPr txBox="1"/>
            <p:nvPr/>
          </p:nvSpPr>
          <p:spPr>
            <a:xfrm>
              <a:off x="0" y="-38100"/>
              <a:ext cx="2755757" cy="444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59"/>
                </a:lnSpc>
              </a:pPr>
              <a:r>
                <a:rPr lang="en-US" sz="1399">
                  <a:solidFill>
                    <a:srgbClr val="FFFFFF"/>
                  </a:solidFill>
                  <a:latin typeface="Montserrat Semi-Bold"/>
                </a:rPr>
                <a:t>Ruiny zamku</a:t>
              </a:r>
            </a:p>
          </p:txBody>
        </p:sp>
      </p:grpSp>
      <p:grpSp>
        <p:nvGrpSpPr>
          <p:cNvPr id="5" name="Group 5"/>
          <p:cNvGrpSpPr/>
          <p:nvPr/>
        </p:nvGrpSpPr>
        <p:grpSpPr>
          <a:xfrm>
            <a:off x="8024326" y="2806144"/>
            <a:ext cx="3233177" cy="577926"/>
            <a:chOff x="0" y="0"/>
            <a:chExt cx="2755757" cy="492588"/>
          </a:xfrm>
        </p:grpSpPr>
        <p:sp>
          <p:nvSpPr>
            <p:cNvPr id="6" name="Freeform 6"/>
            <p:cNvSpPr/>
            <p:nvPr/>
          </p:nvSpPr>
          <p:spPr>
            <a:xfrm>
              <a:off x="0" y="0"/>
              <a:ext cx="2755757" cy="492588"/>
            </a:xfrm>
            <a:custGeom>
              <a:avLst/>
              <a:gdLst/>
              <a:ahLst/>
              <a:cxnLst/>
              <a:rect l="l" t="t" r="r" b="b"/>
              <a:pathLst>
                <a:path w="2755757" h="492588">
                  <a:moveTo>
                    <a:pt x="2552557" y="0"/>
                  </a:moveTo>
                  <a:cubicBezTo>
                    <a:pt x="2664781" y="0"/>
                    <a:pt x="2755757" y="110270"/>
                    <a:pt x="2755757" y="246294"/>
                  </a:cubicBezTo>
                  <a:cubicBezTo>
                    <a:pt x="2755757" y="382318"/>
                    <a:pt x="2664781" y="492588"/>
                    <a:pt x="2552557" y="492588"/>
                  </a:cubicBezTo>
                  <a:lnTo>
                    <a:pt x="203200" y="492588"/>
                  </a:lnTo>
                  <a:cubicBezTo>
                    <a:pt x="90976" y="492588"/>
                    <a:pt x="0" y="382318"/>
                    <a:pt x="0" y="246294"/>
                  </a:cubicBezTo>
                  <a:cubicBezTo>
                    <a:pt x="0" y="110270"/>
                    <a:pt x="90976" y="0"/>
                    <a:pt x="203200" y="0"/>
                  </a:cubicBezTo>
                  <a:close/>
                </a:path>
              </a:pathLst>
            </a:custGeom>
            <a:solidFill>
              <a:srgbClr val="9E1B1B"/>
            </a:solidFill>
          </p:spPr>
          <p:txBody>
            <a:bodyPr/>
            <a:lstStyle/>
            <a:p>
              <a:endParaRPr lang="pl-PL"/>
            </a:p>
          </p:txBody>
        </p:sp>
        <p:sp>
          <p:nvSpPr>
            <p:cNvPr id="7" name="TextBox 7"/>
            <p:cNvSpPr txBox="1"/>
            <p:nvPr/>
          </p:nvSpPr>
          <p:spPr>
            <a:xfrm>
              <a:off x="0" y="-38100"/>
              <a:ext cx="2755757" cy="53068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59"/>
                </a:lnSpc>
              </a:pPr>
              <a:r>
                <a:rPr lang="en-US" sz="1399">
                  <a:solidFill>
                    <a:srgbClr val="FFFFFF"/>
                  </a:solidFill>
                  <a:latin typeface="Montserrat Semi-Bold"/>
                </a:rPr>
                <a:t>Park Zdrojowy Zapopradzie</a:t>
              </a:r>
            </a:p>
            <a:p>
              <a:pPr algn="ctr">
                <a:lnSpc>
                  <a:spcPts val="1959"/>
                </a:lnSpc>
              </a:pPr>
              <a:endParaRPr lang="en-US" sz="1399">
                <a:solidFill>
                  <a:srgbClr val="FFFFFF"/>
                </a:solidFill>
                <a:latin typeface="Montserrat Semi-Bold"/>
              </a:endParaRPr>
            </a:p>
          </p:txBody>
        </p:sp>
      </p:grpSp>
      <p:grpSp>
        <p:nvGrpSpPr>
          <p:cNvPr id="8" name="Group 8"/>
          <p:cNvGrpSpPr/>
          <p:nvPr/>
        </p:nvGrpSpPr>
        <p:grpSpPr>
          <a:xfrm>
            <a:off x="4372667" y="5347949"/>
            <a:ext cx="3233177" cy="476807"/>
            <a:chOff x="0" y="0"/>
            <a:chExt cx="2755757" cy="406400"/>
          </a:xfrm>
        </p:grpSpPr>
        <p:sp>
          <p:nvSpPr>
            <p:cNvPr id="9" name="Freeform 9"/>
            <p:cNvSpPr/>
            <p:nvPr/>
          </p:nvSpPr>
          <p:spPr>
            <a:xfrm>
              <a:off x="0" y="0"/>
              <a:ext cx="2755757" cy="406400"/>
            </a:xfrm>
            <a:custGeom>
              <a:avLst/>
              <a:gdLst/>
              <a:ahLst/>
              <a:cxnLst/>
              <a:rect l="l" t="t" r="r" b="b"/>
              <a:pathLst>
                <a:path w="2755757" h="406400">
                  <a:moveTo>
                    <a:pt x="2552557" y="0"/>
                  </a:moveTo>
                  <a:cubicBezTo>
                    <a:pt x="2664781" y="0"/>
                    <a:pt x="2755757" y="90976"/>
                    <a:pt x="2755757" y="203200"/>
                  </a:cubicBezTo>
                  <a:cubicBezTo>
                    <a:pt x="2755757" y="315424"/>
                    <a:pt x="2664781" y="406400"/>
                    <a:pt x="2552557" y="406400"/>
                  </a:cubicBezTo>
                  <a:lnTo>
                    <a:pt x="203200" y="406400"/>
                  </a:lnTo>
                  <a:cubicBezTo>
                    <a:pt x="90976" y="406400"/>
                    <a:pt x="0" y="315424"/>
                    <a:pt x="0" y="203200"/>
                  </a:cubicBezTo>
                  <a:cubicBezTo>
                    <a:pt x="0" y="90976"/>
                    <a:pt x="90976" y="0"/>
                    <a:pt x="203200" y="0"/>
                  </a:cubicBezTo>
                  <a:close/>
                </a:path>
              </a:pathLst>
            </a:custGeom>
            <a:solidFill>
              <a:srgbClr val="9E1B1B"/>
            </a:solidFill>
          </p:spPr>
          <p:txBody>
            <a:bodyPr/>
            <a:lstStyle/>
            <a:p>
              <a:endParaRPr lang="pl-PL"/>
            </a:p>
          </p:txBody>
        </p:sp>
        <p:sp>
          <p:nvSpPr>
            <p:cNvPr id="10" name="TextBox 10"/>
            <p:cNvSpPr txBox="1"/>
            <p:nvPr/>
          </p:nvSpPr>
          <p:spPr>
            <a:xfrm>
              <a:off x="0" y="-38100"/>
              <a:ext cx="2755757" cy="444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59"/>
                </a:lnSpc>
              </a:pPr>
              <a:r>
                <a:rPr lang="en-US" sz="1399">
                  <a:solidFill>
                    <a:srgbClr val="FFFFFF"/>
                  </a:solidFill>
                  <a:latin typeface="Montserrat Semi-Bold"/>
                </a:rPr>
                <a:t>Ogrody Biblijne</a:t>
              </a:r>
            </a:p>
          </p:txBody>
        </p:sp>
      </p:grpSp>
      <p:grpSp>
        <p:nvGrpSpPr>
          <p:cNvPr id="11" name="Group 11"/>
          <p:cNvGrpSpPr/>
          <p:nvPr/>
        </p:nvGrpSpPr>
        <p:grpSpPr>
          <a:xfrm>
            <a:off x="7989990" y="5347950"/>
            <a:ext cx="3233177" cy="577926"/>
            <a:chOff x="0" y="0"/>
            <a:chExt cx="2755757" cy="492588"/>
          </a:xfrm>
        </p:grpSpPr>
        <p:sp>
          <p:nvSpPr>
            <p:cNvPr id="12" name="Freeform 12"/>
            <p:cNvSpPr/>
            <p:nvPr/>
          </p:nvSpPr>
          <p:spPr>
            <a:xfrm>
              <a:off x="0" y="0"/>
              <a:ext cx="2755757" cy="492588"/>
            </a:xfrm>
            <a:custGeom>
              <a:avLst/>
              <a:gdLst/>
              <a:ahLst/>
              <a:cxnLst/>
              <a:rect l="l" t="t" r="r" b="b"/>
              <a:pathLst>
                <a:path w="2755757" h="492588">
                  <a:moveTo>
                    <a:pt x="2552557" y="0"/>
                  </a:moveTo>
                  <a:cubicBezTo>
                    <a:pt x="2664781" y="0"/>
                    <a:pt x="2755757" y="110270"/>
                    <a:pt x="2755757" y="246294"/>
                  </a:cubicBezTo>
                  <a:cubicBezTo>
                    <a:pt x="2755757" y="382318"/>
                    <a:pt x="2664781" y="492588"/>
                    <a:pt x="2552557" y="492588"/>
                  </a:cubicBezTo>
                  <a:lnTo>
                    <a:pt x="203200" y="492588"/>
                  </a:lnTo>
                  <a:cubicBezTo>
                    <a:pt x="90976" y="492588"/>
                    <a:pt x="0" y="382318"/>
                    <a:pt x="0" y="246294"/>
                  </a:cubicBezTo>
                  <a:cubicBezTo>
                    <a:pt x="0" y="110270"/>
                    <a:pt x="90976" y="0"/>
                    <a:pt x="203200" y="0"/>
                  </a:cubicBezTo>
                  <a:close/>
                </a:path>
              </a:pathLst>
            </a:custGeom>
            <a:solidFill>
              <a:srgbClr val="9E1B1B"/>
            </a:solidFill>
          </p:spPr>
          <p:txBody>
            <a:bodyPr/>
            <a:lstStyle/>
            <a:p>
              <a:endParaRPr lang="pl-PL"/>
            </a:p>
          </p:txBody>
        </p:sp>
        <p:sp>
          <p:nvSpPr>
            <p:cNvPr id="13" name="TextBox 13"/>
            <p:cNvSpPr txBox="1"/>
            <p:nvPr/>
          </p:nvSpPr>
          <p:spPr>
            <a:xfrm>
              <a:off x="0" y="-38100"/>
              <a:ext cx="2755757" cy="53068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59"/>
                </a:lnSpc>
              </a:pPr>
              <a:r>
                <a:rPr lang="en-US" sz="1399">
                  <a:solidFill>
                    <a:srgbClr val="FFFFFF"/>
                  </a:solidFill>
                  <a:latin typeface="Montserrat Semi-Bold"/>
                </a:rPr>
                <a:t>Park Zdrojowy Baszta</a:t>
              </a:r>
            </a:p>
            <a:p>
              <a:pPr algn="ctr">
                <a:lnSpc>
                  <a:spcPts val="1959"/>
                </a:lnSpc>
              </a:pPr>
              <a:endParaRPr lang="en-US" sz="1399">
                <a:solidFill>
                  <a:srgbClr val="FFFFFF"/>
                </a:solidFill>
                <a:latin typeface="Montserrat Semi-Bold"/>
              </a:endParaRPr>
            </a:p>
          </p:txBody>
        </p:sp>
      </p:grpSp>
      <p:sp>
        <p:nvSpPr>
          <p:cNvPr id="14" name="Freeform 14"/>
          <p:cNvSpPr/>
          <p:nvPr/>
        </p:nvSpPr>
        <p:spPr>
          <a:xfrm>
            <a:off x="8082655" y="1023327"/>
            <a:ext cx="3302095" cy="1687567"/>
          </a:xfrm>
          <a:custGeom>
            <a:avLst/>
            <a:gdLst/>
            <a:ahLst/>
            <a:cxnLst/>
            <a:rect l="l" t="t" r="r" b="b"/>
            <a:pathLst>
              <a:path w="4953142" h="2531350">
                <a:moveTo>
                  <a:pt x="0" y="0"/>
                </a:moveTo>
                <a:lnTo>
                  <a:pt x="4953142" y="0"/>
                </a:lnTo>
                <a:lnTo>
                  <a:pt x="4953142" y="2531350"/>
                </a:lnTo>
                <a:lnTo>
                  <a:pt x="0" y="2531350"/>
                </a:lnTo>
                <a:lnTo>
                  <a:pt x="0" y="0"/>
                </a:lnTo>
                <a:close/>
              </a:path>
            </a:pathLst>
          </a:custGeom>
          <a:blipFill>
            <a:blip r:embed="rId2"/>
            <a:stretch>
              <a:fillRect t="-4788" b="-4788"/>
            </a:stretch>
          </a:blipFill>
        </p:spPr>
        <p:txBody>
          <a:bodyPr/>
          <a:lstStyle/>
          <a:p>
            <a:endParaRPr lang="pl-PL"/>
          </a:p>
        </p:txBody>
      </p:sp>
      <p:sp>
        <p:nvSpPr>
          <p:cNvPr id="15" name="Freeform 15"/>
          <p:cNvSpPr/>
          <p:nvPr/>
        </p:nvSpPr>
        <p:spPr>
          <a:xfrm>
            <a:off x="4461920" y="3521634"/>
            <a:ext cx="3123345" cy="1707218"/>
          </a:xfrm>
          <a:custGeom>
            <a:avLst/>
            <a:gdLst/>
            <a:ahLst/>
            <a:cxnLst/>
            <a:rect l="l" t="t" r="r" b="b"/>
            <a:pathLst>
              <a:path w="4685017" h="2560827">
                <a:moveTo>
                  <a:pt x="0" y="0"/>
                </a:moveTo>
                <a:lnTo>
                  <a:pt x="4685017" y="0"/>
                </a:lnTo>
                <a:lnTo>
                  <a:pt x="4685017" y="2560827"/>
                </a:lnTo>
                <a:lnTo>
                  <a:pt x="0" y="2560827"/>
                </a:lnTo>
                <a:lnTo>
                  <a:pt x="0" y="0"/>
                </a:lnTo>
                <a:close/>
              </a:path>
            </a:pathLst>
          </a:custGeom>
          <a:blipFill>
            <a:blip r:embed="rId3"/>
            <a:stretch>
              <a:fillRect t="-9307" b="-12436"/>
            </a:stretch>
          </a:blipFill>
        </p:spPr>
        <p:txBody>
          <a:bodyPr/>
          <a:lstStyle/>
          <a:p>
            <a:endParaRPr lang="pl-PL"/>
          </a:p>
        </p:txBody>
      </p:sp>
      <p:sp>
        <p:nvSpPr>
          <p:cNvPr id="16" name="Freeform 16"/>
          <p:cNvSpPr/>
          <p:nvPr/>
        </p:nvSpPr>
        <p:spPr>
          <a:xfrm>
            <a:off x="4407003" y="1023327"/>
            <a:ext cx="3013511" cy="1687567"/>
          </a:xfrm>
          <a:custGeom>
            <a:avLst/>
            <a:gdLst/>
            <a:ahLst/>
            <a:cxnLst/>
            <a:rect l="l" t="t" r="r" b="b"/>
            <a:pathLst>
              <a:path w="4520267" h="2531350">
                <a:moveTo>
                  <a:pt x="0" y="0"/>
                </a:moveTo>
                <a:lnTo>
                  <a:pt x="4520267" y="0"/>
                </a:lnTo>
                <a:lnTo>
                  <a:pt x="4520267" y="2531350"/>
                </a:lnTo>
                <a:lnTo>
                  <a:pt x="0" y="2531350"/>
                </a:lnTo>
                <a:lnTo>
                  <a:pt x="0" y="0"/>
                </a:lnTo>
                <a:close/>
              </a:path>
            </a:pathLst>
          </a:custGeom>
          <a:blipFill>
            <a:blip r:embed="rId4"/>
            <a:stretch>
              <a:fillRect t="-10755" b="-23000"/>
            </a:stretch>
          </a:blipFill>
        </p:spPr>
        <p:txBody>
          <a:bodyPr/>
          <a:lstStyle/>
          <a:p>
            <a:endParaRPr lang="pl-PL"/>
          </a:p>
        </p:txBody>
      </p:sp>
      <p:sp>
        <p:nvSpPr>
          <p:cNvPr id="17" name="Freeform 17"/>
          <p:cNvSpPr/>
          <p:nvPr/>
        </p:nvSpPr>
        <p:spPr>
          <a:xfrm>
            <a:off x="8082655" y="3521634"/>
            <a:ext cx="3302095" cy="1796975"/>
          </a:xfrm>
          <a:custGeom>
            <a:avLst/>
            <a:gdLst/>
            <a:ahLst/>
            <a:cxnLst/>
            <a:rect l="l" t="t" r="r" b="b"/>
            <a:pathLst>
              <a:path w="4953142" h="2695463">
                <a:moveTo>
                  <a:pt x="0" y="0"/>
                </a:moveTo>
                <a:lnTo>
                  <a:pt x="4953142" y="0"/>
                </a:lnTo>
                <a:lnTo>
                  <a:pt x="4953142" y="2695463"/>
                </a:lnTo>
                <a:lnTo>
                  <a:pt x="0" y="2695463"/>
                </a:lnTo>
                <a:lnTo>
                  <a:pt x="0" y="0"/>
                </a:lnTo>
                <a:close/>
              </a:path>
            </a:pathLst>
          </a:custGeom>
          <a:blipFill>
            <a:blip r:embed="rId5"/>
            <a:stretch>
              <a:fillRect t="-4994" r="-2031"/>
            </a:stretch>
          </a:blipFill>
        </p:spPr>
        <p:txBody>
          <a:bodyPr/>
          <a:lstStyle/>
          <a:p>
            <a:endParaRPr lang="pl-PL"/>
          </a:p>
        </p:txBody>
      </p:sp>
      <p:sp>
        <p:nvSpPr>
          <p:cNvPr id="19" name="Freeform 19"/>
          <p:cNvSpPr/>
          <p:nvPr/>
        </p:nvSpPr>
        <p:spPr>
          <a:xfrm>
            <a:off x="1425942" y="4460355"/>
            <a:ext cx="1444773" cy="1536993"/>
          </a:xfrm>
          <a:custGeom>
            <a:avLst/>
            <a:gdLst/>
            <a:ahLst/>
            <a:cxnLst/>
            <a:rect l="l" t="t" r="r" b="b"/>
            <a:pathLst>
              <a:path w="2167160" h="2305490">
                <a:moveTo>
                  <a:pt x="0" y="0"/>
                </a:moveTo>
                <a:lnTo>
                  <a:pt x="2167161" y="0"/>
                </a:lnTo>
                <a:lnTo>
                  <a:pt x="2167161" y="2305490"/>
                </a:lnTo>
                <a:lnTo>
                  <a:pt x="0" y="2305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23" name="TextBox 23"/>
          <p:cNvSpPr txBox="1"/>
          <p:nvPr/>
        </p:nvSpPr>
        <p:spPr>
          <a:xfrm>
            <a:off x="99523" y="1319158"/>
            <a:ext cx="4261147" cy="27834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480"/>
              </a:lnSpc>
            </a:pPr>
            <a:r>
              <a:rPr lang="en-US" sz="3914" dirty="0" err="1">
                <a:solidFill>
                  <a:srgbClr val="000000"/>
                </a:solidFill>
                <a:latin typeface="TAN Pearl"/>
              </a:rPr>
              <a:t>Ciekawe</a:t>
            </a:r>
            <a:endParaRPr lang="en-US" sz="3914" dirty="0">
              <a:solidFill>
                <a:srgbClr val="000000"/>
              </a:solidFill>
              <a:latin typeface="TAN Pearl"/>
            </a:endParaRPr>
          </a:p>
          <a:p>
            <a:pPr algn="ctr">
              <a:lnSpc>
                <a:spcPts val="5480"/>
              </a:lnSpc>
            </a:pPr>
            <a:r>
              <a:rPr lang="en-US" sz="3914" dirty="0" err="1">
                <a:solidFill>
                  <a:srgbClr val="000000"/>
                </a:solidFill>
                <a:latin typeface="TAN Pearl"/>
              </a:rPr>
              <a:t>miejsca</a:t>
            </a:r>
            <a:endParaRPr lang="en-US" sz="3914" dirty="0">
              <a:solidFill>
                <a:srgbClr val="000000"/>
              </a:solidFill>
              <a:latin typeface="TAN Pearl"/>
            </a:endParaRPr>
          </a:p>
          <a:p>
            <a:pPr algn="ctr">
              <a:lnSpc>
                <a:spcPts val="5480"/>
              </a:lnSpc>
            </a:pPr>
            <a:r>
              <a:rPr lang="en-US" sz="3914" dirty="0">
                <a:solidFill>
                  <a:srgbClr val="000000"/>
                </a:solidFill>
                <a:latin typeface="TAN Pearl"/>
              </a:rPr>
              <a:t>w</a:t>
            </a:r>
          </a:p>
          <a:p>
            <a:pPr algn="ctr">
              <a:lnSpc>
                <a:spcPts val="5480"/>
              </a:lnSpc>
            </a:pPr>
            <a:r>
              <a:rPr lang="en-US" sz="3914" dirty="0" err="1">
                <a:solidFill>
                  <a:srgbClr val="000000"/>
                </a:solidFill>
                <a:latin typeface="TAN Pearl"/>
              </a:rPr>
              <a:t>Muszynie</a:t>
            </a:r>
            <a:endParaRPr lang="en-US" sz="3914" dirty="0">
              <a:solidFill>
                <a:srgbClr val="000000"/>
              </a:solidFill>
              <a:latin typeface="TAN Pearl"/>
            </a:endParaRPr>
          </a:p>
        </p:txBody>
      </p:sp>
    </p:spTree>
    <p:extLst>
      <p:ext uri="{BB962C8B-B14F-4D97-AF65-F5344CB8AC3E}">
        <p14:creationId xmlns:p14="http://schemas.microsoft.com/office/powerpoint/2010/main" val="2814373218"/>
      </p:ext>
    </p:extLst>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675" y="81582"/>
            <a:ext cx="10363773" cy="661528"/>
          </a:xfrm>
          <a:prstGeom prst="rect">
            <a:avLst/>
          </a:prstGeom>
        </p:spPr>
        <p:txBody>
          <a:bodyPr wrap="square" lIns="0" tIns="0" rIns="0" bIns="0" rtlCol="0" anchor="t">
            <a:spAutoFit/>
          </a:bodyPr>
          <a:lstStyle/>
          <a:p>
            <a:pPr algn="ctr">
              <a:lnSpc>
                <a:spcPts val="5480"/>
              </a:lnSpc>
              <a:spcBef>
                <a:spcPct val="0"/>
              </a:spcBef>
            </a:pPr>
            <a:r>
              <a:rPr lang="en-US" sz="3914" dirty="0" err="1">
                <a:solidFill>
                  <a:srgbClr val="000000"/>
                </a:solidFill>
                <a:latin typeface="TAN Pearl"/>
              </a:rPr>
              <a:t>Pakiet</a:t>
            </a:r>
            <a:r>
              <a:rPr lang="en-US" sz="3914" dirty="0">
                <a:solidFill>
                  <a:srgbClr val="000000"/>
                </a:solidFill>
                <a:latin typeface="TAN Pearl"/>
              </a:rPr>
              <a:t> UZDROWISKOWY</a:t>
            </a:r>
          </a:p>
        </p:txBody>
      </p:sp>
      <p:sp>
        <p:nvSpPr>
          <p:cNvPr id="3" name="TextBox 3"/>
          <p:cNvSpPr txBox="1"/>
          <p:nvPr/>
        </p:nvSpPr>
        <p:spPr>
          <a:xfrm>
            <a:off x="135838" y="1053094"/>
            <a:ext cx="11920324" cy="4154984"/>
          </a:xfrm>
          <a:prstGeom prst="rect">
            <a:avLst/>
          </a:prstGeom>
        </p:spPr>
        <p:txBody>
          <a:bodyPr lIns="0" tIns="0" rIns="0" bIns="0" rtlCol="0" anchor="t">
            <a:spAutoFit/>
          </a:bodyPr>
          <a:lstStyle/>
          <a:p>
            <a:pPr>
              <a:lnSpc>
                <a:spcPts val="2728"/>
              </a:lnSpc>
              <a:spcBef>
                <a:spcPct val="0"/>
              </a:spcBef>
            </a:pPr>
            <a:r>
              <a:rPr lang="en-US" sz="2400" dirty="0" err="1">
                <a:solidFill>
                  <a:srgbClr val="000000"/>
                </a:solidFill>
                <a:latin typeface="Copperplate Gothic 32 AB"/>
              </a:rPr>
              <a:t>Pakiet</a:t>
            </a:r>
            <a:r>
              <a:rPr lang="en-US" sz="2400" dirty="0">
                <a:solidFill>
                  <a:srgbClr val="000000"/>
                </a:solidFill>
                <a:latin typeface="Copperplate Gothic 32 AB"/>
              </a:rPr>
              <a:t> minimum 6dni</a:t>
            </a:r>
            <a:endParaRPr lang="pl-PL" sz="2400" dirty="0">
              <a:solidFill>
                <a:srgbClr val="000000"/>
              </a:solidFill>
              <a:latin typeface="Copperplate Gothic 32 AB"/>
            </a:endParaRPr>
          </a:p>
          <a:p>
            <a:pPr>
              <a:lnSpc>
                <a:spcPts val="2728"/>
              </a:lnSpc>
              <a:spcBef>
                <a:spcPct val="0"/>
              </a:spcBef>
            </a:pPr>
            <a:endParaRPr lang="en-US" sz="2400" dirty="0">
              <a:solidFill>
                <a:srgbClr val="000000"/>
              </a:solidFill>
              <a:latin typeface="Copperplate Gothic 32 AB"/>
            </a:endParaRPr>
          </a:p>
          <a:p>
            <a:pPr>
              <a:lnSpc>
                <a:spcPts val="2728"/>
              </a:lnSpc>
              <a:spcBef>
                <a:spcPct val="0"/>
              </a:spcBef>
            </a:pPr>
            <a:r>
              <a:rPr lang="en-US" sz="2400" dirty="0">
                <a:solidFill>
                  <a:srgbClr val="000000"/>
                </a:solidFill>
                <a:latin typeface="Copperplate Gothic 32 AB"/>
              </a:rPr>
              <a:t>W </a:t>
            </a:r>
            <a:r>
              <a:rPr lang="en-US" sz="2400" dirty="0" err="1">
                <a:solidFill>
                  <a:srgbClr val="000000"/>
                </a:solidFill>
                <a:latin typeface="Copperplate Gothic 32 AB"/>
              </a:rPr>
              <a:t>pakiecie</a:t>
            </a:r>
            <a:r>
              <a:rPr lang="en-US" sz="2400" dirty="0">
                <a:solidFill>
                  <a:srgbClr val="000000"/>
                </a:solidFill>
                <a:latin typeface="Copperplate Gothic 32 AB"/>
              </a:rPr>
              <a:t>:</a:t>
            </a:r>
          </a:p>
          <a:p>
            <a:pPr>
              <a:lnSpc>
                <a:spcPts val="2728"/>
              </a:lnSpc>
              <a:spcBef>
                <a:spcPct val="0"/>
              </a:spcBef>
            </a:pPr>
            <a:endParaRPr lang="en-US" sz="2400" dirty="0">
              <a:solidFill>
                <a:srgbClr val="000000"/>
              </a:solidFill>
              <a:latin typeface="Copperplate Gothic 32 AB"/>
            </a:endParaRPr>
          </a:p>
          <a:p>
            <a:pPr marL="342900" indent="-342900">
              <a:lnSpc>
                <a:spcPts val="2728"/>
              </a:lnSpc>
              <a:spcBef>
                <a:spcPct val="0"/>
              </a:spcBef>
              <a:buFont typeface="Arial" panose="020B0604020202020204" pitchFamily="34" charset="0"/>
              <a:buChar char="•"/>
            </a:pPr>
            <a:r>
              <a:rPr lang="pl-PL" sz="2400" dirty="0">
                <a:solidFill>
                  <a:srgbClr val="000000"/>
                </a:solidFill>
                <a:latin typeface="Copperplate Gothic 32 AB"/>
              </a:rPr>
              <a:t>N</a:t>
            </a:r>
            <a:r>
              <a:rPr lang="en-US" sz="2400" dirty="0" err="1">
                <a:solidFill>
                  <a:srgbClr val="000000"/>
                </a:solidFill>
                <a:latin typeface="Copperplate Gothic 32 AB"/>
              </a:rPr>
              <a:t>ocleg</a:t>
            </a:r>
            <a:r>
              <a:rPr lang="en-US" sz="2400" dirty="0">
                <a:solidFill>
                  <a:srgbClr val="000000"/>
                </a:solidFill>
                <a:latin typeface="Copperplate Gothic 32 AB"/>
              </a:rPr>
              <a:t> z </a:t>
            </a:r>
            <a:r>
              <a:rPr lang="en-US" sz="2400" dirty="0" err="1">
                <a:solidFill>
                  <a:srgbClr val="000000"/>
                </a:solidFill>
                <a:latin typeface="Copperplate Gothic 32 AB"/>
              </a:rPr>
              <a:t>całodziennym</a:t>
            </a:r>
            <a:r>
              <a:rPr lang="en-US" sz="2400" dirty="0">
                <a:solidFill>
                  <a:srgbClr val="000000"/>
                </a:solidFill>
                <a:latin typeface="Copperplate Gothic 32 AB"/>
              </a:rPr>
              <a:t> </a:t>
            </a:r>
            <a:r>
              <a:rPr lang="en-US" sz="2400" dirty="0" err="1">
                <a:solidFill>
                  <a:srgbClr val="000000"/>
                </a:solidFill>
                <a:latin typeface="Copperplate Gothic 32 AB"/>
              </a:rPr>
              <a:t>wyżywieniem</a:t>
            </a:r>
            <a:endParaRPr lang="en-US" sz="2400" dirty="0">
              <a:solidFill>
                <a:srgbClr val="000000"/>
              </a:solidFill>
              <a:latin typeface="Copperplate Gothic 32 AB"/>
            </a:endParaRPr>
          </a:p>
          <a:p>
            <a:pPr marL="342900" indent="-342900">
              <a:lnSpc>
                <a:spcPts val="2728"/>
              </a:lnSpc>
              <a:spcBef>
                <a:spcPct val="0"/>
              </a:spcBef>
              <a:buFont typeface="Arial" panose="020B0604020202020204" pitchFamily="34" charset="0"/>
              <a:buChar char="•"/>
            </a:pPr>
            <a:r>
              <a:rPr lang="pl-PL" sz="2400" dirty="0">
                <a:solidFill>
                  <a:srgbClr val="000000"/>
                </a:solidFill>
                <a:latin typeface="Copperplate Gothic 32 AB"/>
              </a:rPr>
              <a:t>K</a:t>
            </a:r>
            <a:r>
              <a:rPr lang="en-US" sz="2400" dirty="0" err="1">
                <a:solidFill>
                  <a:srgbClr val="000000"/>
                </a:solidFill>
                <a:latin typeface="Copperplate Gothic 32 AB"/>
              </a:rPr>
              <a:t>onsultacja</a:t>
            </a:r>
            <a:r>
              <a:rPr lang="en-US" sz="2400" dirty="0">
                <a:solidFill>
                  <a:srgbClr val="000000"/>
                </a:solidFill>
                <a:latin typeface="Copperplate Gothic 32 AB"/>
              </a:rPr>
              <a:t> </a:t>
            </a:r>
            <a:r>
              <a:rPr lang="en-US" sz="2400" dirty="0" err="1">
                <a:solidFill>
                  <a:srgbClr val="000000"/>
                </a:solidFill>
                <a:latin typeface="Copperplate Gothic 32 AB"/>
              </a:rPr>
              <a:t>lekarska</a:t>
            </a:r>
            <a:endParaRPr lang="en-US" sz="2400" dirty="0">
              <a:solidFill>
                <a:srgbClr val="000000"/>
              </a:solidFill>
              <a:latin typeface="Copperplate Gothic 32 AB"/>
            </a:endParaRPr>
          </a:p>
          <a:p>
            <a:pPr marL="342900" indent="-342900">
              <a:lnSpc>
                <a:spcPts val="2728"/>
              </a:lnSpc>
              <a:spcBef>
                <a:spcPct val="0"/>
              </a:spcBef>
              <a:buFont typeface="Arial" panose="020B0604020202020204" pitchFamily="34" charset="0"/>
              <a:buChar char="•"/>
            </a:pPr>
            <a:r>
              <a:rPr lang="en-US" sz="2400" dirty="0">
                <a:solidFill>
                  <a:srgbClr val="000000"/>
                </a:solidFill>
                <a:latin typeface="Copperplate Gothic 32 AB"/>
              </a:rPr>
              <a:t>5 </a:t>
            </a:r>
            <a:r>
              <a:rPr lang="en-US" sz="2400" dirty="0" err="1">
                <a:solidFill>
                  <a:srgbClr val="000000"/>
                </a:solidFill>
                <a:latin typeface="Copperplate Gothic 32 AB"/>
              </a:rPr>
              <a:t>zabiegów</a:t>
            </a:r>
            <a:r>
              <a:rPr lang="en-US" sz="2400" dirty="0">
                <a:solidFill>
                  <a:srgbClr val="000000"/>
                </a:solidFill>
                <a:latin typeface="Copperplate Gothic 32 AB"/>
              </a:rPr>
              <a:t> </a:t>
            </a:r>
            <a:r>
              <a:rPr lang="en-US" sz="2400" dirty="0" err="1">
                <a:solidFill>
                  <a:srgbClr val="000000"/>
                </a:solidFill>
                <a:latin typeface="Copperplate Gothic 32 AB"/>
              </a:rPr>
              <a:t>leczniczych</a:t>
            </a:r>
            <a:r>
              <a:rPr lang="en-US" sz="2400" dirty="0">
                <a:solidFill>
                  <a:srgbClr val="000000"/>
                </a:solidFill>
                <a:latin typeface="Copperplate Gothic 32 AB"/>
              </a:rPr>
              <a:t> </a:t>
            </a:r>
            <a:r>
              <a:rPr lang="en-US" sz="2400" dirty="0" err="1">
                <a:solidFill>
                  <a:srgbClr val="000000"/>
                </a:solidFill>
                <a:latin typeface="Copperplate Gothic 32 AB"/>
              </a:rPr>
              <a:t>dziennie</a:t>
            </a:r>
            <a:endParaRPr lang="en-US" sz="2400" dirty="0">
              <a:solidFill>
                <a:srgbClr val="000000"/>
              </a:solidFill>
              <a:latin typeface="Copperplate Gothic 32 AB"/>
            </a:endParaRPr>
          </a:p>
          <a:p>
            <a:pPr marL="342900" indent="-342900">
              <a:lnSpc>
                <a:spcPts val="2728"/>
              </a:lnSpc>
              <a:spcBef>
                <a:spcPct val="0"/>
              </a:spcBef>
              <a:buFont typeface="Arial" panose="020B0604020202020204" pitchFamily="34" charset="0"/>
              <a:buChar char="•"/>
            </a:pPr>
            <a:r>
              <a:rPr lang="pl-PL" sz="2400" dirty="0">
                <a:solidFill>
                  <a:srgbClr val="000000"/>
                </a:solidFill>
                <a:latin typeface="Copperplate Gothic 32 AB"/>
              </a:rPr>
              <a:t>D</a:t>
            </a:r>
            <a:r>
              <a:rPr lang="en-US" sz="2400" dirty="0" err="1">
                <a:solidFill>
                  <a:srgbClr val="000000"/>
                </a:solidFill>
                <a:latin typeface="Copperplate Gothic 32 AB"/>
              </a:rPr>
              <a:t>odatkowo</a:t>
            </a:r>
            <a:r>
              <a:rPr lang="en-US" sz="2400" dirty="0">
                <a:solidFill>
                  <a:srgbClr val="000000"/>
                </a:solidFill>
                <a:latin typeface="Copperplate Gothic 32 AB"/>
              </a:rPr>
              <a:t> do </a:t>
            </a:r>
            <a:r>
              <a:rPr lang="en-US" sz="2400" dirty="0" err="1">
                <a:solidFill>
                  <a:srgbClr val="000000"/>
                </a:solidFill>
                <a:latin typeface="Copperplate Gothic 32 AB"/>
              </a:rPr>
              <a:t>wyboru</a:t>
            </a:r>
            <a:r>
              <a:rPr lang="en-US" sz="2400" dirty="0">
                <a:solidFill>
                  <a:srgbClr val="000000"/>
                </a:solidFill>
                <a:latin typeface="Copperplate Gothic 32 AB"/>
              </a:rPr>
              <a:t>: co </a:t>
            </a:r>
            <a:r>
              <a:rPr lang="en-US" sz="2400" dirty="0" err="1">
                <a:solidFill>
                  <a:srgbClr val="000000"/>
                </a:solidFill>
                <a:latin typeface="Copperplate Gothic 32 AB"/>
              </a:rPr>
              <a:t>drugi</a:t>
            </a:r>
            <a:r>
              <a:rPr lang="en-US" sz="2400" dirty="0">
                <a:solidFill>
                  <a:srgbClr val="000000"/>
                </a:solidFill>
                <a:latin typeface="Copperplate Gothic 32 AB"/>
              </a:rPr>
              <a:t> </a:t>
            </a:r>
            <a:r>
              <a:rPr lang="en-US" sz="2400" dirty="0" err="1">
                <a:solidFill>
                  <a:srgbClr val="000000"/>
                </a:solidFill>
                <a:latin typeface="Copperplate Gothic 32 AB"/>
              </a:rPr>
              <a:t>dzień</a:t>
            </a:r>
            <a:r>
              <a:rPr lang="en-US" sz="2400" dirty="0">
                <a:solidFill>
                  <a:srgbClr val="000000"/>
                </a:solidFill>
                <a:latin typeface="Copperplate Gothic 32 AB"/>
              </a:rPr>
              <a:t> </a:t>
            </a:r>
            <a:r>
              <a:rPr lang="en-US" sz="2400" dirty="0" err="1">
                <a:solidFill>
                  <a:srgbClr val="000000"/>
                </a:solidFill>
                <a:latin typeface="Copperplate Gothic 32 AB"/>
              </a:rPr>
              <a:t>ćwiczenia</a:t>
            </a:r>
            <a:r>
              <a:rPr lang="en-US" sz="2400" dirty="0">
                <a:solidFill>
                  <a:srgbClr val="000000"/>
                </a:solidFill>
                <a:latin typeface="Copperplate Gothic 32 AB"/>
              </a:rPr>
              <a:t> </a:t>
            </a:r>
            <a:r>
              <a:rPr lang="en-US" sz="2400" dirty="0" err="1">
                <a:solidFill>
                  <a:srgbClr val="000000"/>
                </a:solidFill>
                <a:latin typeface="Copperplate Gothic 32 AB"/>
              </a:rPr>
              <a:t>ruchowe</a:t>
            </a:r>
            <a:endParaRPr lang="en-US" sz="2400" dirty="0">
              <a:solidFill>
                <a:srgbClr val="000000"/>
              </a:solidFill>
              <a:latin typeface="Copperplate Gothic 32 AB"/>
            </a:endParaRPr>
          </a:p>
          <a:p>
            <a:pPr marL="342900" indent="-342900">
              <a:lnSpc>
                <a:spcPts val="2728"/>
              </a:lnSpc>
              <a:spcBef>
                <a:spcPct val="0"/>
              </a:spcBef>
              <a:buFont typeface="Arial" panose="020B0604020202020204" pitchFamily="34" charset="0"/>
              <a:buChar char="•"/>
            </a:pPr>
            <a:r>
              <a:rPr lang="en-US" sz="2400" dirty="0">
                <a:solidFill>
                  <a:srgbClr val="000000"/>
                </a:solidFill>
                <a:latin typeface="Copperplate Gothic 32 AB"/>
              </a:rPr>
              <a:t>Cena za </a:t>
            </a:r>
            <a:r>
              <a:rPr lang="en-US" sz="2400" dirty="0" err="1">
                <a:solidFill>
                  <a:srgbClr val="000000"/>
                </a:solidFill>
                <a:latin typeface="Copperplate Gothic 32 AB"/>
              </a:rPr>
              <a:t>dobe</a:t>
            </a:r>
            <a:r>
              <a:rPr lang="en-US" sz="2400" dirty="0">
                <a:solidFill>
                  <a:srgbClr val="000000"/>
                </a:solidFill>
                <a:latin typeface="Copperplate Gothic 32 AB"/>
              </a:rPr>
              <a:t> od: </a:t>
            </a:r>
          </a:p>
          <a:p>
            <a:pPr>
              <a:lnSpc>
                <a:spcPts val="2728"/>
              </a:lnSpc>
              <a:spcBef>
                <a:spcPct val="0"/>
              </a:spcBef>
            </a:pPr>
            <a:r>
              <a:rPr lang="en-US" sz="2400" dirty="0">
                <a:solidFill>
                  <a:srgbClr val="000000"/>
                </a:solidFill>
                <a:latin typeface="Copperplate Gothic 32 AB"/>
              </a:rPr>
              <a:t>                 360,00 </a:t>
            </a:r>
            <a:r>
              <a:rPr lang="en-US" sz="2400" dirty="0" err="1">
                <a:solidFill>
                  <a:srgbClr val="000000"/>
                </a:solidFill>
                <a:latin typeface="Copperplate Gothic 32 AB"/>
              </a:rPr>
              <a:t>zł</a:t>
            </a:r>
            <a:r>
              <a:rPr lang="en-US" sz="2400" dirty="0">
                <a:solidFill>
                  <a:srgbClr val="000000"/>
                </a:solidFill>
                <a:latin typeface="Copperplate Gothic 32 AB"/>
              </a:rPr>
              <a:t> - </a:t>
            </a:r>
            <a:r>
              <a:rPr lang="en-US" sz="2400" dirty="0" err="1">
                <a:solidFill>
                  <a:srgbClr val="000000"/>
                </a:solidFill>
                <a:latin typeface="Copperplate Gothic 32 AB"/>
              </a:rPr>
              <a:t>pok</a:t>
            </a:r>
            <a:r>
              <a:rPr lang="en-US" sz="2400" dirty="0">
                <a:solidFill>
                  <a:srgbClr val="000000"/>
                </a:solidFill>
                <a:latin typeface="Copperplate Gothic 32 AB"/>
              </a:rPr>
              <a:t> 1os.</a:t>
            </a:r>
          </a:p>
          <a:p>
            <a:pPr>
              <a:lnSpc>
                <a:spcPts val="2728"/>
              </a:lnSpc>
              <a:spcBef>
                <a:spcPct val="0"/>
              </a:spcBef>
            </a:pPr>
            <a:r>
              <a:rPr lang="en-US" sz="2400" dirty="0">
                <a:solidFill>
                  <a:srgbClr val="000000"/>
                </a:solidFill>
                <a:latin typeface="Copperplate Gothic 32 AB"/>
              </a:rPr>
              <a:t>                 290,00 </a:t>
            </a:r>
            <a:r>
              <a:rPr lang="en-US" sz="2400" dirty="0" err="1">
                <a:solidFill>
                  <a:srgbClr val="000000"/>
                </a:solidFill>
                <a:latin typeface="Copperplate Gothic 32 AB"/>
              </a:rPr>
              <a:t>zł</a:t>
            </a:r>
            <a:r>
              <a:rPr lang="en-US" sz="2400" dirty="0">
                <a:solidFill>
                  <a:srgbClr val="000000"/>
                </a:solidFill>
                <a:latin typeface="Copperplate Gothic 32 AB"/>
              </a:rPr>
              <a:t> /</a:t>
            </a:r>
            <a:r>
              <a:rPr lang="en-US" sz="2400" dirty="0" err="1">
                <a:solidFill>
                  <a:srgbClr val="000000"/>
                </a:solidFill>
                <a:latin typeface="Copperplate Gothic 32 AB"/>
              </a:rPr>
              <a:t>os</a:t>
            </a:r>
            <a:r>
              <a:rPr lang="en-US" sz="2400" dirty="0">
                <a:solidFill>
                  <a:srgbClr val="000000"/>
                </a:solidFill>
                <a:latin typeface="Copperplate Gothic 32 AB"/>
              </a:rPr>
              <a:t>. - </a:t>
            </a:r>
            <a:r>
              <a:rPr lang="en-US" sz="2400" dirty="0" err="1">
                <a:solidFill>
                  <a:srgbClr val="000000"/>
                </a:solidFill>
                <a:latin typeface="Copperplate Gothic 32 AB"/>
              </a:rPr>
              <a:t>pok</a:t>
            </a:r>
            <a:r>
              <a:rPr lang="en-US" sz="2400" dirty="0">
                <a:solidFill>
                  <a:srgbClr val="000000"/>
                </a:solidFill>
                <a:latin typeface="Copperplate Gothic 32 AB"/>
              </a:rPr>
              <a:t> 2os.</a:t>
            </a:r>
          </a:p>
          <a:p>
            <a:pPr marL="342900" indent="-342900">
              <a:lnSpc>
                <a:spcPts val="2728"/>
              </a:lnSpc>
              <a:spcBef>
                <a:spcPct val="0"/>
              </a:spcBef>
              <a:buFont typeface="Arial" panose="020B0604020202020204" pitchFamily="34" charset="0"/>
              <a:buChar char="•"/>
            </a:pPr>
            <a:r>
              <a:rPr lang="en-US" sz="2400" dirty="0" err="1">
                <a:solidFill>
                  <a:srgbClr val="000000"/>
                </a:solidFill>
                <a:latin typeface="Copperplate Gothic 32 AB"/>
              </a:rPr>
              <a:t>Dopłata</a:t>
            </a:r>
            <a:r>
              <a:rPr lang="en-US" sz="2400" dirty="0">
                <a:solidFill>
                  <a:srgbClr val="000000"/>
                </a:solidFill>
                <a:latin typeface="Copperplate Gothic 32 AB"/>
              </a:rPr>
              <a:t> do </a:t>
            </a:r>
            <a:r>
              <a:rPr lang="en-US" sz="2400" dirty="0" err="1">
                <a:solidFill>
                  <a:srgbClr val="000000"/>
                </a:solidFill>
                <a:latin typeface="Copperplate Gothic 32 AB"/>
              </a:rPr>
              <a:t>apartamentu</a:t>
            </a:r>
            <a:r>
              <a:rPr lang="en-US" sz="2400" dirty="0">
                <a:solidFill>
                  <a:srgbClr val="000000"/>
                </a:solidFill>
                <a:latin typeface="Copperplate Gothic 32 AB"/>
              </a:rPr>
              <a:t> 90zł/ </a:t>
            </a:r>
            <a:r>
              <a:rPr lang="en-US" sz="2400" dirty="0" err="1">
                <a:solidFill>
                  <a:srgbClr val="000000"/>
                </a:solidFill>
                <a:latin typeface="Copperplate Gothic 32 AB"/>
              </a:rPr>
              <a:t>doba</a:t>
            </a:r>
            <a:r>
              <a:rPr lang="en-US" sz="2400" dirty="0">
                <a:solidFill>
                  <a:srgbClr val="000000"/>
                </a:solidFill>
                <a:latin typeface="Copperplate Gothic 32 AB"/>
              </a:rPr>
              <a:t>/</a:t>
            </a:r>
            <a:r>
              <a:rPr lang="en-US" sz="2400" dirty="0" err="1">
                <a:solidFill>
                  <a:srgbClr val="000000"/>
                </a:solidFill>
                <a:latin typeface="Copperplate Gothic 32 AB"/>
              </a:rPr>
              <a:t>os</a:t>
            </a:r>
            <a:r>
              <a:rPr lang="en-US" sz="2400" dirty="0">
                <a:solidFill>
                  <a:srgbClr val="000000"/>
                </a:solidFill>
                <a:latin typeface="Copperplate Gothic 32 AB"/>
              </a:rPr>
              <a:t>.</a:t>
            </a:r>
          </a:p>
        </p:txBody>
      </p:sp>
      <p:sp>
        <p:nvSpPr>
          <p:cNvPr id="4" name="Freeform 4"/>
          <p:cNvSpPr/>
          <p:nvPr/>
        </p:nvSpPr>
        <p:spPr>
          <a:xfrm>
            <a:off x="5661052" y="-333592"/>
            <a:ext cx="6441397" cy="7068748"/>
          </a:xfrm>
          <a:custGeom>
            <a:avLst/>
            <a:gdLst/>
            <a:ahLst/>
            <a:cxnLst/>
            <a:rect l="l" t="t" r="r" b="b"/>
            <a:pathLst>
              <a:path w="9662095" h="10603122">
                <a:moveTo>
                  <a:pt x="0" y="0"/>
                </a:moveTo>
                <a:lnTo>
                  <a:pt x="9662095" y="0"/>
                </a:lnTo>
                <a:lnTo>
                  <a:pt x="9662095" y="10603122"/>
                </a:lnTo>
                <a:lnTo>
                  <a:pt x="0" y="10603122"/>
                </a:lnTo>
                <a:lnTo>
                  <a:pt x="0" y="0"/>
                </a:lnTo>
                <a:close/>
              </a:path>
            </a:pathLst>
          </a:custGeom>
          <a:blipFill>
            <a:blip r:embed="rId2"/>
            <a:stretch>
              <a:fillRect/>
            </a:stretch>
          </a:blipFill>
        </p:spPr>
        <p:txBody>
          <a:bodyPr/>
          <a:lstStyle/>
          <a:p>
            <a:endParaRPr lang="pl-PL"/>
          </a:p>
        </p:txBody>
      </p:sp>
      <p:sp>
        <p:nvSpPr>
          <p:cNvPr id="5" name="Freeform 5"/>
          <p:cNvSpPr/>
          <p:nvPr/>
        </p:nvSpPr>
        <p:spPr>
          <a:xfrm>
            <a:off x="10021207" y="4029140"/>
            <a:ext cx="2034955" cy="2743200"/>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8" name="Freeform 8"/>
          <p:cNvSpPr/>
          <p:nvPr/>
        </p:nvSpPr>
        <p:spPr>
          <a:xfrm>
            <a:off x="3756798" y="5168380"/>
            <a:ext cx="1603961" cy="1603961"/>
          </a:xfrm>
          <a:custGeom>
            <a:avLst/>
            <a:gdLst/>
            <a:ahLst/>
            <a:cxnLst/>
            <a:rect l="l" t="t" r="r" b="b"/>
            <a:pathLst>
              <a:path w="2405941" h="2405941">
                <a:moveTo>
                  <a:pt x="0" y="0"/>
                </a:moveTo>
                <a:lnTo>
                  <a:pt x="2405940" y="0"/>
                </a:lnTo>
                <a:lnTo>
                  <a:pt x="2405940" y="2405941"/>
                </a:lnTo>
                <a:lnTo>
                  <a:pt x="0" y="24059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pl-PL"/>
          </a:p>
        </p:txBody>
      </p:sp>
      <p:sp>
        <p:nvSpPr>
          <p:cNvPr id="3" name="TextBox 3"/>
          <p:cNvSpPr txBox="1"/>
          <p:nvPr/>
        </p:nvSpPr>
        <p:spPr>
          <a:xfrm>
            <a:off x="288584" y="154640"/>
            <a:ext cx="7911175" cy="5396798"/>
          </a:xfrm>
          <a:prstGeom prst="rect">
            <a:avLst/>
          </a:prstGeom>
        </p:spPr>
        <p:txBody>
          <a:bodyPr lIns="0" tIns="0" rIns="0" bIns="0" rtlCol="0" anchor="t">
            <a:spAutoFit/>
          </a:bodyPr>
          <a:lstStyle/>
          <a:p>
            <a:pPr>
              <a:lnSpc>
                <a:spcPts val="3424"/>
              </a:lnSpc>
              <a:spcBef>
                <a:spcPct val="0"/>
              </a:spcBef>
            </a:pPr>
            <a:r>
              <a:rPr lang="en-US" sz="3600" dirty="0" err="1">
                <a:solidFill>
                  <a:srgbClr val="000000"/>
                </a:solidFill>
                <a:latin typeface="TAN Pearl"/>
              </a:rPr>
              <a:t>Wczasy</a:t>
            </a:r>
            <a:r>
              <a:rPr lang="en-US" sz="3600" dirty="0">
                <a:solidFill>
                  <a:srgbClr val="000000"/>
                </a:solidFill>
                <a:latin typeface="TAN Pearl"/>
              </a:rPr>
              <a:t> z </a:t>
            </a:r>
            <a:r>
              <a:rPr lang="en-US" sz="3600" dirty="0" err="1">
                <a:solidFill>
                  <a:srgbClr val="000000"/>
                </a:solidFill>
                <a:latin typeface="TAN Pearl"/>
              </a:rPr>
              <a:t>dietą</a:t>
            </a:r>
            <a:r>
              <a:rPr lang="en-US" sz="3600" dirty="0">
                <a:solidFill>
                  <a:srgbClr val="000000"/>
                </a:solidFill>
                <a:latin typeface="TAN Pearl"/>
              </a:rPr>
              <a:t> </a:t>
            </a:r>
            <a:r>
              <a:rPr lang="en-US" sz="3600" dirty="0" err="1">
                <a:solidFill>
                  <a:srgbClr val="000000"/>
                </a:solidFill>
                <a:latin typeface="TAN Pearl"/>
              </a:rPr>
              <a:t>dr</a:t>
            </a:r>
            <a:r>
              <a:rPr lang="en-US" sz="3600" dirty="0">
                <a:solidFill>
                  <a:srgbClr val="000000"/>
                </a:solidFill>
                <a:latin typeface="TAN Pearl"/>
              </a:rPr>
              <a:t> </a:t>
            </a:r>
            <a:r>
              <a:rPr lang="en-US" sz="3600" dirty="0" err="1">
                <a:solidFill>
                  <a:srgbClr val="000000"/>
                </a:solidFill>
                <a:latin typeface="TAN Pearl"/>
              </a:rPr>
              <a:t>Ewy</a:t>
            </a:r>
            <a:r>
              <a:rPr lang="en-US" sz="3600" dirty="0">
                <a:solidFill>
                  <a:srgbClr val="000000"/>
                </a:solidFill>
                <a:latin typeface="TAN Pearl"/>
              </a:rPr>
              <a:t> </a:t>
            </a:r>
            <a:r>
              <a:rPr lang="en-US" sz="3600" dirty="0" err="1">
                <a:solidFill>
                  <a:srgbClr val="000000"/>
                </a:solidFill>
                <a:latin typeface="TAN Pearl"/>
              </a:rPr>
              <a:t>Dąbrowskiej</a:t>
            </a:r>
            <a:endParaRPr lang="en-US" sz="3600" dirty="0">
              <a:solidFill>
                <a:srgbClr val="000000"/>
              </a:solidFill>
              <a:latin typeface="TAN Pearl"/>
            </a:endParaRPr>
          </a:p>
          <a:p>
            <a:pPr>
              <a:lnSpc>
                <a:spcPts val="3424"/>
              </a:lnSpc>
              <a:spcBef>
                <a:spcPct val="0"/>
              </a:spcBef>
            </a:pPr>
            <a:r>
              <a:rPr lang="en-US" sz="3600" dirty="0">
                <a:solidFill>
                  <a:srgbClr val="000000"/>
                </a:solidFill>
                <a:latin typeface="TAN Pearl"/>
              </a:rPr>
              <a:t>„</a:t>
            </a:r>
            <a:r>
              <a:rPr lang="en-US" sz="3600" dirty="0" err="1">
                <a:solidFill>
                  <a:srgbClr val="000000"/>
                </a:solidFill>
                <a:latin typeface="TAN Pearl"/>
              </a:rPr>
              <a:t>Ciało</a:t>
            </a:r>
            <a:r>
              <a:rPr lang="en-US" sz="3600" dirty="0">
                <a:solidFill>
                  <a:srgbClr val="000000"/>
                </a:solidFill>
                <a:latin typeface="TAN Pearl"/>
              </a:rPr>
              <a:t> </a:t>
            </a:r>
            <a:r>
              <a:rPr lang="en-US" sz="3600" dirty="0" err="1">
                <a:solidFill>
                  <a:srgbClr val="000000"/>
                </a:solidFill>
                <a:latin typeface="TAN Pearl"/>
              </a:rPr>
              <a:t>i</a:t>
            </a:r>
            <a:r>
              <a:rPr lang="en-US" sz="3600" dirty="0">
                <a:solidFill>
                  <a:srgbClr val="000000"/>
                </a:solidFill>
                <a:latin typeface="TAN Pearl"/>
              </a:rPr>
              <a:t> </a:t>
            </a:r>
            <a:r>
              <a:rPr lang="en-US" sz="3600" dirty="0" err="1">
                <a:solidFill>
                  <a:srgbClr val="000000"/>
                </a:solidFill>
                <a:latin typeface="TAN Pearl"/>
              </a:rPr>
              <a:t>ducha</a:t>
            </a:r>
            <a:r>
              <a:rPr lang="en-US" sz="3600" dirty="0">
                <a:solidFill>
                  <a:srgbClr val="000000"/>
                </a:solidFill>
                <a:latin typeface="TAN Pearl"/>
              </a:rPr>
              <a:t> </a:t>
            </a:r>
            <a:r>
              <a:rPr lang="en-US" sz="3600" dirty="0" err="1">
                <a:solidFill>
                  <a:srgbClr val="000000"/>
                </a:solidFill>
                <a:latin typeface="TAN Pearl"/>
              </a:rPr>
              <a:t>można</a:t>
            </a:r>
            <a:r>
              <a:rPr lang="en-US" sz="3600" dirty="0">
                <a:solidFill>
                  <a:srgbClr val="000000"/>
                </a:solidFill>
                <a:latin typeface="TAN Pearl"/>
              </a:rPr>
              <a:t> </a:t>
            </a:r>
            <a:r>
              <a:rPr lang="en-US" sz="3600" dirty="0" err="1">
                <a:solidFill>
                  <a:srgbClr val="000000"/>
                </a:solidFill>
                <a:latin typeface="TAN Pearl"/>
              </a:rPr>
              <a:t>uleczyć</a:t>
            </a:r>
            <a:r>
              <a:rPr lang="en-US" sz="3600" dirty="0">
                <a:solidFill>
                  <a:srgbClr val="000000"/>
                </a:solidFill>
                <a:latin typeface="TAN Pearl"/>
              </a:rPr>
              <a:t> </a:t>
            </a:r>
            <a:r>
              <a:rPr lang="en-US" sz="3600" dirty="0" err="1">
                <a:solidFill>
                  <a:srgbClr val="000000"/>
                </a:solidFill>
                <a:latin typeface="TAN Pearl"/>
              </a:rPr>
              <a:t>żywieniem</a:t>
            </a:r>
            <a:r>
              <a:rPr lang="en-US" sz="3600" dirty="0">
                <a:solidFill>
                  <a:srgbClr val="000000"/>
                </a:solidFill>
                <a:latin typeface="TAN Pearl"/>
              </a:rPr>
              <a:t>”</a:t>
            </a:r>
          </a:p>
          <a:p>
            <a:pPr>
              <a:lnSpc>
                <a:spcPts val="2248"/>
              </a:lnSpc>
              <a:spcBef>
                <a:spcPct val="0"/>
              </a:spcBef>
            </a:pPr>
            <a:endParaRPr lang="en-US" sz="3600" dirty="0">
              <a:solidFill>
                <a:srgbClr val="000000"/>
              </a:solidFill>
              <a:latin typeface="TAN Pearl"/>
            </a:endParaRPr>
          </a:p>
          <a:p>
            <a:pPr>
              <a:lnSpc>
                <a:spcPts val="2248"/>
              </a:lnSpc>
              <a:spcBef>
                <a:spcPct val="0"/>
              </a:spcBef>
            </a:pPr>
            <a:r>
              <a:rPr lang="en-US" sz="2400" dirty="0">
                <a:solidFill>
                  <a:srgbClr val="000000"/>
                </a:solidFill>
                <a:latin typeface="Copperplate Gothic 32 AB"/>
              </a:rPr>
              <a:t>W </a:t>
            </a:r>
            <a:r>
              <a:rPr lang="en-US" sz="2400" dirty="0" err="1">
                <a:solidFill>
                  <a:srgbClr val="000000"/>
                </a:solidFill>
                <a:latin typeface="Copperplate Gothic 32 AB"/>
              </a:rPr>
              <a:t>cenie</a:t>
            </a:r>
            <a:r>
              <a:rPr lang="en-US" sz="2400" dirty="0">
                <a:solidFill>
                  <a:srgbClr val="000000"/>
                </a:solidFill>
                <a:latin typeface="Copperplate Gothic 32 AB"/>
              </a:rPr>
              <a:t> </a:t>
            </a:r>
            <a:r>
              <a:rPr lang="en-US" sz="2400" dirty="0" err="1">
                <a:solidFill>
                  <a:srgbClr val="000000"/>
                </a:solidFill>
                <a:latin typeface="Copperplate Gothic 32 AB"/>
              </a:rPr>
              <a:t>pakietu</a:t>
            </a:r>
            <a:r>
              <a:rPr lang="en-US" sz="2400" dirty="0">
                <a:solidFill>
                  <a:srgbClr val="000000"/>
                </a:solidFill>
                <a:latin typeface="Copperplate Gothic 32 AB"/>
              </a:rPr>
              <a:t> </a:t>
            </a:r>
            <a:r>
              <a:rPr lang="en-US" sz="2400" dirty="0" err="1">
                <a:solidFill>
                  <a:srgbClr val="000000"/>
                </a:solidFill>
                <a:latin typeface="Copperplate Gothic 32 AB"/>
              </a:rPr>
              <a:t>oferujemy</a:t>
            </a:r>
            <a:r>
              <a:rPr lang="en-US" sz="2400" dirty="0">
                <a:solidFill>
                  <a:srgbClr val="000000"/>
                </a:solidFill>
                <a:latin typeface="Copperplate Gothic 32 AB"/>
              </a:rPr>
              <a:t>:</a:t>
            </a: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nocleg</a:t>
            </a:r>
            <a:r>
              <a:rPr lang="en-US" sz="2400" dirty="0">
                <a:solidFill>
                  <a:srgbClr val="000000"/>
                </a:solidFill>
                <a:latin typeface="Copperplate Gothic 32 AB"/>
              </a:rPr>
              <a:t> z </a:t>
            </a:r>
            <a:r>
              <a:rPr lang="en-US" sz="2400" dirty="0" err="1">
                <a:solidFill>
                  <a:srgbClr val="000000"/>
                </a:solidFill>
                <a:latin typeface="Copperplate Gothic 32 AB"/>
              </a:rPr>
              <a:t>całodziennym</a:t>
            </a:r>
            <a:r>
              <a:rPr lang="en-US" sz="2400" dirty="0">
                <a:solidFill>
                  <a:srgbClr val="000000"/>
                </a:solidFill>
                <a:latin typeface="Copperplate Gothic 32 AB"/>
              </a:rPr>
              <a:t> </a:t>
            </a:r>
            <a:r>
              <a:rPr lang="en-US" sz="2400" dirty="0" err="1">
                <a:solidFill>
                  <a:srgbClr val="000000"/>
                </a:solidFill>
                <a:latin typeface="Copperplate Gothic 32 AB"/>
              </a:rPr>
              <a:t>wyżywieniem</a:t>
            </a:r>
            <a:r>
              <a:rPr lang="en-US" sz="2400" dirty="0">
                <a:solidFill>
                  <a:srgbClr val="000000"/>
                </a:solidFill>
                <a:latin typeface="Copperplate Gothic 32 AB"/>
              </a:rPr>
              <a:t> </a:t>
            </a:r>
            <a:r>
              <a:rPr lang="en-US" sz="2400" dirty="0" err="1">
                <a:solidFill>
                  <a:srgbClr val="000000"/>
                </a:solidFill>
                <a:latin typeface="Copperplate Gothic 32 AB"/>
              </a:rPr>
              <a:t>wg</a:t>
            </a:r>
            <a:r>
              <a:rPr lang="en-US" sz="2400" dirty="0">
                <a:solidFill>
                  <a:srgbClr val="000000"/>
                </a:solidFill>
                <a:latin typeface="Copperplate Gothic 32 AB"/>
              </a:rPr>
              <a:t>. </a:t>
            </a:r>
            <a:r>
              <a:rPr lang="en-US" sz="2400" dirty="0" err="1">
                <a:solidFill>
                  <a:srgbClr val="000000"/>
                </a:solidFill>
                <a:latin typeface="Copperplate Gothic 32 AB"/>
              </a:rPr>
              <a:t>diety</a:t>
            </a:r>
            <a:endParaRPr lang="en-US"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konsultacja</a:t>
            </a:r>
            <a:r>
              <a:rPr lang="en-US" sz="2400" dirty="0">
                <a:solidFill>
                  <a:srgbClr val="000000"/>
                </a:solidFill>
                <a:latin typeface="Copperplate Gothic 32 AB"/>
              </a:rPr>
              <a:t> </a:t>
            </a:r>
            <a:r>
              <a:rPr lang="en-US" sz="2400" dirty="0" err="1">
                <a:solidFill>
                  <a:srgbClr val="000000"/>
                </a:solidFill>
                <a:latin typeface="Copperplate Gothic 32 AB"/>
              </a:rPr>
              <a:t>lekarska</a:t>
            </a:r>
            <a:endParaRPr lang="pl-PL"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endParaRPr lang="en-US" sz="2400" dirty="0">
              <a:solidFill>
                <a:srgbClr val="000000"/>
              </a:solidFill>
              <a:latin typeface="Copperplate Gothic 32 AB"/>
            </a:endParaRPr>
          </a:p>
          <a:p>
            <a:pPr>
              <a:lnSpc>
                <a:spcPts val="2248"/>
              </a:lnSpc>
              <a:spcBef>
                <a:spcPct val="0"/>
              </a:spcBef>
            </a:pPr>
            <a:r>
              <a:rPr lang="en-US" sz="2400" dirty="0">
                <a:solidFill>
                  <a:srgbClr val="000000"/>
                </a:solidFill>
                <a:latin typeface="Copperplate Gothic 32 AB"/>
              </a:rPr>
              <a:t>4 </a:t>
            </a:r>
            <a:r>
              <a:rPr lang="en-US" sz="2400" dirty="0" err="1">
                <a:solidFill>
                  <a:srgbClr val="000000"/>
                </a:solidFill>
                <a:latin typeface="Copperplate Gothic 32 AB"/>
              </a:rPr>
              <a:t>Zabiegi</a:t>
            </a:r>
            <a:r>
              <a:rPr lang="en-US" sz="2400" dirty="0">
                <a:solidFill>
                  <a:srgbClr val="000000"/>
                </a:solidFill>
                <a:latin typeface="Copperplate Gothic 32 AB"/>
              </a:rPr>
              <a:t> </a:t>
            </a:r>
            <a:r>
              <a:rPr lang="en-US" sz="2400" dirty="0" err="1">
                <a:solidFill>
                  <a:srgbClr val="000000"/>
                </a:solidFill>
                <a:latin typeface="Copperplate Gothic 32 AB"/>
              </a:rPr>
              <a:t>dziennie</a:t>
            </a:r>
            <a:r>
              <a:rPr lang="en-US" sz="2400" dirty="0">
                <a:solidFill>
                  <a:srgbClr val="000000"/>
                </a:solidFill>
                <a:latin typeface="Copperplate Gothic 32 AB"/>
              </a:rPr>
              <a:t> </a:t>
            </a:r>
            <a:r>
              <a:rPr lang="en-US" sz="2400" dirty="0" err="1">
                <a:solidFill>
                  <a:srgbClr val="000000"/>
                </a:solidFill>
                <a:latin typeface="Copperplate Gothic 32 AB"/>
              </a:rPr>
              <a:t>według</a:t>
            </a:r>
            <a:r>
              <a:rPr lang="en-US" sz="2400" dirty="0">
                <a:solidFill>
                  <a:srgbClr val="000000"/>
                </a:solidFill>
                <a:latin typeface="Copperplate Gothic 32 AB"/>
              </a:rPr>
              <a:t> </a:t>
            </a:r>
            <a:r>
              <a:rPr lang="en-US" sz="2400" dirty="0" err="1">
                <a:solidFill>
                  <a:srgbClr val="000000"/>
                </a:solidFill>
                <a:latin typeface="Copperplate Gothic 32 AB"/>
              </a:rPr>
              <a:t>sugerowanej</a:t>
            </a:r>
            <a:r>
              <a:rPr lang="en-US" sz="2400" dirty="0">
                <a:solidFill>
                  <a:srgbClr val="000000"/>
                </a:solidFill>
                <a:latin typeface="Copperplate Gothic 32 AB"/>
              </a:rPr>
              <a:t> </a:t>
            </a:r>
            <a:r>
              <a:rPr lang="en-US" sz="2400" dirty="0" err="1">
                <a:solidFill>
                  <a:srgbClr val="000000"/>
                </a:solidFill>
                <a:latin typeface="Copperplate Gothic 32 AB"/>
              </a:rPr>
              <a:t>listy</a:t>
            </a:r>
            <a:r>
              <a:rPr lang="en-US" sz="2400" dirty="0">
                <a:solidFill>
                  <a:srgbClr val="000000"/>
                </a:solidFill>
                <a:latin typeface="Copperplate Gothic 32 AB"/>
              </a:rPr>
              <a:t> </a:t>
            </a: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hydromasaż</a:t>
            </a:r>
            <a:endParaRPr lang="en-US"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kąpiel</a:t>
            </a:r>
            <a:r>
              <a:rPr lang="en-US" sz="2400" dirty="0">
                <a:solidFill>
                  <a:srgbClr val="000000"/>
                </a:solidFill>
                <a:latin typeface="Copperplate Gothic 32 AB"/>
              </a:rPr>
              <a:t> </a:t>
            </a:r>
            <a:r>
              <a:rPr lang="en-US" sz="2400" dirty="0" err="1">
                <a:solidFill>
                  <a:srgbClr val="000000"/>
                </a:solidFill>
                <a:latin typeface="Copperplate Gothic 32 AB"/>
              </a:rPr>
              <a:t>kwasowowęglowa</a:t>
            </a:r>
            <a:endParaRPr lang="en-US"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hydrojet</a:t>
            </a:r>
            <a:endParaRPr lang="en-US"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masaż</a:t>
            </a:r>
            <a:r>
              <a:rPr lang="en-US" sz="2400" dirty="0">
                <a:solidFill>
                  <a:srgbClr val="000000"/>
                </a:solidFill>
                <a:latin typeface="Copperplate Gothic 32 AB"/>
              </a:rPr>
              <a:t> </a:t>
            </a:r>
            <a:r>
              <a:rPr lang="en-US" sz="2400" dirty="0" err="1">
                <a:solidFill>
                  <a:srgbClr val="000000"/>
                </a:solidFill>
                <a:latin typeface="Copperplate Gothic 32 AB"/>
              </a:rPr>
              <a:t>limfatyczny</a:t>
            </a:r>
            <a:r>
              <a:rPr lang="en-US" sz="2400" dirty="0">
                <a:solidFill>
                  <a:srgbClr val="000000"/>
                </a:solidFill>
                <a:latin typeface="Copperplate Gothic 32 AB"/>
              </a:rPr>
              <a:t> BOA</a:t>
            </a: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aquavibron</a:t>
            </a:r>
            <a:endParaRPr lang="en-US"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r>
              <a:rPr lang="en-US" sz="2400" dirty="0" err="1">
                <a:solidFill>
                  <a:srgbClr val="000000"/>
                </a:solidFill>
                <a:latin typeface="Copperplate Gothic 32 AB"/>
              </a:rPr>
              <a:t>gimnastyka</a:t>
            </a:r>
            <a:r>
              <a:rPr lang="en-US" sz="2400" dirty="0">
                <a:solidFill>
                  <a:srgbClr val="000000"/>
                </a:solidFill>
                <a:latin typeface="Copperplate Gothic 32 AB"/>
              </a:rPr>
              <a:t> </a:t>
            </a:r>
            <a:r>
              <a:rPr lang="en-US" sz="2400" dirty="0" err="1">
                <a:solidFill>
                  <a:srgbClr val="000000"/>
                </a:solidFill>
                <a:latin typeface="Copperplate Gothic 32 AB"/>
              </a:rPr>
              <a:t>na</a:t>
            </a:r>
            <a:r>
              <a:rPr lang="en-US" sz="2400" dirty="0">
                <a:solidFill>
                  <a:srgbClr val="000000"/>
                </a:solidFill>
                <a:latin typeface="Copperplate Gothic 32 AB"/>
              </a:rPr>
              <a:t> </a:t>
            </a:r>
            <a:r>
              <a:rPr lang="en-US" sz="2400" dirty="0" err="1">
                <a:solidFill>
                  <a:srgbClr val="000000"/>
                </a:solidFill>
                <a:latin typeface="Copperplate Gothic 32 AB"/>
              </a:rPr>
              <a:t>przyrządach</a:t>
            </a:r>
            <a:endParaRPr lang="pl-PL" sz="2400" dirty="0">
              <a:solidFill>
                <a:srgbClr val="000000"/>
              </a:solidFill>
              <a:latin typeface="Copperplate Gothic 32 AB"/>
            </a:endParaRPr>
          </a:p>
          <a:p>
            <a:pPr marL="285750" indent="-285750">
              <a:lnSpc>
                <a:spcPts val="2248"/>
              </a:lnSpc>
              <a:spcBef>
                <a:spcPct val="0"/>
              </a:spcBef>
              <a:buFont typeface="Arial" panose="020B0604020202020204" pitchFamily="34" charset="0"/>
              <a:buChar char="•"/>
            </a:pPr>
            <a:endParaRPr lang="en-US" sz="2400" dirty="0">
              <a:solidFill>
                <a:srgbClr val="000000"/>
              </a:solidFill>
              <a:latin typeface="Copperplate Gothic 32 AB"/>
            </a:endParaRPr>
          </a:p>
          <a:p>
            <a:pPr>
              <a:lnSpc>
                <a:spcPts val="2248"/>
              </a:lnSpc>
              <a:spcBef>
                <a:spcPct val="0"/>
              </a:spcBef>
            </a:pPr>
            <a:r>
              <a:rPr lang="en-US" sz="2400" dirty="0">
                <a:solidFill>
                  <a:srgbClr val="000000"/>
                </a:solidFill>
                <a:latin typeface="Copperplate Gothic 32 AB"/>
              </a:rPr>
              <a:t>Cena za </a:t>
            </a:r>
            <a:r>
              <a:rPr lang="en-US" sz="2400" dirty="0" err="1">
                <a:solidFill>
                  <a:srgbClr val="000000"/>
                </a:solidFill>
                <a:latin typeface="Copperplate Gothic 32 AB"/>
              </a:rPr>
              <a:t>dobe</a:t>
            </a:r>
            <a:r>
              <a:rPr lang="en-US" sz="2400" dirty="0">
                <a:solidFill>
                  <a:srgbClr val="000000"/>
                </a:solidFill>
                <a:latin typeface="Copperplate Gothic 32 AB"/>
              </a:rPr>
              <a:t> od: </a:t>
            </a:r>
          </a:p>
          <a:p>
            <a:pPr>
              <a:lnSpc>
                <a:spcPts val="2248"/>
              </a:lnSpc>
              <a:spcBef>
                <a:spcPct val="0"/>
              </a:spcBef>
            </a:pPr>
            <a:r>
              <a:rPr lang="en-US" sz="2400" dirty="0">
                <a:solidFill>
                  <a:srgbClr val="000000"/>
                </a:solidFill>
                <a:latin typeface="Copperplate Gothic 32 AB"/>
              </a:rPr>
              <a:t>                 350,00zł - </a:t>
            </a:r>
            <a:r>
              <a:rPr lang="en-US" sz="2400" dirty="0" err="1">
                <a:solidFill>
                  <a:srgbClr val="000000"/>
                </a:solidFill>
                <a:latin typeface="Copperplate Gothic 32 AB"/>
              </a:rPr>
              <a:t>pok</a:t>
            </a:r>
            <a:r>
              <a:rPr lang="en-US" sz="2400" dirty="0">
                <a:solidFill>
                  <a:srgbClr val="000000"/>
                </a:solidFill>
                <a:latin typeface="Copperplate Gothic 32 AB"/>
              </a:rPr>
              <a:t> 1os.</a:t>
            </a:r>
          </a:p>
          <a:p>
            <a:pPr>
              <a:lnSpc>
                <a:spcPts val="2248"/>
              </a:lnSpc>
              <a:spcBef>
                <a:spcPct val="0"/>
              </a:spcBef>
            </a:pPr>
            <a:r>
              <a:rPr lang="en-US" sz="2400" dirty="0">
                <a:solidFill>
                  <a:srgbClr val="000000"/>
                </a:solidFill>
                <a:latin typeface="Copperplate Gothic 32 AB"/>
              </a:rPr>
              <a:t>                 270,00zł /</a:t>
            </a:r>
            <a:r>
              <a:rPr lang="en-US" sz="2400" dirty="0" err="1">
                <a:solidFill>
                  <a:srgbClr val="000000"/>
                </a:solidFill>
                <a:latin typeface="Copperplate Gothic 32 AB"/>
              </a:rPr>
              <a:t>os</a:t>
            </a:r>
            <a:r>
              <a:rPr lang="en-US" sz="2400" dirty="0">
                <a:solidFill>
                  <a:srgbClr val="000000"/>
                </a:solidFill>
                <a:latin typeface="Copperplate Gothic 32 AB"/>
              </a:rPr>
              <a:t>. - </a:t>
            </a:r>
            <a:r>
              <a:rPr lang="en-US" sz="2400" dirty="0" err="1">
                <a:solidFill>
                  <a:srgbClr val="000000"/>
                </a:solidFill>
                <a:latin typeface="Copperplate Gothic 32 AB"/>
              </a:rPr>
              <a:t>pok</a:t>
            </a:r>
            <a:r>
              <a:rPr lang="en-US" sz="2400" dirty="0">
                <a:solidFill>
                  <a:srgbClr val="000000"/>
                </a:solidFill>
                <a:latin typeface="Copperplate Gothic 32 AB"/>
              </a:rPr>
              <a:t> 2os.</a:t>
            </a:r>
          </a:p>
        </p:txBody>
      </p:sp>
      <p:sp>
        <p:nvSpPr>
          <p:cNvPr id="4" name="Freeform 4"/>
          <p:cNvSpPr/>
          <p:nvPr/>
        </p:nvSpPr>
        <p:spPr>
          <a:xfrm>
            <a:off x="7064095" y="4315139"/>
            <a:ext cx="2647188" cy="2743200"/>
          </a:xfrm>
          <a:custGeom>
            <a:avLst/>
            <a:gdLst/>
            <a:ahLst/>
            <a:cxnLst/>
            <a:rect l="l" t="t" r="r" b="b"/>
            <a:pathLst>
              <a:path w="3970782" h="4114800">
                <a:moveTo>
                  <a:pt x="0" y="0"/>
                </a:moveTo>
                <a:lnTo>
                  <a:pt x="3970782" y="0"/>
                </a:lnTo>
                <a:lnTo>
                  <a:pt x="39707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5" name="Freeform 5"/>
          <p:cNvSpPr/>
          <p:nvPr/>
        </p:nvSpPr>
        <p:spPr>
          <a:xfrm>
            <a:off x="9511921" y="224490"/>
            <a:ext cx="2331932" cy="3863140"/>
          </a:xfrm>
          <a:custGeom>
            <a:avLst/>
            <a:gdLst/>
            <a:ahLst/>
            <a:cxnLst/>
            <a:rect l="l" t="t" r="r" b="b"/>
            <a:pathLst>
              <a:path w="3497898" h="5794710">
                <a:moveTo>
                  <a:pt x="0" y="0"/>
                </a:moveTo>
                <a:lnTo>
                  <a:pt x="3497898" y="0"/>
                </a:lnTo>
                <a:lnTo>
                  <a:pt x="3497898" y="5794710"/>
                </a:lnTo>
                <a:lnTo>
                  <a:pt x="0" y="5794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6" name="Freeform 6"/>
          <p:cNvSpPr/>
          <p:nvPr/>
        </p:nvSpPr>
        <p:spPr>
          <a:xfrm>
            <a:off x="4224282" y="2822137"/>
            <a:ext cx="2443901" cy="1493002"/>
          </a:xfrm>
          <a:custGeom>
            <a:avLst/>
            <a:gdLst/>
            <a:ahLst/>
            <a:cxnLst/>
            <a:rect l="l" t="t" r="r" b="b"/>
            <a:pathLst>
              <a:path w="3665852" h="2239503">
                <a:moveTo>
                  <a:pt x="0" y="0"/>
                </a:moveTo>
                <a:lnTo>
                  <a:pt x="3665852" y="0"/>
                </a:lnTo>
                <a:lnTo>
                  <a:pt x="3665852" y="2239503"/>
                </a:lnTo>
                <a:lnTo>
                  <a:pt x="0" y="22395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
        <p:nvSpPr>
          <p:cNvPr id="7" name="Freeform 7"/>
          <p:cNvSpPr/>
          <p:nvPr/>
        </p:nvSpPr>
        <p:spPr>
          <a:xfrm>
            <a:off x="9511921" y="4160652"/>
            <a:ext cx="3068912" cy="3052172"/>
          </a:xfrm>
          <a:custGeom>
            <a:avLst/>
            <a:gdLst/>
            <a:ahLst/>
            <a:cxnLst/>
            <a:rect l="l" t="t" r="r" b="b"/>
            <a:pathLst>
              <a:path w="4603368" h="4578258">
                <a:moveTo>
                  <a:pt x="0" y="0"/>
                </a:moveTo>
                <a:lnTo>
                  <a:pt x="4603368" y="0"/>
                </a:lnTo>
                <a:lnTo>
                  <a:pt x="4603368" y="4578259"/>
                </a:lnTo>
                <a:lnTo>
                  <a:pt x="0" y="45782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l-PL"/>
          </a:p>
        </p:txBody>
      </p:sp>
      <p:sp>
        <p:nvSpPr>
          <p:cNvPr id="8" name="Freeform 8"/>
          <p:cNvSpPr/>
          <p:nvPr/>
        </p:nvSpPr>
        <p:spPr>
          <a:xfrm>
            <a:off x="6913906" y="1208626"/>
            <a:ext cx="2352294" cy="274320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pl-PL"/>
          </a:p>
        </p:txBody>
      </p:sp>
    </p:spTree>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2" b="-9222"/>
            </a:stretch>
          </a:blipFill>
        </p:spPr>
        <p:txBody>
          <a:bodyPr/>
          <a:lstStyle/>
          <a:p>
            <a:endParaRPr lang="pl-PL"/>
          </a:p>
        </p:txBody>
      </p:sp>
      <p:sp>
        <p:nvSpPr>
          <p:cNvPr id="3" name="Freeform 3"/>
          <p:cNvSpPr/>
          <p:nvPr/>
        </p:nvSpPr>
        <p:spPr>
          <a:xfrm>
            <a:off x="0" y="3140184"/>
            <a:ext cx="7226423" cy="3133348"/>
          </a:xfrm>
          <a:custGeom>
            <a:avLst/>
            <a:gdLst/>
            <a:ahLst/>
            <a:cxnLst/>
            <a:rect l="l" t="t" r="r" b="b"/>
            <a:pathLst>
              <a:path w="10986492" h="4853408">
                <a:moveTo>
                  <a:pt x="0" y="0"/>
                </a:moveTo>
                <a:lnTo>
                  <a:pt x="10986492" y="0"/>
                </a:lnTo>
                <a:lnTo>
                  <a:pt x="10986492" y="4853408"/>
                </a:lnTo>
                <a:lnTo>
                  <a:pt x="0" y="4853408"/>
                </a:lnTo>
                <a:lnTo>
                  <a:pt x="0" y="0"/>
                </a:lnTo>
                <a:close/>
              </a:path>
            </a:pathLst>
          </a:custGeom>
          <a:blipFill>
            <a:blip r:embed="rId5"/>
            <a:stretch>
              <a:fillRect/>
            </a:stretch>
          </a:blipFill>
        </p:spPr>
        <p:txBody>
          <a:bodyPr/>
          <a:lstStyle/>
          <a:p>
            <a:endParaRPr lang="pl-PL"/>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8391" r="8391"/>
          <a:stretch>
            <a:fillRect/>
          </a:stretch>
        </p:blipFill>
        <p:spPr>
          <a:xfrm>
            <a:off x="7212860" y="3140184"/>
            <a:ext cx="5168384" cy="3540121"/>
          </a:xfrm>
          <a:prstGeom prst="rect">
            <a:avLst/>
          </a:prstGeom>
        </p:spPr>
      </p:pic>
      <p:sp>
        <p:nvSpPr>
          <p:cNvPr id="6" name="TextBox 6"/>
          <p:cNvSpPr txBox="1"/>
          <p:nvPr/>
        </p:nvSpPr>
        <p:spPr>
          <a:xfrm>
            <a:off x="0" y="982114"/>
            <a:ext cx="8509000" cy="1835439"/>
          </a:xfrm>
          <a:prstGeom prst="rect">
            <a:avLst/>
          </a:prstGeom>
        </p:spPr>
        <p:txBody>
          <a:bodyPr lIns="0" tIns="0" rIns="0" bIns="0" rtlCol="0" anchor="t">
            <a:spAutoFit/>
          </a:bodyPr>
          <a:lstStyle/>
          <a:p>
            <a:pPr>
              <a:lnSpc>
                <a:spcPts val="2851"/>
              </a:lnSpc>
              <a:spcBef>
                <a:spcPct val="0"/>
              </a:spcBef>
            </a:pPr>
            <a:r>
              <a:rPr lang="en-US" sz="2036" dirty="0" err="1">
                <a:solidFill>
                  <a:srgbClr val="000000"/>
                </a:solidFill>
                <a:latin typeface="TAN Pearl"/>
              </a:rPr>
              <a:t>Dopłata</a:t>
            </a:r>
            <a:r>
              <a:rPr lang="en-US" sz="2036" dirty="0">
                <a:solidFill>
                  <a:srgbClr val="000000"/>
                </a:solidFill>
                <a:latin typeface="TAN Pearl"/>
              </a:rPr>
              <a:t> do </a:t>
            </a:r>
            <a:r>
              <a:rPr lang="en-US" sz="2036" dirty="0" err="1">
                <a:solidFill>
                  <a:srgbClr val="000000"/>
                </a:solidFill>
                <a:latin typeface="TAN Pearl"/>
              </a:rPr>
              <a:t>apartamentu</a:t>
            </a:r>
            <a:r>
              <a:rPr lang="en-US" sz="2036" dirty="0">
                <a:solidFill>
                  <a:srgbClr val="000000"/>
                </a:solidFill>
                <a:latin typeface="TAN Pearl"/>
              </a:rPr>
              <a:t> 90zł/ </a:t>
            </a:r>
            <a:r>
              <a:rPr lang="en-US" sz="2036" dirty="0" err="1">
                <a:solidFill>
                  <a:srgbClr val="000000"/>
                </a:solidFill>
                <a:latin typeface="TAN Pearl"/>
              </a:rPr>
              <a:t>doba</a:t>
            </a:r>
            <a:endParaRPr lang="en-US" sz="2036" dirty="0">
              <a:solidFill>
                <a:srgbClr val="000000"/>
              </a:solidFill>
              <a:latin typeface="TAN Pearl"/>
            </a:endParaRPr>
          </a:p>
          <a:p>
            <a:pPr>
              <a:lnSpc>
                <a:spcPts val="2851"/>
              </a:lnSpc>
              <a:spcBef>
                <a:spcPct val="0"/>
              </a:spcBef>
            </a:pPr>
            <a:r>
              <a:rPr lang="en-US" sz="2036" dirty="0" err="1">
                <a:solidFill>
                  <a:srgbClr val="000000"/>
                </a:solidFill>
                <a:latin typeface="TAN Pearl"/>
              </a:rPr>
              <a:t>Opłata</a:t>
            </a:r>
            <a:r>
              <a:rPr lang="en-US" sz="2036" dirty="0">
                <a:solidFill>
                  <a:srgbClr val="000000"/>
                </a:solidFill>
                <a:latin typeface="TAN Pearl"/>
              </a:rPr>
              <a:t> </a:t>
            </a:r>
            <a:r>
              <a:rPr lang="en-US" sz="2036" dirty="0" err="1">
                <a:solidFill>
                  <a:srgbClr val="000000"/>
                </a:solidFill>
                <a:latin typeface="TAN Pearl"/>
              </a:rPr>
              <a:t>klimatyczna</a:t>
            </a:r>
            <a:r>
              <a:rPr lang="en-US" sz="2036" dirty="0">
                <a:solidFill>
                  <a:srgbClr val="000000"/>
                </a:solidFill>
                <a:latin typeface="TAN Pearl"/>
              </a:rPr>
              <a:t> od </a:t>
            </a:r>
            <a:r>
              <a:rPr lang="en-US" sz="2036" dirty="0" err="1">
                <a:solidFill>
                  <a:srgbClr val="000000"/>
                </a:solidFill>
                <a:latin typeface="TAN Pearl"/>
              </a:rPr>
              <a:t>osoby</a:t>
            </a:r>
            <a:r>
              <a:rPr lang="en-US" sz="2036" dirty="0">
                <a:solidFill>
                  <a:srgbClr val="000000"/>
                </a:solidFill>
                <a:latin typeface="TAN Pearl"/>
              </a:rPr>
              <a:t> </a:t>
            </a:r>
            <a:r>
              <a:rPr lang="en-US" sz="2036" dirty="0" err="1">
                <a:solidFill>
                  <a:srgbClr val="000000"/>
                </a:solidFill>
                <a:latin typeface="TAN Pearl"/>
              </a:rPr>
              <a:t>wynosi</a:t>
            </a:r>
            <a:r>
              <a:rPr lang="en-US" sz="2036" dirty="0">
                <a:solidFill>
                  <a:srgbClr val="000000"/>
                </a:solidFill>
                <a:latin typeface="TAN Pearl"/>
              </a:rPr>
              <a:t> 5.40 </a:t>
            </a:r>
            <a:r>
              <a:rPr lang="en-US" sz="2036" dirty="0" err="1">
                <a:solidFill>
                  <a:srgbClr val="000000"/>
                </a:solidFill>
                <a:latin typeface="TAN Pearl"/>
              </a:rPr>
              <a:t>zł</a:t>
            </a:r>
            <a:r>
              <a:rPr lang="en-US" sz="2036" dirty="0">
                <a:solidFill>
                  <a:srgbClr val="000000"/>
                </a:solidFill>
                <a:latin typeface="TAN Pearl"/>
              </a:rPr>
              <a:t>/</a:t>
            </a:r>
            <a:r>
              <a:rPr lang="en-US" sz="2036" dirty="0" err="1">
                <a:solidFill>
                  <a:srgbClr val="000000"/>
                </a:solidFill>
                <a:latin typeface="TAN Pearl"/>
              </a:rPr>
              <a:t>doba</a:t>
            </a:r>
            <a:r>
              <a:rPr lang="en-US" sz="2036" dirty="0">
                <a:solidFill>
                  <a:srgbClr val="000000"/>
                </a:solidFill>
                <a:latin typeface="TAN Pearl"/>
              </a:rPr>
              <a:t>,</a:t>
            </a:r>
          </a:p>
          <a:p>
            <a:pPr>
              <a:lnSpc>
                <a:spcPts val="2851"/>
              </a:lnSpc>
              <a:spcBef>
                <a:spcPct val="0"/>
              </a:spcBef>
            </a:pPr>
            <a:r>
              <a:rPr lang="en-US" sz="2036" dirty="0">
                <a:solidFill>
                  <a:srgbClr val="000000"/>
                </a:solidFill>
                <a:latin typeface="TAN Pearl"/>
              </a:rPr>
              <a:t>Turnus </a:t>
            </a:r>
            <a:r>
              <a:rPr lang="en-US" sz="2036" dirty="0" err="1">
                <a:solidFill>
                  <a:srgbClr val="000000"/>
                </a:solidFill>
                <a:latin typeface="TAN Pearl"/>
              </a:rPr>
              <a:t>rozpoczyna</a:t>
            </a:r>
            <a:r>
              <a:rPr lang="en-US" sz="2036" dirty="0">
                <a:solidFill>
                  <a:srgbClr val="000000"/>
                </a:solidFill>
                <a:latin typeface="TAN Pearl"/>
              </a:rPr>
              <a:t> </a:t>
            </a:r>
            <a:r>
              <a:rPr lang="en-US" sz="2036" dirty="0" err="1">
                <a:solidFill>
                  <a:srgbClr val="000000"/>
                </a:solidFill>
                <a:latin typeface="TAN Pearl"/>
              </a:rPr>
              <a:t>się</a:t>
            </a:r>
            <a:r>
              <a:rPr lang="en-US" sz="2036" dirty="0">
                <a:solidFill>
                  <a:srgbClr val="000000"/>
                </a:solidFill>
                <a:latin typeface="TAN Pearl"/>
              </a:rPr>
              <a:t> </a:t>
            </a:r>
            <a:r>
              <a:rPr lang="en-US" sz="2036" dirty="0" err="1">
                <a:solidFill>
                  <a:srgbClr val="000000"/>
                </a:solidFill>
                <a:latin typeface="TAN Pearl"/>
              </a:rPr>
              <a:t>obiadem</a:t>
            </a:r>
            <a:r>
              <a:rPr lang="en-US" sz="2036" dirty="0">
                <a:solidFill>
                  <a:srgbClr val="000000"/>
                </a:solidFill>
                <a:latin typeface="TAN Pearl"/>
              </a:rPr>
              <a:t>, </a:t>
            </a:r>
            <a:r>
              <a:rPr lang="en-US" sz="2036" dirty="0" err="1">
                <a:solidFill>
                  <a:srgbClr val="000000"/>
                </a:solidFill>
                <a:latin typeface="TAN Pearl"/>
              </a:rPr>
              <a:t>kończy</a:t>
            </a:r>
            <a:r>
              <a:rPr lang="en-US" sz="2036" dirty="0">
                <a:solidFill>
                  <a:srgbClr val="000000"/>
                </a:solidFill>
                <a:latin typeface="TAN Pearl"/>
              </a:rPr>
              <a:t> </a:t>
            </a:r>
            <a:r>
              <a:rPr lang="en-US" sz="2036" dirty="0" err="1">
                <a:solidFill>
                  <a:srgbClr val="000000"/>
                </a:solidFill>
                <a:latin typeface="TAN Pearl"/>
              </a:rPr>
              <a:t>śniadaniem</a:t>
            </a:r>
            <a:r>
              <a:rPr lang="en-US" sz="2036" dirty="0">
                <a:solidFill>
                  <a:srgbClr val="000000"/>
                </a:solidFill>
                <a:latin typeface="TAN Pearl"/>
              </a:rPr>
              <a:t>,</a:t>
            </a:r>
          </a:p>
          <a:p>
            <a:pPr>
              <a:lnSpc>
                <a:spcPts val="2851"/>
              </a:lnSpc>
              <a:spcBef>
                <a:spcPct val="0"/>
              </a:spcBef>
            </a:pPr>
            <a:r>
              <a:rPr lang="en-US" sz="2036" dirty="0">
                <a:solidFill>
                  <a:srgbClr val="000000"/>
                </a:solidFill>
                <a:latin typeface="TAN Pearl"/>
              </a:rPr>
              <a:t>36 </a:t>
            </a:r>
            <a:r>
              <a:rPr lang="en-US" sz="2036" dirty="0" err="1">
                <a:solidFill>
                  <a:srgbClr val="000000"/>
                </a:solidFill>
                <a:latin typeface="TAN Pearl"/>
              </a:rPr>
              <a:t>zabiegów</a:t>
            </a:r>
            <a:r>
              <a:rPr lang="en-US" sz="2036" dirty="0">
                <a:solidFill>
                  <a:srgbClr val="000000"/>
                </a:solidFill>
                <a:latin typeface="TAN Pearl"/>
              </a:rPr>
              <a:t> </a:t>
            </a:r>
            <a:r>
              <a:rPr lang="en-US" sz="2036" dirty="0" err="1">
                <a:solidFill>
                  <a:srgbClr val="000000"/>
                </a:solidFill>
                <a:latin typeface="TAN Pearl"/>
              </a:rPr>
              <a:t>zlecanych</a:t>
            </a:r>
            <a:r>
              <a:rPr lang="en-US" sz="2036" dirty="0">
                <a:solidFill>
                  <a:srgbClr val="000000"/>
                </a:solidFill>
                <a:latin typeface="TAN Pearl"/>
              </a:rPr>
              <a:t> </a:t>
            </a:r>
            <a:r>
              <a:rPr lang="en-US" sz="2036" dirty="0" err="1">
                <a:solidFill>
                  <a:srgbClr val="000000"/>
                </a:solidFill>
                <a:latin typeface="TAN Pearl"/>
              </a:rPr>
              <a:t>przez</a:t>
            </a:r>
            <a:r>
              <a:rPr lang="en-US" sz="2036" dirty="0">
                <a:solidFill>
                  <a:srgbClr val="000000"/>
                </a:solidFill>
                <a:latin typeface="TAN Pearl"/>
              </a:rPr>
              <a:t>  </a:t>
            </a:r>
            <a:r>
              <a:rPr lang="en-US" sz="2036" dirty="0" err="1">
                <a:solidFill>
                  <a:srgbClr val="000000"/>
                </a:solidFill>
                <a:latin typeface="TAN Pearl"/>
              </a:rPr>
              <a:t>lekarza</a:t>
            </a:r>
            <a:r>
              <a:rPr lang="en-US" sz="2036" dirty="0">
                <a:solidFill>
                  <a:srgbClr val="000000"/>
                </a:solidFill>
                <a:latin typeface="TAN Pearl"/>
              </a:rPr>
              <a:t>,</a:t>
            </a:r>
          </a:p>
          <a:p>
            <a:pPr>
              <a:lnSpc>
                <a:spcPts val="2851"/>
              </a:lnSpc>
              <a:spcBef>
                <a:spcPct val="0"/>
              </a:spcBef>
            </a:pPr>
            <a:r>
              <a:rPr lang="en-US" sz="2036" dirty="0" err="1">
                <a:solidFill>
                  <a:srgbClr val="000000"/>
                </a:solidFill>
                <a:latin typeface="TAN Pearl"/>
              </a:rPr>
              <a:t>Stały</a:t>
            </a:r>
            <a:r>
              <a:rPr lang="en-US" sz="2036" dirty="0">
                <a:solidFill>
                  <a:srgbClr val="000000"/>
                </a:solidFill>
                <a:latin typeface="TAN Pearl"/>
              </a:rPr>
              <a:t> </a:t>
            </a:r>
            <a:r>
              <a:rPr lang="en-US" sz="2036" dirty="0" err="1">
                <a:solidFill>
                  <a:srgbClr val="000000"/>
                </a:solidFill>
                <a:latin typeface="TAN Pearl"/>
              </a:rPr>
              <a:t>klient</a:t>
            </a:r>
            <a:r>
              <a:rPr lang="en-US" sz="2036" dirty="0">
                <a:solidFill>
                  <a:srgbClr val="000000"/>
                </a:solidFill>
                <a:latin typeface="TAN Pearl"/>
              </a:rPr>
              <a:t> 5% </a:t>
            </a:r>
            <a:r>
              <a:rPr lang="en-US" sz="2036" dirty="0" err="1">
                <a:solidFill>
                  <a:srgbClr val="000000"/>
                </a:solidFill>
                <a:latin typeface="TAN Pearl"/>
              </a:rPr>
              <a:t>rabatu</a:t>
            </a:r>
            <a:r>
              <a:rPr lang="en-US" sz="2036" dirty="0">
                <a:solidFill>
                  <a:srgbClr val="000000"/>
                </a:solidFill>
                <a:latin typeface="TAN Pearl"/>
              </a:rPr>
              <a:t>.</a:t>
            </a:r>
          </a:p>
        </p:txBody>
      </p:sp>
      <p:sp>
        <p:nvSpPr>
          <p:cNvPr id="7" name="TextBox 7"/>
          <p:cNvSpPr txBox="1"/>
          <p:nvPr/>
        </p:nvSpPr>
        <p:spPr>
          <a:xfrm>
            <a:off x="2542287" y="-21221"/>
            <a:ext cx="6903721" cy="661528"/>
          </a:xfrm>
          <a:prstGeom prst="rect">
            <a:avLst/>
          </a:prstGeom>
        </p:spPr>
        <p:txBody>
          <a:bodyPr lIns="0" tIns="0" rIns="0" bIns="0" rtlCol="0" anchor="t">
            <a:spAutoFit/>
          </a:bodyPr>
          <a:lstStyle/>
          <a:p>
            <a:pPr algn="ctr">
              <a:lnSpc>
                <a:spcPts val="5480"/>
              </a:lnSpc>
              <a:spcBef>
                <a:spcPct val="0"/>
              </a:spcBef>
            </a:pPr>
            <a:r>
              <a:rPr lang="en-US" sz="3914">
                <a:solidFill>
                  <a:srgbClr val="000000"/>
                </a:solidFill>
                <a:latin typeface="TAN Pearl"/>
              </a:rPr>
              <a:t>Turnus rehabilitacyjny</a:t>
            </a:r>
          </a:p>
        </p:txBody>
      </p:sp>
    </p:spTree>
  </p:cSld>
  <p:clrMapOvr>
    <a:masterClrMapping/>
  </p:clrMapOvr>
  <p:transition>
    <p:cover dir="d"/>
  </p:transition>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53AE5B2F-2CD3-4E51-91D5-FEF8CE8FEFA9}"/>
              </a:ext>
            </a:extLst>
          </p:cNvPr>
          <p:cNvSpPr>
            <a:spLocks noGrp="1"/>
          </p:cNvSpPr>
          <p:nvPr>
            <p:ph type="ctrTitle"/>
          </p:nvPr>
        </p:nvSpPr>
        <p:spPr>
          <a:xfrm>
            <a:off x="-41156" y="848558"/>
            <a:ext cx="3735279" cy="1072780"/>
          </a:xfrm>
        </p:spPr>
        <p:txBody>
          <a:bodyPr rtlCol="0" anchor="t">
            <a:noAutofit/>
          </a:bodyPr>
          <a:lstStyle/>
          <a:p>
            <a:pPr rtl="0"/>
            <a:r>
              <a:rPr lang="pl-PL" sz="4800" dirty="0" err="1"/>
              <a:t>CIechocinek</a:t>
            </a:r>
            <a:endParaRPr lang="pl-PL" sz="4800" dirty="0"/>
          </a:p>
        </p:txBody>
      </p:sp>
      <p:sp>
        <p:nvSpPr>
          <p:cNvPr id="8" name="Podtytuł 7">
            <a:extLst>
              <a:ext uri="{FF2B5EF4-FFF2-40B4-BE49-F238E27FC236}">
                <a16:creationId xmlns:a16="http://schemas.microsoft.com/office/drawing/2014/main" id="{952DE27F-5BED-4BCC-887D-5872F796F65F}"/>
              </a:ext>
            </a:extLst>
          </p:cNvPr>
          <p:cNvSpPr>
            <a:spLocks noGrp="1"/>
          </p:cNvSpPr>
          <p:nvPr>
            <p:ph type="subTitle" idx="1"/>
          </p:nvPr>
        </p:nvSpPr>
        <p:spPr>
          <a:xfrm>
            <a:off x="0" y="3249230"/>
            <a:ext cx="3810838" cy="922536"/>
          </a:xfrm>
        </p:spPr>
        <p:txBody>
          <a:bodyPr rtlCol="0" anchor="b">
            <a:noAutofit/>
          </a:bodyPr>
          <a:lstStyle/>
          <a:p>
            <a:pPr rtl="0"/>
            <a:r>
              <a:rPr lang="pl-PL" sz="2800" dirty="0"/>
              <a:t>Przykład miasta uzdrowiskowego, założony 1836r.</a:t>
            </a:r>
          </a:p>
        </p:txBody>
      </p:sp>
      <p:pic>
        <p:nvPicPr>
          <p:cNvPr id="1026" name="Picture 2" descr="Ciechocinek - atrakcje, które warto zwiedzić i zobaczyć w Ciechocinku |  PolskieSzlaki.pl">
            <a:extLst>
              <a:ext uri="{FF2B5EF4-FFF2-40B4-BE49-F238E27FC236}">
                <a16:creationId xmlns:a16="http://schemas.microsoft.com/office/drawing/2014/main" id="{97A50B07-E2A2-1263-8FDD-DD55D67BE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5" r="23989"/>
          <a:stretch/>
        </p:blipFill>
        <p:spPr bwMode="auto">
          <a:xfrm>
            <a:off x="3694123" y="10"/>
            <a:ext cx="8497877" cy="6857990"/>
          </a:xfrm>
          <a:prstGeom prst="rect">
            <a:avLst/>
          </a:prstGeom>
          <a:solidFill>
            <a:srgbClr val="FFFFFF"/>
          </a:solidFill>
        </p:spPr>
      </p:pic>
    </p:spTree>
    <p:extLst>
      <p:ext uri="{BB962C8B-B14F-4D97-AF65-F5344CB8AC3E}">
        <p14:creationId xmlns:p14="http://schemas.microsoft.com/office/powerpoint/2010/main" val="1633438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F786A1-106B-3FAF-B4EE-FE5E59578000}"/>
              </a:ext>
            </a:extLst>
          </p:cNvPr>
          <p:cNvSpPr>
            <a:spLocks noGrp="1"/>
          </p:cNvSpPr>
          <p:nvPr>
            <p:ph type="title"/>
          </p:nvPr>
        </p:nvSpPr>
        <p:spPr>
          <a:xfrm>
            <a:off x="838200" y="196449"/>
            <a:ext cx="11040122" cy="1325563"/>
          </a:xfrm>
        </p:spPr>
        <p:txBody>
          <a:bodyPr>
            <a:normAutofit/>
          </a:bodyPr>
          <a:lstStyle/>
          <a:p>
            <a:pPr algn="ctr"/>
            <a:r>
              <a:rPr lang="pl-PL" sz="3600" b="1" dirty="0"/>
              <a:t>Cel operacyjny 1.2. </a:t>
            </a:r>
            <a:br>
              <a:rPr lang="pl-PL" sz="3600" b="1" dirty="0"/>
            </a:br>
            <a:r>
              <a:rPr lang="pl-PL" sz="3600" b="1" dirty="0"/>
              <a:t>Pobudzenie innowacyjności przedsiębiorstw</a:t>
            </a:r>
          </a:p>
        </p:txBody>
      </p:sp>
      <p:sp>
        <p:nvSpPr>
          <p:cNvPr id="3" name="Symbol zastępczy zawartości 2">
            <a:extLst>
              <a:ext uri="{FF2B5EF4-FFF2-40B4-BE49-F238E27FC236}">
                <a16:creationId xmlns:a16="http://schemas.microsoft.com/office/drawing/2014/main" id="{C366401C-0529-543A-39C2-5C246D1E3290}"/>
              </a:ext>
            </a:extLst>
          </p:cNvPr>
          <p:cNvSpPr>
            <a:spLocks noGrp="1"/>
          </p:cNvSpPr>
          <p:nvPr>
            <p:ph idx="1"/>
          </p:nvPr>
        </p:nvSpPr>
        <p:spPr>
          <a:xfrm>
            <a:off x="838199" y="1825625"/>
            <a:ext cx="10800425" cy="4835926"/>
          </a:xfrm>
        </p:spPr>
        <p:txBody>
          <a:bodyPr>
            <a:normAutofit fontScale="47500" lnSpcReduction="20000"/>
          </a:bodyPr>
          <a:lstStyle/>
          <a:p>
            <a:pPr marL="0" indent="0">
              <a:buNone/>
            </a:pPr>
            <a:r>
              <a:rPr lang="pl-PL" sz="3300" b="1" dirty="0"/>
              <a:t>Liczba fiszek projektowych: 24 – 26</a:t>
            </a:r>
          </a:p>
          <a:p>
            <a:pPr marL="0" indent="0">
              <a:buNone/>
            </a:pPr>
            <a:endParaRPr lang="pl-PL" sz="3300" dirty="0"/>
          </a:p>
          <a:p>
            <a:r>
              <a:rPr lang="pl-PL" sz="3300" dirty="0"/>
              <a:t>Zakres merytoryczny zgłoszonych projektów:</a:t>
            </a:r>
          </a:p>
          <a:p>
            <a:r>
              <a:rPr lang="pl-PL" sz="3300" dirty="0"/>
              <a:t>Rekrutacja badaczy do realizacji projektu</a:t>
            </a:r>
          </a:p>
          <a:p>
            <a:r>
              <a:rPr lang="pl-PL" sz="3300" dirty="0"/>
              <a:t>Ekspertyzy naukowe i opinie </a:t>
            </a:r>
          </a:p>
          <a:p>
            <a:r>
              <a:rPr lang="pl-PL" sz="3300" dirty="0"/>
              <a:t>Konsultacje ze specjalistami</a:t>
            </a:r>
          </a:p>
          <a:p>
            <a:r>
              <a:rPr lang="pl-PL" sz="3300" dirty="0"/>
              <a:t>Transfer technologii i współpraca między przedsiębiorstwami, organizacjami badawczymi i sektorem szkolnictwa wyższego</a:t>
            </a:r>
          </a:p>
          <a:p>
            <a:r>
              <a:rPr lang="pl-PL" sz="3300" dirty="0"/>
              <a:t>Badania analityczne</a:t>
            </a:r>
          </a:p>
          <a:p>
            <a:r>
              <a:rPr lang="pl-PL" sz="3300" dirty="0"/>
              <a:t>Działania w zespołach naukowych</a:t>
            </a:r>
          </a:p>
          <a:p>
            <a:r>
              <a:rPr lang="pl-PL" sz="3300" dirty="0"/>
              <a:t>Działania badawcze i innowacyjne, w tym tworzenie sieci kontaktów (badania przemysłowe, eksperymentalne prace rozwojowe, studia wykonalności)</a:t>
            </a:r>
          </a:p>
          <a:p>
            <a:endParaRPr lang="pl-PL" sz="3300" dirty="0"/>
          </a:p>
          <a:p>
            <a:pPr marL="0" indent="0">
              <a:buNone/>
            </a:pPr>
            <a:r>
              <a:rPr lang="pl-PL" sz="3300" dirty="0"/>
              <a:t>Szacowany budżet projektów (per projekt): </a:t>
            </a:r>
          </a:p>
          <a:p>
            <a:pPr marL="0" indent="0">
              <a:buNone/>
            </a:pPr>
            <a:r>
              <a:rPr lang="pl-PL" sz="3300" dirty="0"/>
              <a:t>1 500 000zł - komponent B+R</a:t>
            </a:r>
          </a:p>
          <a:p>
            <a:pPr marL="0" indent="0">
              <a:buNone/>
            </a:pPr>
            <a:r>
              <a:rPr lang="pl-PL" sz="3300" dirty="0"/>
              <a:t>5 000 000 zł– komponent wdrożeniowy</a:t>
            </a:r>
          </a:p>
          <a:p>
            <a:pPr marL="0" indent="0">
              <a:buNone/>
            </a:pPr>
            <a:r>
              <a:rPr lang="pl-PL" sz="3300" dirty="0"/>
              <a:t>Ramy czasowe: 2021 - 2027</a:t>
            </a:r>
          </a:p>
          <a:p>
            <a:endParaRPr lang="pl-PL" dirty="0"/>
          </a:p>
        </p:txBody>
      </p:sp>
    </p:spTree>
    <p:extLst>
      <p:ext uri="{BB962C8B-B14F-4D97-AF65-F5344CB8AC3E}">
        <p14:creationId xmlns:p14="http://schemas.microsoft.com/office/powerpoint/2010/main" val="1278761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048548-4D09-DD33-6505-7012BBC02D0A}"/>
              </a:ext>
            </a:extLst>
          </p:cNvPr>
          <p:cNvSpPr>
            <a:spLocks noGrp="1"/>
          </p:cNvSpPr>
          <p:nvPr>
            <p:ph type="title"/>
          </p:nvPr>
        </p:nvSpPr>
        <p:spPr>
          <a:xfrm>
            <a:off x="5332910" y="-62663"/>
            <a:ext cx="6225816" cy="736858"/>
          </a:xfrm>
        </p:spPr>
        <p:txBody>
          <a:bodyPr>
            <a:normAutofit/>
          </a:bodyPr>
          <a:lstStyle/>
          <a:p>
            <a:r>
              <a:rPr lang="pl-PL" dirty="0" err="1"/>
              <a:t>TeoDorka</a:t>
            </a:r>
            <a:r>
              <a:rPr lang="pl-PL" dirty="0"/>
              <a:t> </a:t>
            </a:r>
            <a:r>
              <a:rPr lang="pl-PL" dirty="0" err="1"/>
              <a:t>Medical</a:t>
            </a:r>
            <a:r>
              <a:rPr lang="pl-PL" dirty="0"/>
              <a:t> &amp; Spa </a:t>
            </a:r>
          </a:p>
        </p:txBody>
      </p:sp>
      <p:sp>
        <p:nvSpPr>
          <p:cNvPr id="4" name="Symbol zastępczy zawartości 3">
            <a:extLst>
              <a:ext uri="{FF2B5EF4-FFF2-40B4-BE49-F238E27FC236}">
                <a16:creationId xmlns:a16="http://schemas.microsoft.com/office/drawing/2014/main" id="{88A91F98-2EE2-1C48-91F9-5739492B0601}"/>
              </a:ext>
            </a:extLst>
          </p:cNvPr>
          <p:cNvSpPr>
            <a:spLocks noGrp="1"/>
          </p:cNvSpPr>
          <p:nvPr>
            <p:ph idx="1"/>
          </p:nvPr>
        </p:nvSpPr>
        <p:spPr>
          <a:xfrm>
            <a:off x="3826276" y="798990"/>
            <a:ext cx="8279664" cy="5384815"/>
          </a:xfrm>
        </p:spPr>
        <p:txBody>
          <a:bodyPr>
            <a:normAutofit fontScale="92500" lnSpcReduction="20000"/>
          </a:bodyPr>
          <a:lstStyle/>
          <a:p>
            <a:r>
              <a:rPr lang="pl-PL" dirty="0"/>
              <a:t> 3 Gwiazdkowy Hotel: 6 noclegów w 2-osobowym komfortowym pokoju;</a:t>
            </a:r>
          </a:p>
          <a:p>
            <a:r>
              <a:rPr lang="pl-PL" dirty="0"/>
              <a:t>wyżywienie: śniadania i obiadokolacje w formie bufetu;</a:t>
            </a:r>
          </a:p>
          <a:p>
            <a:r>
              <a:rPr lang="pl-PL" dirty="0"/>
              <a:t>konsultacja z lekarzem/terapeutą;</a:t>
            </a:r>
          </a:p>
          <a:p>
            <a:r>
              <a:rPr lang="pl-PL" dirty="0"/>
              <a:t>20 zabiegów z zakresu:</a:t>
            </a:r>
          </a:p>
          <a:p>
            <a:r>
              <a:rPr lang="pl-PL" dirty="0"/>
              <a:t>- fizykoterapii (np. okłady borowinowe, lampa </a:t>
            </a:r>
            <a:r>
              <a:rPr lang="pl-PL" dirty="0" err="1"/>
              <a:t>solaris</a:t>
            </a:r>
            <a:r>
              <a:rPr lang="pl-PL" dirty="0"/>
              <a:t>/</a:t>
            </a:r>
            <a:r>
              <a:rPr lang="pl-PL" dirty="0" err="1"/>
              <a:t>solmed</a:t>
            </a:r>
            <a:r>
              <a:rPr lang="pl-PL" dirty="0"/>
              <a:t>, laser, magnetoterapia, stymulacja prądami </a:t>
            </a:r>
            <a:r>
              <a:rPr lang="pl-PL" dirty="0" err="1"/>
              <a:t>tens</a:t>
            </a:r>
            <a:r>
              <a:rPr lang="pl-PL" dirty="0"/>
              <a:t>, sucha kąpiel CO2, krioterapia);</a:t>
            </a:r>
          </a:p>
          <a:p>
            <a:r>
              <a:rPr lang="pl-PL" dirty="0"/>
              <a:t>- balneoterapii (np. hydromasaż, kąpiel wirowa kończyn górnych, kąpiel wirowa kończyn dolnych, kąpiel solankowa, kąpiel perełkowa, kąpiel różana, kąpiel borowinowa, kąpiel siarczkowa, inhalacje solankowe);</a:t>
            </a:r>
          </a:p>
          <a:p>
            <a:r>
              <a:rPr lang="pl-PL" dirty="0"/>
              <a:t>masaż klasyczny częściowy 15 min 1x;</a:t>
            </a:r>
          </a:p>
          <a:p>
            <a:r>
              <a:rPr lang="pl-PL" dirty="0"/>
              <a:t>Strefa </a:t>
            </a:r>
            <a:r>
              <a:rPr lang="pl-PL" dirty="0" err="1"/>
              <a:t>Wellness</a:t>
            </a:r>
            <a:r>
              <a:rPr lang="pl-PL" dirty="0"/>
              <a:t> 1h/dziennie (jacuzzi, sauna parowa, sauna sucha);</a:t>
            </a:r>
          </a:p>
          <a:p>
            <a:r>
              <a:rPr lang="pl-PL" dirty="0"/>
              <a:t>10% rabatu na pozostałe usługi w Strefie SPA (masaże, pielęgnacja twarzy, rytuały na ciało)</a:t>
            </a:r>
          </a:p>
          <a:p>
            <a:r>
              <a:rPr lang="pl-PL" dirty="0"/>
              <a:t>Warunki rezerwacji:</a:t>
            </a:r>
          </a:p>
          <a:p>
            <a:r>
              <a:rPr lang="pl-PL" dirty="0"/>
              <a:t>1) cena za pakiet w pokoju 2os. przy obłożeniu przez 2 osoby;</a:t>
            </a:r>
          </a:p>
          <a:p>
            <a:r>
              <a:rPr lang="pl-PL" dirty="0"/>
              <a:t>2) pobyt rozpoczyna się o godz. 15:00 i kończy o godz. 12:00 w dniu wyjazdu;</a:t>
            </a:r>
          </a:p>
          <a:p>
            <a:r>
              <a:rPr lang="pl-PL" dirty="0"/>
              <a:t>3) pobyt rozpoczyna się obiadokolacją i kończy się śniadaniem w dniu wyjazdu;</a:t>
            </a:r>
          </a:p>
          <a:p>
            <a:r>
              <a:rPr lang="pl-PL" dirty="0"/>
              <a:t>5) zabiegi wykonywane są codziennie poza piątkiem od godz. 15 do godz. 12 w niedzielę</a:t>
            </a:r>
          </a:p>
        </p:txBody>
      </p:sp>
      <p:sp>
        <p:nvSpPr>
          <p:cNvPr id="5" name="Symbol zastępczy stopki 4">
            <a:extLst>
              <a:ext uri="{FF2B5EF4-FFF2-40B4-BE49-F238E27FC236}">
                <a16:creationId xmlns:a16="http://schemas.microsoft.com/office/drawing/2014/main" id="{900CD687-274D-6351-6E68-C956275BABC7}"/>
              </a:ext>
            </a:extLst>
          </p:cNvPr>
          <p:cNvSpPr>
            <a:spLocks noGrp="1"/>
          </p:cNvSpPr>
          <p:nvPr>
            <p:ph type="ftr" sz="quarter" idx="11"/>
          </p:nvPr>
        </p:nvSpPr>
        <p:spPr/>
        <p:txBody>
          <a:bodyPr/>
          <a:lstStyle/>
          <a:p>
            <a:pPr rtl="0"/>
            <a:r>
              <a:rPr lang="pl-PL" noProof="0"/>
              <a:t>TYTUŁ PREZENTACJI</a:t>
            </a:r>
          </a:p>
        </p:txBody>
      </p:sp>
      <p:pic>
        <p:nvPicPr>
          <p:cNvPr id="14" name="Obraz 13">
            <a:extLst>
              <a:ext uri="{FF2B5EF4-FFF2-40B4-BE49-F238E27FC236}">
                <a16:creationId xmlns:a16="http://schemas.microsoft.com/office/drawing/2014/main" id="{012BA163-D0B2-87D3-3E80-A9EED5E926AD}"/>
              </a:ext>
            </a:extLst>
          </p:cNvPr>
          <p:cNvPicPr>
            <a:picLocks noChangeAspect="1"/>
          </p:cNvPicPr>
          <p:nvPr/>
        </p:nvPicPr>
        <p:blipFill>
          <a:blip r:embed="rId2"/>
          <a:stretch>
            <a:fillRect/>
          </a:stretch>
        </p:blipFill>
        <p:spPr>
          <a:xfrm>
            <a:off x="0" y="0"/>
            <a:ext cx="3284739" cy="4322841"/>
          </a:xfrm>
          <a:prstGeom prst="rect">
            <a:avLst/>
          </a:prstGeom>
        </p:spPr>
      </p:pic>
      <p:pic>
        <p:nvPicPr>
          <p:cNvPr id="10248" name="Picture 8" descr="Teodorka Medical &amp; Spa - hotel w Ciechocinku noclegi, wellness Ciechocinek  sale konferencyjne">
            <a:extLst>
              <a:ext uri="{FF2B5EF4-FFF2-40B4-BE49-F238E27FC236}">
                <a16:creationId xmlns:a16="http://schemas.microsoft.com/office/drawing/2014/main" id="{3294CBB3-E41F-0B75-608D-9CBA10B86A2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309" r="18309"/>
          <a:stretch>
            <a:fillRect/>
          </a:stretch>
        </p:blipFill>
        <p:spPr bwMode="auto">
          <a:xfrm>
            <a:off x="0" y="4322763"/>
            <a:ext cx="3825875" cy="253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810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554B7D2-23EB-5874-0E6C-BBD3FEF454F3}"/>
              </a:ext>
            </a:extLst>
          </p:cNvPr>
          <p:cNvSpPr>
            <a:spLocks noGrp="1"/>
          </p:cNvSpPr>
          <p:nvPr>
            <p:ph type="ctrTitle"/>
          </p:nvPr>
        </p:nvSpPr>
        <p:spPr>
          <a:xfrm>
            <a:off x="71021" y="0"/>
            <a:ext cx="4190358" cy="662696"/>
          </a:xfrm>
        </p:spPr>
        <p:txBody>
          <a:bodyPr>
            <a:normAutofit fontScale="90000"/>
          </a:bodyPr>
          <a:lstStyle/>
          <a:p>
            <a:r>
              <a:rPr lang="pl-PL" dirty="0"/>
              <a:t>Lila MEDICAL SPA</a:t>
            </a:r>
          </a:p>
        </p:txBody>
      </p:sp>
      <p:sp>
        <p:nvSpPr>
          <p:cNvPr id="3" name="Podtytuł 2">
            <a:extLst>
              <a:ext uri="{FF2B5EF4-FFF2-40B4-BE49-F238E27FC236}">
                <a16:creationId xmlns:a16="http://schemas.microsoft.com/office/drawing/2014/main" id="{886D9993-2BA3-63EA-4583-20A86D1D45BC}"/>
              </a:ext>
            </a:extLst>
          </p:cNvPr>
          <p:cNvSpPr>
            <a:spLocks noGrp="1"/>
          </p:cNvSpPr>
          <p:nvPr>
            <p:ph type="subTitle" idx="1"/>
          </p:nvPr>
        </p:nvSpPr>
        <p:spPr>
          <a:xfrm>
            <a:off x="0" y="1633493"/>
            <a:ext cx="6161103" cy="6103398"/>
          </a:xfrm>
        </p:spPr>
        <p:txBody>
          <a:bodyPr anchor="t" anchorCtr="0">
            <a:normAutofit/>
          </a:bodyPr>
          <a:lstStyle/>
          <a:p>
            <a:r>
              <a:rPr lang="pl-PL" dirty="0"/>
              <a:t>Oferta od 7 dni:</a:t>
            </a:r>
          </a:p>
          <a:p>
            <a:r>
              <a:rPr lang="pl-PL" dirty="0"/>
              <a:t>Przebieg turnusu zakłada wdrożenie określonych przez lekarza zabiegów z zakresu lecznictwa uzdrowiskowego- profilaktyki oraz rehabilitacji osób cierpiących na choroby przewlekłe takie jak choroby krążenia, układu oddechowego, czy problemy z zakresu gastroenterologii, reumatologii, ortopedii i neurologii. </a:t>
            </a:r>
          </a:p>
          <a:p>
            <a:r>
              <a:rPr lang="pl-PL" dirty="0"/>
              <a:t>Prowadzą również rehabilitację u kobiet po mastektomii. </a:t>
            </a:r>
          </a:p>
          <a:p>
            <a:r>
              <a:rPr lang="pl-PL" dirty="0"/>
              <a:t>Leczenie  ma gwarantować zwiększenie wydolności fizycznej, usprawnienie fizyczne, zwiększenie odporności nieswoistej oraz poprawę wydolności organizmu.</a:t>
            </a:r>
          </a:p>
        </p:txBody>
      </p:sp>
      <p:pic>
        <p:nvPicPr>
          <p:cNvPr id="8" name="Symbol zastępczy obrazu 7">
            <a:extLst>
              <a:ext uri="{FF2B5EF4-FFF2-40B4-BE49-F238E27FC236}">
                <a16:creationId xmlns:a16="http://schemas.microsoft.com/office/drawing/2014/main" id="{EEF230C0-9F80-FEFB-3DD7-C0A9A3C04BC7}"/>
              </a:ext>
            </a:extLst>
          </p:cNvPr>
          <p:cNvPicPr>
            <a:picLocks noGrp="1" noChangeAspect="1"/>
          </p:cNvPicPr>
          <p:nvPr>
            <p:ph type="pic" sz="quarter" idx="13"/>
          </p:nvPr>
        </p:nvPicPr>
        <p:blipFill>
          <a:blip r:embed="rId2"/>
          <a:srcRect t="4532" b="4532"/>
          <a:stretch/>
        </p:blipFill>
        <p:spPr>
          <a:xfrm>
            <a:off x="6096000" y="204910"/>
            <a:ext cx="5757863" cy="2449513"/>
          </a:xfrm>
        </p:spPr>
      </p:pic>
      <p:pic>
        <p:nvPicPr>
          <p:cNvPr id="10" name="Obraz 9">
            <a:extLst>
              <a:ext uri="{FF2B5EF4-FFF2-40B4-BE49-F238E27FC236}">
                <a16:creationId xmlns:a16="http://schemas.microsoft.com/office/drawing/2014/main" id="{D4664CB6-B60D-4175-4C10-57F12E1F572B}"/>
              </a:ext>
            </a:extLst>
          </p:cNvPr>
          <p:cNvPicPr>
            <a:picLocks noChangeAspect="1"/>
          </p:cNvPicPr>
          <p:nvPr/>
        </p:nvPicPr>
        <p:blipFill>
          <a:blip r:embed="rId3"/>
          <a:stretch>
            <a:fillRect/>
          </a:stretch>
        </p:blipFill>
        <p:spPr>
          <a:xfrm>
            <a:off x="6075556" y="2746330"/>
            <a:ext cx="6116444" cy="3051012"/>
          </a:xfrm>
          <a:prstGeom prst="rect">
            <a:avLst/>
          </a:prstGeom>
        </p:spPr>
      </p:pic>
    </p:spTree>
    <p:extLst>
      <p:ext uri="{BB962C8B-B14F-4D97-AF65-F5344CB8AC3E}">
        <p14:creationId xmlns:p14="http://schemas.microsoft.com/office/powerpoint/2010/main" val="144283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47AC06-EAA5-CE15-5F67-07202DB7250D}"/>
              </a:ext>
            </a:extLst>
          </p:cNvPr>
          <p:cNvSpPr>
            <a:spLocks noGrp="1"/>
          </p:cNvSpPr>
          <p:nvPr>
            <p:ph type="title"/>
          </p:nvPr>
        </p:nvSpPr>
        <p:spPr>
          <a:xfrm>
            <a:off x="5897993" y="0"/>
            <a:ext cx="5357196" cy="524302"/>
          </a:xfrm>
        </p:spPr>
        <p:txBody>
          <a:bodyPr>
            <a:normAutofit fontScale="90000"/>
          </a:bodyPr>
          <a:lstStyle/>
          <a:p>
            <a:r>
              <a:rPr lang="pl-PL" dirty="0"/>
              <a:t>Villa Park </a:t>
            </a:r>
            <a:r>
              <a:rPr lang="pl-PL" dirty="0" err="1"/>
              <a:t>med</a:t>
            </a:r>
            <a:r>
              <a:rPr lang="pl-PL" dirty="0"/>
              <a:t> &amp; </a:t>
            </a:r>
            <a:r>
              <a:rPr lang="pl-PL" dirty="0" err="1"/>
              <a:t>sPa</a:t>
            </a:r>
            <a:endParaRPr lang="pl-PL" dirty="0"/>
          </a:p>
        </p:txBody>
      </p:sp>
      <p:sp>
        <p:nvSpPr>
          <p:cNvPr id="5" name="Symbol zastępczy stopki 4">
            <a:extLst>
              <a:ext uri="{FF2B5EF4-FFF2-40B4-BE49-F238E27FC236}">
                <a16:creationId xmlns:a16="http://schemas.microsoft.com/office/drawing/2014/main" id="{38376011-51D3-6795-9CB8-26A2D81BF52B}"/>
              </a:ext>
            </a:extLst>
          </p:cNvPr>
          <p:cNvSpPr>
            <a:spLocks noGrp="1"/>
          </p:cNvSpPr>
          <p:nvPr>
            <p:ph type="ftr" sz="quarter" idx="11"/>
          </p:nvPr>
        </p:nvSpPr>
        <p:spPr/>
        <p:txBody>
          <a:bodyPr/>
          <a:lstStyle/>
          <a:p>
            <a:pPr rtl="0"/>
            <a:r>
              <a:rPr lang="pl-PL" noProof="0"/>
              <a:t>TYTUŁ PREZENTACJI</a:t>
            </a:r>
          </a:p>
        </p:txBody>
      </p:sp>
      <p:sp>
        <p:nvSpPr>
          <p:cNvPr id="8" name="pole tekstowe 7">
            <a:extLst>
              <a:ext uri="{FF2B5EF4-FFF2-40B4-BE49-F238E27FC236}">
                <a16:creationId xmlns:a16="http://schemas.microsoft.com/office/drawing/2014/main" id="{68F8A263-599F-F467-16D9-BECB8986E66F}"/>
              </a:ext>
            </a:extLst>
          </p:cNvPr>
          <p:cNvSpPr txBox="1"/>
          <p:nvPr/>
        </p:nvSpPr>
        <p:spPr>
          <a:xfrm>
            <a:off x="5660992" y="748863"/>
            <a:ext cx="6531008" cy="6647974"/>
          </a:xfrm>
          <a:prstGeom prst="rect">
            <a:avLst/>
          </a:prstGeom>
          <a:noFill/>
        </p:spPr>
        <p:txBody>
          <a:bodyPr wrap="square" rtlCol="0">
            <a:spAutoFit/>
          </a:bodyPr>
          <a:lstStyle/>
          <a:p>
            <a:r>
              <a:rPr lang="pl-PL" sz="1400" dirty="0"/>
              <a:t>Pakiet obejmuje</a:t>
            </a:r>
          </a:p>
          <a:p>
            <a:r>
              <a:rPr lang="pl-PL" sz="1400" dirty="0"/>
              <a:t>4 noclegi (5 dni) w pokoju jednoosobowym,</a:t>
            </a:r>
          </a:p>
          <a:p>
            <a:r>
              <a:rPr lang="pl-PL" sz="1400" dirty="0"/>
              <a:t>Pełne wyżywienie podczas pobytu </a:t>
            </a:r>
          </a:p>
          <a:p>
            <a:r>
              <a:rPr lang="pl-PL" sz="1400" dirty="0"/>
              <a:t>Nieograniczony dostęp do Strefy Basenowej,</a:t>
            </a:r>
          </a:p>
          <a:p>
            <a:r>
              <a:rPr lang="pl-PL" sz="1400" dirty="0"/>
              <a:t>Dostęp do basenu zewnętrznego latem,</a:t>
            </a:r>
          </a:p>
          <a:p>
            <a:r>
              <a:rPr lang="pl-PL" sz="1400" dirty="0"/>
              <a:t>Relaks w jacuzzi z widokiem na Park Zdrojowy,</a:t>
            </a:r>
          </a:p>
          <a:p>
            <a:r>
              <a:rPr lang="pl-PL" sz="1400" dirty="0"/>
              <a:t>Nieograniczony dostęp do Strefy </a:t>
            </a:r>
            <a:r>
              <a:rPr lang="pl-PL" sz="1400" dirty="0" err="1"/>
              <a:t>Cardio</a:t>
            </a:r>
            <a:r>
              <a:rPr lang="pl-PL" sz="1400" dirty="0"/>
              <a:t>.</a:t>
            </a:r>
          </a:p>
          <a:p>
            <a:endParaRPr lang="pl-PL" sz="1400" dirty="0"/>
          </a:p>
          <a:p>
            <a:r>
              <a:rPr lang="pl-PL" sz="1400" dirty="0"/>
              <a:t>Pakiet konsultacji i zabiegów</a:t>
            </a:r>
          </a:p>
          <a:p>
            <a:r>
              <a:rPr lang="pl-PL" sz="1400" dirty="0"/>
              <a:t>Konsultacja z fizjoterapeutą,</a:t>
            </a:r>
          </a:p>
          <a:p>
            <a:r>
              <a:rPr lang="pl-PL" sz="1400" dirty="0"/>
              <a:t>Codzienna poranna grupowa kinezyterapia w basenie pod okiem fizjoterapeuty,</a:t>
            </a:r>
          </a:p>
          <a:p>
            <a:r>
              <a:rPr lang="pl-PL" sz="1400" b="1" dirty="0"/>
              <a:t>3 x Integracja Strukturalna KMI,</a:t>
            </a:r>
          </a:p>
          <a:p>
            <a:r>
              <a:rPr lang="pl-PL" sz="1400" b="1" dirty="0"/>
              <a:t>3 x </a:t>
            </a:r>
            <a:r>
              <a:rPr lang="pl-PL" sz="1400" b="1" dirty="0" err="1"/>
              <a:t>kinezyteriapia</a:t>
            </a:r>
            <a:r>
              <a:rPr lang="pl-PL" sz="1400" b="1" dirty="0"/>
              <a:t> – ćwiczenia indywidualne z fizjoterapeutą – po 30 minut każde,</a:t>
            </a:r>
          </a:p>
          <a:p>
            <a:r>
              <a:rPr lang="pl-PL" sz="1400" b="1" dirty="0"/>
              <a:t>5 x elektroterapia </a:t>
            </a:r>
            <a:r>
              <a:rPr lang="pl-PL" sz="1400" b="1" dirty="0" err="1"/>
              <a:t>tens</a:t>
            </a:r>
            <a:r>
              <a:rPr lang="pl-PL" sz="1400" b="1" dirty="0"/>
              <a:t>,</a:t>
            </a:r>
          </a:p>
          <a:p>
            <a:r>
              <a:rPr lang="pl-PL" sz="1400" b="1" dirty="0"/>
              <a:t>5 x okład borowinowy częściowy lub kąpiel solankowa (zabieg wskazany przez specjalistę po konsultacji).</a:t>
            </a:r>
          </a:p>
          <a:p>
            <a:endParaRPr lang="pl-PL" sz="1600" dirty="0"/>
          </a:p>
          <a:p>
            <a:r>
              <a:rPr lang="pl-PL" sz="1600" dirty="0"/>
              <a:t>Koszt pakietu</a:t>
            </a:r>
          </a:p>
          <a:p>
            <a:r>
              <a:rPr lang="pl-PL" sz="1600" b="1" dirty="0"/>
              <a:t>Cena za 5-dniowy</a:t>
            </a:r>
            <a:r>
              <a:rPr lang="pl-PL" sz="1600" dirty="0"/>
              <a:t>, kompleksowy pakiet Premium. </a:t>
            </a:r>
          </a:p>
          <a:p>
            <a:endParaRPr lang="pl-PL" sz="1600" dirty="0"/>
          </a:p>
          <a:p>
            <a:r>
              <a:rPr lang="pl-PL" sz="1600" dirty="0"/>
              <a:t>9 stycznia – 26 czerwca oraz 1 września – 31 grudnia:</a:t>
            </a:r>
          </a:p>
          <a:p>
            <a:r>
              <a:rPr lang="pl-PL" sz="1600" b="1" dirty="0"/>
              <a:t>pokój dla 1 osoby: 3100 PLN za osobę</a:t>
            </a:r>
          </a:p>
          <a:p>
            <a:r>
              <a:rPr lang="pl-PL" sz="1600" b="1" dirty="0"/>
              <a:t>pokój dla 2 osób: 5480 PLN za dwie osoby</a:t>
            </a:r>
          </a:p>
          <a:p>
            <a:r>
              <a:rPr lang="pl-PL" sz="1600" dirty="0"/>
              <a:t>27 czerwca – 31 sierpnia:</a:t>
            </a:r>
          </a:p>
          <a:p>
            <a:r>
              <a:rPr lang="pl-PL" sz="1600" b="1" dirty="0"/>
              <a:t>pokój dla 1 osoby: 3300 PLN za osobę</a:t>
            </a:r>
          </a:p>
          <a:p>
            <a:r>
              <a:rPr lang="pl-PL" sz="1600" b="1" dirty="0"/>
              <a:t>pokój dla 2 osób: 5760 PLN za dwie osoby</a:t>
            </a:r>
          </a:p>
          <a:p>
            <a:endParaRPr lang="pl-PL" sz="1200" dirty="0"/>
          </a:p>
        </p:txBody>
      </p:sp>
      <p:pic>
        <p:nvPicPr>
          <p:cNvPr id="11270" name="Picture 6" descr="Hotel Villa Park Med.&amp; Spa - Ciechocinek w HRS z bezpłatnymi usługami">
            <a:extLst>
              <a:ext uri="{FF2B5EF4-FFF2-40B4-BE49-F238E27FC236}">
                <a16:creationId xmlns:a16="http://schemas.microsoft.com/office/drawing/2014/main" id="{BDED1211-E470-432B-55DF-309E6C842A28}"/>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31725" r="317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431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8EB6E95-9C89-4CFF-A598-F278D0DFB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4CD0F4-EA2A-4E5D-AE73-1112C1CA2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ytuł 1">
            <a:extLst>
              <a:ext uri="{FF2B5EF4-FFF2-40B4-BE49-F238E27FC236}">
                <a16:creationId xmlns:a16="http://schemas.microsoft.com/office/drawing/2014/main" id="{35D689A7-A78A-FFFC-6DBC-AA975E0D69FB}"/>
              </a:ext>
            </a:extLst>
          </p:cNvPr>
          <p:cNvSpPr>
            <a:spLocks noGrp="1"/>
          </p:cNvSpPr>
          <p:nvPr>
            <p:ph type="ctrTitle"/>
          </p:nvPr>
        </p:nvSpPr>
        <p:spPr>
          <a:xfrm>
            <a:off x="804672" y="1365403"/>
            <a:ext cx="6196391" cy="4127194"/>
          </a:xfrm>
        </p:spPr>
        <p:txBody>
          <a:bodyPr anchor="ctr">
            <a:normAutofit/>
          </a:bodyPr>
          <a:lstStyle/>
          <a:p>
            <a:pPr algn="l"/>
            <a:r>
              <a:rPr lang="pl-PL" sz="7200" dirty="0">
                <a:solidFill>
                  <a:schemeClr val="tx2"/>
                </a:solidFill>
              </a:rPr>
              <a:t>Ustka</a:t>
            </a:r>
          </a:p>
        </p:txBody>
      </p:sp>
      <p:sp>
        <p:nvSpPr>
          <p:cNvPr id="3" name="Podtytuł 2">
            <a:extLst>
              <a:ext uri="{FF2B5EF4-FFF2-40B4-BE49-F238E27FC236}">
                <a16:creationId xmlns:a16="http://schemas.microsoft.com/office/drawing/2014/main" id="{BCA46E00-49FF-BDC5-4AC9-8A967EABCC17}"/>
              </a:ext>
            </a:extLst>
          </p:cNvPr>
          <p:cNvSpPr>
            <a:spLocks noGrp="1"/>
          </p:cNvSpPr>
          <p:nvPr>
            <p:ph type="subTitle" idx="1"/>
          </p:nvPr>
        </p:nvSpPr>
        <p:spPr>
          <a:xfrm>
            <a:off x="6438900" y="1200627"/>
            <a:ext cx="5156351" cy="4456747"/>
          </a:xfrm>
        </p:spPr>
        <p:txBody>
          <a:bodyPr anchor="ctr">
            <a:normAutofit/>
          </a:bodyPr>
          <a:lstStyle/>
          <a:p>
            <a:pPr algn="l"/>
            <a:r>
              <a:rPr lang="pl-PL" sz="6600" dirty="0">
                <a:solidFill>
                  <a:schemeClr val="tx2"/>
                </a:solidFill>
              </a:rPr>
              <a:t>Miasto uzdrowiskowe</a:t>
            </a:r>
          </a:p>
        </p:txBody>
      </p:sp>
      <p:grpSp>
        <p:nvGrpSpPr>
          <p:cNvPr id="33" name="Group 27">
            <a:extLst>
              <a:ext uri="{FF2B5EF4-FFF2-40B4-BE49-F238E27FC236}">
                <a16:creationId xmlns:a16="http://schemas.microsoft.com/office/drawing/2014/main" id="{A1EDC8FC-C3D1-4FE4-8E66-29767478DB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9" name="Freeform: Shape 28">
              <a:extLst>
                <a:ext uri="{FF2B5EF4-FFF2-40B4-BE49-F238E27FC236}">
                  <a16:creationId xmlns:a16="http://schemas.microsoft.com/office/drawing/2014/main" id="{51638344-E7F0-4958-8208-ADCB82256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9">
              <a:extLst>
                <a:ext uri="{FF2B5EF4-FFF2-40B4-BE49-F238E27FC236}">
                  <a16:creationId xmlns:a16="http://schemas.microsoft.com/office/drawing/2014/main" id="{4E1970FB-4D97-4834-84EC-E48B27CC1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30">
              <a:extLst>
                <a:ext uri="{FF2B5EF4-FFF2-40B4-BE49-F238E27FC236}">
                  <a16:creationId xmlns:a16="http://schemas.microsoft.com/office/drawing/2014/main" id="{CEA7D5D6-1774-4826-A365-56CA591C9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9CE5CDD-EDFB-416F-889C-A7DB46A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1BC136B2-4D8D-4561-95D5-56167F411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114799"/>
            <a:ext cx="3655725" cy="2743201"/>
            <a:chOff x="-305" y="-1"/>
            <a:chExt cx="3832880" cy="2876136"/>
          </a:xfrm>
        </p:grpSpPr>
        <p:sp>
          <p:nvSpPr>
            <p:cNvPr id="35" name="Freeform: Shape 34">
              <a:extLst>
                <a:ext uri="{FF2B5EF4-FFF2-40B4-BE49-F238E27FC236}">
                  <a16:creationId xmlns:a16="http://schemas.microsoft.com/office/drawing/2014/main" id="{2C3B060E-7597-4B31-9EBE-16DBC974C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37A35E4-8449-4A65-9CFF-F87916203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25774B36-1747-45AE-82C4-C5BA90C51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022F94E-D4FB-4369-A3EE-7D82330BA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95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5DC763C-8080-63FE-EAFA-4F52AE5731A1}"/>
              </a:ext>
            </a:extLst>
          </p:cNvPr>
          <p:cNvSpPr>
            <a:spLocks noGrp="1"/>
          </p:cNvSpPr>
          <p:nvPr>
            <p:ph type="ctrTitle"/>
          </p:nvPr>
        </p:nvSpPr>
        <p:spPr>
          <a:xfrm>
            <a:off x="8643193" y="489507"/>
            <a:ext cx="3091607" cy="1655483"/>
          </a:xfrm>
        </p:spPr>
        <p:txBody>
          <a:bodyPr vert="horz" lIns="91440" tIns="45720" rIns="91440" bIns="45720" rtlCol="0" anchor="b">
            <a:normAutofit/>
          </a:bodyPr>
          <a:lstStyle/>
          <a:p>
            <a:pPr algn="l"/>
            <a:r>
              <a:rPr lang="en-US" sz="4400" b="1" dirty="0"/>
              <a:t>Grand </a:t>
            </a:r>
            <a:r>
              <a:rPr lang="pl-PL" sz="4400" b="1" dirty="0"/>
              <a:t>L</a:t>
            </a:r>
            <a:r>
              <a:rPr lang="en-US" sz="4400" b="1" dirty="0" err="1"/>
              <a:t>ubicz</a:t>
            </a:r>
            <a:endParaRPr lang="en-US" sz="4400" b="1" dirty="0"/>
          </a:p>
        </p:txBody>
      </p:sp>
      <p:pic>
        <p:nvPicPr>
          <p:cNvPr id="5" name="Obraz 4" descr="Obraz zawierający niebo, na wolnym powietrzu, budynek, chmura&#10;&#10;Opis wygenerowany automatycznie">
            <a:extLst>
              <a:ext uri="{FF2B5EF4-FFF2-40B4-BE49-F238E27FC236}">
                <a16:creationId xmlns:a16="http://schemas.microsoft.com/office/drawing/2014/main" id="{933EC510-1FAD-E8B0-A990-478A03BB20D3}"/>
              </a:ext>
            </a:extLst>
          </p:cNvPr>
          <p:cNvPicPr>
            <a:picLocks noChangeAspect="1"/>
          </p:cNvPicPr>
          <p:nvPr/>
        </p:nvPicPr>
        <p:blipFill rotWithShape="1">
          <a:blip r:embed="rId2">
            <a:extLst>
              <a:ext uri="{28A0092B-C50C-407E-A947-70E740481C1C}">
                <a14:useLocalDpi xmlns:a14="http://schemas.microsoft.com/office/drawing/2010/main" val="0"/>
              </a:ext>
            </a:extLst>
          </a:blip>
          <a:srcRect l="10066" r="5719" b="-2"/>
          <a:stretch/>
        </p:blipFill>
        <p:spPr>
          <a:xfrm>
            <a:off x="20" y="431"/>
            <a:ext cx="8115280" cy="6408311"/>
          </a:xfrm>
          <a:prstGeom prst="rect">
            <a:avLst/>
          </a:prstGeom>
        </p:spPr>
      </p:pic>
      <p:sp>
        <p:nvSpPr>
          <p:cNvPr id="3" name="Podtytuł 2">
            <a:extLst>
              <a:ext uri="{FF2B5EF4-FFF2-40B4-BE49-F238E27FC236}">
                <a16:creationId xmlns:a16="http://schemas.microsoft.com/office/drawing/2014/main" id="{ACB8BF46-8C62-5FEA-988F-F73AAADA880D}"/>
              </a:ext>
            </a:extLst>
          </p:cNvPr>
          <p:cNvSpPr>
            <a:spLocks noGrp="1"/>
          </p:cNvSpPr>
          <p:nvPr>
            <p:ph type="subTitle" idx="1"/>
          </p:nvPr>
        </p:nvSpPr>
        <p:spPr>
          <a:xfrm>
            <a:off x="8643193" y="2418408"/>
            <a:ext cx="2942813" cy="3540265"/>
          </a:xfrm>
        </p:spPr>
        <p:txBody>
          <a:bodyPr vert="horz" lIns="91440" tIns="45720" rIns="91440" bIns="45720" rtlCol="0">
            <a:normAutofit/>
          </a:bodyPr>
          <a:lstStyle/>
          <a:p>
            <a:pPr algn="l"/>
            <a:r>
              <a:rPr lang="en-US" sz="2000" dirty="0" err="1"/>
              <a:t>Oferta</a:t>
            </a:r>
            <a:r>
              <a:rPr lang="en-US" sz="2000" dirty="0"/>
              <a:t>:</a:t>
            </a:r>
          </a:p>
          <a:p>
            <a:pPr indent="-228600" algn="l">
              <a:buFont typeface="Arial" panose="020B0604020202020204" pitchFamily="34" charset="0"/>
              <a:buChar char="•"/>
            </a:pPr>
            <a:r>
              <a:rPr lang="en-US" sz="2000" dirty="0" err="1"/>
              <a:t>Konsultacje</a:t>
            </a:r>
            <a:r>
              <a:rPr lang="en-US" sz="2000" dirty="0"/>
              <a:t> </a:t>
            </a:r>
            <a:r>
              <a:rPr lang="en-US" sz="2000" dirty="0" err="1"/>
              <a:t>lekarskie</a:t>
            </a:r>
            <a:r>
              <a:rPr lang="en-US" sz="2000" dirty="0"/>
              <a:t> o </a:t>
            </a:r>
            <a:r>
              <a:rPr lang="en-US" sz="2000" dirty="0" err="1"/>
              <a:t>fizjoterapeutyczne</a:t>
            </a:r>
            <a:r>
              <a:rPr lang="en-US" sz="2000" dirty="0"/>
              <a:t> </a:t>
            </a:r>
          </a:p>
          <a:p>
            <a:pPr indent="-228600" algn="l">
              <a:buFont typeface="Arial" panose="020B0604020202020204" pitchFamily="34" charset="0"/>
              <a:buChar char="•"/>
            </a:pPr>
            <a:r>
              <a:rPr lang="en-US" sz="2000" dirty="0" err="1"/>
              <a:t>Balneologia</a:t>
            </a:r>
            <a:r>
              <a:rPr lang="en-US" sz="2000" dirty="0"/>
              <a:t> </a:t>
            </a:r>
            <a:r>
              <a:rPr lang="en-US" sz="2000" dirty="0" err="1"/>
              <a:t>i</a:t>
            </a:r>
            <a:r>
              <a:rPr lang="en-US" sz="2000" dirty="0"/>
              <a:t> </a:t>
            </a:r>
            <a:r>
              <a:rPr lang="en-US" sz="2000" dirty="0" err="1"/>
              <a:t>hydroterapia</a:t>
            </a:r>
            <a:endParaRPr lang="en-US" sz="2000" dirty="0"/>
          </a:p>
          <a:p>
            <a:pPr indent="-228600" algn="l">
              <a:buFont typeface="Arial" panose="020B0604020202020204" pitchFamily="34" charset="0"/>
              <a:buChar char="•"/>
            </a:pPr>
            <a:r>
              <a:rPr lang="en-US" sz="2000" dirty="0" err="1"/>
              <a:t>Fizykoterapia</a:t>
            </a:r>
            <a:endParaRPr lang="en-US" sz="2000" dirty="0"/>
          </a:p>
          <a:p>
            <a:pPr indent="-228600" algn="l">
              <a:buFont typeface="Arial" panose="020B0604020202020204" pitchFamily="34" charset="0"/>
              <a:buChar char="•"/>
            </a:pPr>
            <a:r>
              <a:rPr lang="en-US" sz="2000" dirty="0" err="1"/>
              <a:t>Termoterapia</a:t>
            </a:r>
            <a:endParaRPr lang="en-US" sz="2000" dirty="0"/>
          </a:p>
          <a:p>
            <a:pPr indent="-228600" algn="l">
              <a:buFont typeface="Arial" panose="020B0604020202020204" pitchFamily="34" charset="0"/>
              <a:buChar char="•"/>
            </a:pPr>
            <a:r>
              <a:rPr lang="en-US" sz="2000" dirty="0" err="1"/>
              <a:t>Masaże</a:t>
            </a:r>
            <a:r>
              <a:rPr lang="en-US" sz="2000" dirty="0"/>
              <a:t> </a:t>
            </a:r>
            <a:r>
              <a:rPr lang="en-US" sz="2000" dirty="0" err="1"/>
              <a:t>lecznicze</a:t>
            </a:r>
            <a:endParaRPr lang="en-US" sz="2000" dirty="0"/>
          </a:p>
          <a:p>
            <a:pPr indent="-228600" algn="l">
              <a:buFont typeface="Arial" panose="020B0604020202020204" pitchFamily="34" charset="0"/>
              <a:buChar char="•"/>
            </a:pPr>
            <a:r>
              <a:rPr lang="en-US" sz="2000" dirty="0" err="1"/>
              <a:t>kinezyterapia</a:t>
            </a:r>
            <a:endParaRPr lang="en-US" sz="2000" dirty="0"/>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833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81F0087-57F6-5EE3-BDA9-5BCBC4C867F4}"/>
              </a:ext>
            </a:extLst>
          </p:cNvPr>
          <p:cNvSpPr>
            <a:spLocks noGrp="1"/>
          </p:cNvSpPr>
          <p:nvPr>
            <p:ph type="ctrTitle"/>
          </p:nvPr>
        </p:nvSpPr>
        <p:spPr>
          <a:xfrm>
            <a:off x="903392" y="398885"/>
            <a:ext cx="3784018" cy="5431536"/>
          </a:xfrm>
        </p:spPr>
        <p:txBody>
          <a:bodyPr vert="horz" lIns="91440" tIns="45720" rIns="91440" bIns="45720" rtlCol="0" anchor="ctr">
            <a:normAutofit/>
          </a:bodyPr>
          <a:lstStyle/>
          <a:p>
            <a:pPr algn="l"/>
            <a:r>
              <a:rPr lang="en-US" sz="5400" b="1" kern="1200" dirty="0">
                <a:solidFill>
                  <a:schemeClr val="tx1"/>
                </a:solidFill>
                <a:latin typeface="+mj-lt"/>
                <a:ea typeface="+mj-ea"/>
                <a:cs typeface="+mj-cs"/>
              </a:rPr>
              <a:t>Grand </a:t>
            </a:r>
            <a:r>
              <a:rPr lang="en-US" sz="5400" b="1" kern="1200" dirty="0" err="1">
                <a:solidFill>
                  <a:schemeClr val="tx1"/>
                </a:solidFill>
                <a:latin typeface="+mj-lt"/>
                <a:ea typeface="+mj-ea"/>
                <a:cs typeface="+mj-cs"/>
              </a:rPr>
              <a:t>Lubicz</a:t>
            </a:r>
            <a:endParaRPr lang="en-US" sz="5400" b="1" kern="1200" dirty="0">
              <a:solidFill>
                <a:schemeClr val="tx1"/>
              </a:solidFill>
              <a:latin typeface="+mj-lt"/>
              <a:ea typeface="+mj-ea"/>
              <a:cs typeface="+mj-cs"/>
            </a:endParaRPr>
          </a:p>
        </p:txBody>
      </p:sp>
      <p:sp>
        <p:nvSpPr>
          <p:cNvPr id="4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tytuł 2">
            <a:extLst>
              <a:ext uri="{FF2B5EF4-FFF2-40B4-BE49-F238E27FC236}">
                <a16:creationId xmlns:a16="http://schemas.microsoft.com/office/drawing/2014/main" id="{B1713C9F-C3CF-5AD6-1A9F-0128FA864946}"/>
              </a:ext>
            </a:extLst>
          </p:cNvPr>
          <p:cNvSpPr>
            <a:spLocks noGrp="1"/>
          </p:cNvSpPr>
          <p:nvPr>
            <p:ph type="subTitle" idx="1"/>
          </p:nvPr>
        </p:nvSpPr>
        <p:spPr>
          <a:xfrm>
            <a:off x="5126418" y="713232"/>
            <a:ext cx="6224335" cy="5431536"/>
          </a:xfrm>
        </p:spPr>
        <p:txBody>
          <a:bodyPr vert="horz" lIns="91440" tIns="45720" rIns="91440" bIns="45720" rtlCol="0" anchor="ctr">
            <a:normAutofit/>
          </a:bodyPr>
          <a:lstStyle/>
          <a:p>
            <a:pPr indent="-228600" algn="l">
              <a:buFont typeface="Arial" panose="020B0604020202020204" pitchFamily="34" charset="0"/>
              <a:buChar char="•"/>
            </a:pPr>
            <a:r>
              <a:rPr lang="en-US" sz="2200" b="1" dirty="0" err="1"/>
              <a:t>Uzdrowiskowy</a:t>
            </a:r>
            <a:r>
              <a:rPr lang="en-US" sz="2200" b="1" dirty="0"/>
              <a:t> </a:t>
            </a:r>
            <a:r>
              <a:rPr lang="en-US" sz="2200" b="1" dirty="0" err="1"/>
              <a:t>pobyt</a:t>
            </a:r>
            <a:r>
              <a:rPr lang="en-US" sz="2200" b="1" dirty="0"/>
              <a:t> </a:t>
            </a:r>
            <a:r>
              <a:rPr lang="en-US" sz="2200" b="1" dirty="0" err="1"/>
              <a:t>dla</a:t>
            </a:r>
            <a:r>
              <a:rPr lang="en-US" sz="2200" b="1" dirty="0"/>
              <a:t> </a:t>
            </a:r>
            <a:r>
              <a:rPr lang="en-US" sz="2200" b="1" dirty="0" err="1"/>
              <a:t>rodzin</a:t>
            </a:r>
            <a:r>
              <a:rPr lang="en-US" sz="2200" b="1" dirty="0"/>
              <a:t> (5 </a:t>
            </a:r>
            <a:r>
              <a:rPr lang="en-US" sz="2200" b="1" dirty="0" err="1"/>
              <a:t>noclegów-ponad</a:t>
            </a:r>
            <a:r>
              <a:rPr lang="en-US" sz="2200" b="1" dirty="0"/>
              <a:t> 6 </a:t>
            </a:r>
            <a:r>
              <a:rPr lang="en-US" sz="2200" b="1" dirty="0" err="1"/>
              <a:t>tysięcy</a:t>
            </a:r>
            <a:r>
              <a:rPr lang="en-US" sz="2200" b="1" dirty="0"/>
              <a:t> </a:t>
            </a:r>
            <a:r>
              <a:rPr lang="en-US" sz="2200" b="1" dirty="0" err="1"/>
              <a:t>zł</a:t>
            </a:r>
            <a:r>
              <a:rPr lang="en-US" sz="2200" b="1" dirty="0"/>
              <a:t>)</a:t>
            </a:r>
          </a:p>
          <a:p>
            <a:pPr algn="l"/>
            <a:r>
              <a:rPr lang="en-US" sz="2200" dirty="0"/>
              <a:t>-2 </a:t>
            </a:r>
            <a:r>
              <a:rPr lang="en-US" sz="2200" dirty="0" err="1"/>
              <a:t>zabiegi</a:t>
            </a:r>
            <a:r>
              <a:rPr lang="en-US" sz="2200" dirty="0"/>
              <a:t> </a:t>
            </a:r>
            <a:r>
              <a:rPr lang="en-US" sz="2200" dirty="0" err="1"/>
              <a:t>dziennie</a:t>
            </a:r>
            <a:r>
              <a:rPr lang="en-US" sz="2200" dirty="0"/>
              <a:t>, </a:t>
            </a:r>
            <a:r>
              <a:rPr lang="en-US" sz="2200" dirty="0" err="1"/>
              <a:t>sauny</a:t>
            </a:r>
            <a:r>
              <a:rPr lang="en-US" sz="2200" dirty="0"/>
              <a:t> , </a:t>
            </a:r>
            <a:r>
              <a:rPr lang="en-US" sz="2200" dirty="0" err="1"/>
              <a:t>baseny</a:t>
            </a:r>
            <a:endParaRPr lang="en-US" sz="2200" dirty="0"/>
          </a:p>
          <a:p>
            <a:pPr algn="l"/>
            <a:r>
              <a:rPr lang="en-US" sz="2200" dirty="0"/>
              <a:t>-</a:t>
            </a:r>
            <a:r>
              <a:rPr lang="en-US" sz="2200" dirty="0" err="1"/>
              <a:t>konsultacja</a:t>
            </a:r>
            <a:r>
              <a:rPr lang="en-US" sz="2200" dirty="0"/>
              <a:t> </a:t>
            </a:r>
            <a:r>
              <a:rPr lang="en-US" sz="2200" dirty="0" err="1"/>
              <a:t>lekarska</a:t>
            </a:r>
            <a:endParaRPr lang="pl-PL" sz="2200" dirty="0"/>
          </a:p>
          <a:p>
            <a:pPr algn="l"/>
            <a:endParaRPr lang="en-US" sz="2200" dirty="0"/>
          </a:p>
          <a:p>
            <a:pPr indent="-228600" algn="l">
              <a:buFont typeface="Arial" panose="020B0604020202020204" pitchFamily="34" charset="0"/>
              <a:buChar char="•"/>
            </a:pPr>
            <a:r>
              <a:rPr lang="en-US" sz="2200" b="1" dirty="0" err="1"/>
              <a:t>Pakiet</a:t>
            </a:r>
            <a:r>
              <a:rPr lang="en-US" sz="2200" b="1" dirty="0"/>
              <a:t> </a:t>
            </a:r>
            <a:r>
              <a:rPr lang="en-US" sz="2200" b="1" dirty="0" err="1"/>
              <a:t>rehabilitacyjny</a:t>
            </a:r>
            <a:r>
              <a:rPr lang="en-US" sz="2200" b="1" dirty="0"/>
              <a:t> (5 </a:t>
            </a:r>
            <a:r>
              <a:rPr lang="en-US" sz="2200" b="1" dirty="0" err="1"/>
              <a:t>noclegów</a:t>
            </a:r>
            <a:r>
              <a:rPr lang="en-US" sz="2200" b="1" dirty="0"/>
              <a:t>- </a:t>
            </a:r>
            <a:r>
              <a:rPr lang="en-US" sz="2200" b="1" dirty="0" err="1"/>
              <a:t>ponad</a:t>
            </a:r>
            <a:r>
              <a:rPr lang="en-US" sz="2200" b="1" dirty="0"/>
              <a:t> 6 </a:t>
            </a:r>
            <a:r>
              <a:rPr lang="en-US" sz="2200" b="1" dirty="0" err="1"/>
              <a:t>tysięcy</a:t>
            </a:r>
            <a:r>
              <a:rPr lang="en-US" sz="2200" b="1" dirty="0"/>
              <a:t> </a:t>
            </a:r>
            <a:r>
              <a:rPr lang="en-US" sz="2200" b="1" dirty="0" err="1"/>
              <a:t>zł</a:t>
            </a:r>
            <a:r>
              <a:rPr lang="en-US" sz="2200" b="1" dirty="0"/>
              <a:t>)</a:t>
            </a:r>
          </a:p>
          <a:p>
            <a:pPr algn="l"/>
            <a:r>
              <a:rPr lang="en-US" sz="2200" dirty="0"/>
              <a:t>-</a:t>
            </a:r>
            <a:r>
              <a:rPr lang="en-US" sz="2200" dirty="0" err="1"/>
              <a:t>konsultacja</a:t>
            </a:r>
            <a:r>
              <a:rPr lang="en-US" sz="2200" dirty="0"/>
              <a:t> </a:t>
            </a:r>
            <a:r>
              <a:rPr lang="en-US" sz="2200" dirty="0" err="1"/>
              <a:t>lekarska</a:t>
            </a:r>
            <a:r>
              <a:rPr lang="en-US" sz="2200" dirty="0"/>
              <a:t> </a:t>
            </a:r>
            <a:r>
              <a:rPr lang="en-US" sz="2200" dirty="0" err="1"/>
              <a:t>lub</a:t>
            </a:r>
            <a:r>
              <a:rPr lang="en-US" sz="2200" dirty="0"/>
              <a:t> </a:t>
            </a:r>
            <a:r>
              <a:rPr lang="en-US" sz="2200" dirty="0" err="1"/>
              <a:t>fizjoterapeutyczna</a:t>
            </a:r>
            <a:endParaRPr lang="en-US" sz="2200" dirty="0"/>
          </a:p>
          <a:p>
            <a:pPr algn="l"/>
            <a:r>
              <a:rPr lang="en-US" sz="2200" dirty="0"/>
              <a:t>-20 </a:t>
            </a:r>
            <a:r>
              <a:rPr lang="en-US" sz="2200" dirty="0" err="1"/>
              <a:t>zabiegów</a:t>
            </a:r>
            <a:r>
              <a:rPr lang="en-US" sz="2200" dirty="0"/>
              <a:t> </a:t>
            </a:r>
            <a:r>
              <a:rPr lang="en-US" sz="2200" dirty="0" err="1"/>
              <a:t>fizjoterapeutycznych</a:t>
            </a:r>
            <a:r>
              <a:rPr lang="en-US" sz="2200" dirty="0"/>
              <a:t> (</a:t>
            </a:r>
            <a:r>
              <a:rPr lang="en-US" sz="2200" dirty="0" err="1"/>
              <a:t>balneoterapii</a:t>
            </a:r>
            <a:r>
              <a:rPr lang="en-US" sz="2200" dirty="0"/>
              <a:t>, </a:t>
            </a:r>
            <a:r>
              <a:rPr lang="en-US" sz="2200" dirty="0" err="1"/>
              <a:t>hydroterapii</a:t>
            </a:r>
            <a:r>
              <a:rPr lang="en-US" sz="2200" dirty="0"/>
              <a:t>, </a:t>
            </a:r>
            <a:r>
              <a:rPr lang="en-US" sz="2200" dirty="0" err="1"/>
              <a:t>kinezyterapii</a:t>
            </a:r>
            <a:r>
              <a:rPr lang="en-US" sz="2200" dirty="0"/>
              <a:t>, </a:t>
            </a:r>
            <a:r>
              <a:rPr lang="en-US" sz="2200" dirty="0" err="1"/>
              <a:t>masażu</a:t>
            </a:r>
            <a:r>
              <a:rPr lang="en-US" sz="2200" dirty="0"/>
              <a:t> </a:t>
            </a:r>
            <a:r>
              <a:rPr lang="en-US" sz="2200" dirty="0" err="1"/>
              <a:t>leczniczego</a:t>
            </a:r>
            <a:r>
              <a:rPr lang="en-US" sz="2200" dirty="0"/>
              <a:t>, </a:t>
            </a:r>
            <a:r>
              <a:rPr lang="en-US" sz="2200" dirty="0" err="1"/>
              <a:t>termoterapii</a:t>
            </a:r>
            <a:r>
              <a:rPr lang="en-US" sz="2200" dirty="0"/>
              <a:t>, </a:t>
            </a:r>
            <a:r>
              <a:rPr lang="en-US" sz="2200" dirty="0" err="1"/>
              <a:t>fizykoterapii</a:t>
            </a:r>
            <a:r>
              <a:rPr lang="en-US" sz="2200" dirty="0"/>
              <a:t> ,</a:t>
            </a:r>
            <a:r>
              <a:rPr lang="en-US" sz="2200" dirty="0" err="1"/>
              <a:t>laseroterapii</a:t>
            </a:r>
            <a:r>
              <a:rPr lang="en-US" sz="2200" dirty="0"/>
              <a:t> , </a:t>
            </a:r>
            <a:r>
              <a:rPr lang="en-US" sz="2200" dirty="0" err="1"/>
              <a:t>magnetoterapii</a:t>
            </a:r>
            <a:r>
              <a:rPr lang="en-US" sz="2200" dirty="0"/>
              <a:t> </a:t>
            </a:r>
            <a:r>
              <a:rPr lang="en-US" sz="2200" dirty="0" err="1"/>
              <a:t>i</a:t>
            </a:r>
            <a:r>
              <a:rPr lang="en-US" sz="2200" dirty="0"/>
              <a:t> </a:t>
            </a:r>
            <a:r>
              <a:rPr lang="en-US" sz="2200" dirty="0" err="1"/>
              <a:t>światłolecznictwa</a:t>
            </a:r>
            <a:endParaRPr lang="en-US" sz="2200" dirty="0"/>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411472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B9530C-8A1C-2548-D235-9054E79602A5}"/>
              </a:ext>
            </a:extLst>
          </p:cNvPr>
          <p:cNvSpPr>
            <a:spLocks noGrp="1"/>
          </p:cNvSpPr>
          <p:nvPr>
            <p:ph type="title"/>
          </p:nvPr>
        </p:nvSpPr>
        <p:spPr>
          <a:xfrm>
            <a:off x="609600" y="0"/>
            <a:ext cx="10972800" cy="1009650"/>
          </a:xfrm>
        </p:spPr>
        <p:txBody>
          <a:bodyPr>
            <a:normAutofit/>
          </a:bodyPr>
          <a:lstStyle/>
          <a:p>
            <a:r>
              <a:rPr lang="pl-PL" dirty="0"/>
              <a:t>Region Zdrowia</a:t>
            </a:r>
            <a:endParaRPr lang="en-US" dirty="0"/>
          </a:p>
        </p:txBody>
      </p:sp>
      <p:pic>
        <p:nvPicPr>
          <p:cNvPr id="5" name="Obraz 4">
            <a:extLst>
              <a:ext uri="{FF2B5EF4-FFF2-40B4-BE49-F238E27FC236}">
                <a16:creationId xmlns:a16="http://schemas.microsoft.com/office/drawing/2014/main" id="{310B3596-BF7E-4F96-B586-74FEBA2A5117}"/>
              </a:ext>
            </a:extLst>
          </p:cNvPr>
          <p:cNvPicPr>
            <a:picLocks noChangeAspect="1"/>
          </p:cNvPicPr>
          <p:nvPr/>
        </p:nvPicPr>
        <p:blipFill rotWithShape="1">
          <a:blip r:embed="rId2"/>
          <a:srcRect l="12075" t="16699" r="13278" b="9515"/>
          <a:stretch/>
        </p:blipFill>
        <p:spPr>
          <a:xfrm>
            <a:off x="866775" y="847724"/>
            <a:ext cx="10809615" cy="6010275"/>
          </a:xfrm>
          <a:prstGeom prst="rect">
            <a:avLst/>
          </a:prstGeom>
          <a:noFill/>
        </p:spPr>
      </p:pic>
    </p:spTree>
    <p:extLst>
      <p:ext uri="{BB962C8B-B14F-4D97-AF65-F5344CB8AC3E}">
        <p14:creationId xmlns:p14="http://schemas.microsoft.com/office/powerpoint/2010/main" val="3901624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descr="Obraz zawierający tekst, zrzut ekranu, oprogramowanie, Strona internetowa&#10;&#10;Opis wygenerowany automatycznie">
            <a:extLst>
              <a:ext uri="{FF2B5EF4-FFF2-40B4-BE49-F238E27FC236}">
                <a16:creationId xmlns:a16="http://schemas.microsoft.com/office/drawing/2014/main" id="{A954F5AF-38C7-F37C-5D1F-0B08629AEA43}"/>
              </a:ext>
            </a:extLst>
          </p:cNvPr>
          <p:cNvPicPr>
            <a:picLocks noChangeAspect="1"/>
          </p:cNvPicPr>
          <p:nvPr/>
        </p:nvPicPr>
        <p:blipFill rotWithShape="1">
          <a:blip r:embed="rId2"/>
          <a:srcRect l="15656" t="18740" r="16772" b="13657"/>
          <a:stretch/>
        </p:blipFill>
        <p:spPr>
          <a:xfrm>
            <a:off x="1146210" y="643466"/>
            <a:ext cx="9899579" cy="5571067"/>
          </a:xfrm>
          <a:prstGeom prst="rect">
            <a:avLst/>
          </a:prstGeom>
        </p:spPr>
      </p:pic>
    </p:spTree>
    <p:extLst>
      <p:ext uri="{BB962C8B-B14F-4D97-AF65-F5344CB8AC3E}">
        <p14:creationId xmlns:p14="http://schemas.microsoft.com/office/powerpoint/2010/main" val="1493063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96153" y="261191"/>
            <a:ext cx="10972800" cy="1143000"/>
          </a:xfrm>
        </p:spPr>
        <p:txBody>
          <a:bodyPr/>
          <a:lstStyle/>
          <a:p>
            <a:endParaRPr lang="pl-PL"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4121" y="-154546"/>
            <a:ext cx="6126959" cy="836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ymbol zastępczy zawartości 5">
            <a:extLst>
              <a:ext uri="{FF2B5EF4-FFF2-40B4-BE49-F238E27FC236}">
                <a16:creationId xmlns:a16="http://schemas.microsoft.com/office/drawing/2014/main" id="{842FFF0D-AADB-AA6C-37F3-C5F07BBD44F1}"/>
              </a:ext>
            </a:extLst>
          </p:cNvPr>
          <p:cNvSpPr>
            <a:spLocks noGrp="1"/>
          </p:cNvSpPr>
          <p:nvPr>
            <p:ph idx="1"/>
          </p:nvPr>
        </p:nvSpPr>
        <p:spPr/>
        <p:txBody>
          <a:bodyPr/>
          <a:lstStyle/>
          <a:p>
            <a:endParaRPr lang="pl-PL" dirty="0"/>
          </a:p>
        </p:txBody>
      </p:sp>
    </p:spTree>
    <p:extLst>
      <p:ext uri="{BB962C8B-B14F-4D97-AF65-F5344CB8AC3E}">
        <p14:creationId xmlns:p14="http://schemas.microsoft.com/office/powerpoint/2010/main" val="4228564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CD223114-16DB-E541-4670-92B183CC481A}"/>
              </a:ext>
            </a:extLst>
          </p:cNvPr>
          <p:cNvSpPr>
            <a:spLocks noGrp="1"/>
          </p:cNvSpPr>
          <p:nvPr>
            <p:ph type="body" idx="1"/>
          </p:nvPr>
        </p:nvSpPr>
        <p:spPr>
          <a:xfrm>
            <a:off x="679027" y="3090446"/>
            <a:ext cx="10833946" cy="677108"/>
          </a:xfrm>
        </p:spPr>
        <p:txBody>
          <a:bodyPr/>
          <a:lstStyle/>
          <a:p>
            <a:pPr algn="ctr"/>
            <a:r>
              <a:rPr lang="pl-PL" sz="4400" dirty="0">
                <a:latin typeface="+mn-lt"/>
              </a:rPr>
              <a:t>Dziękuję za Uwagę</a:t>
            </a:r>
          </a:p>
        </p:txBody>
      </p:sp>
    </p:spTree>
    <p:extLst>
      <p:ext uri="{BB962C8B-B14F-4D97-AF65-F5344CB8AC3E}">
        <p14:creationId xmlns:p14="http://schemas.microsoft.com/office/powerpoint/2010/main" val="62478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5AE851-06B2-E5C4-CC85-F469DD0F8317}"/>
              </a:ext>
            </a:extLst>
          </p:cNvPr>
          <p:cNvSpPr>
            <a:spLocks noGrp="1"/>
          </p:cNvSpPr>
          <p:nvPr>
            <p:ph type="title"/>
          </p:nvPr>
        </p:nvSpPr>
        <p:spPr>
          <a:xfrm>
            <a:off x="621437" y="160938"/>
            <a:ext cx="11150353" cy="1325563"/>
          </a:xfrm>
        </p:spPr>
        <p:txBody>
          <a:bodyPr>
            <a:normAutofit/>
          </a:bodyPr>
          <a:lstStyle/>
          <a:p>
            <a:pPr algn="ctr"/>
            <a:r>
              <a:rPr lang="pl-PL" sz="3200" b="1" dirty="0"/>
              <a:t>Cel strategiczny 2</a:t>
            </a:r>
            <a:br>
              <a:rPr lang="pl-PL" sz="3200" b="1" dirty="0"/>
            </a:br>
            <a:r>
              <a:rPr lang="pl-PL" sz="3200" b="1" dirty="0"/>
              <a:t>Wzrost konkurencyjności gospodarki</a:t>
            </a:r>
          </a:p>
        </p:txBody>
      </p:sp>
      <p:sp>
        <p:nvSpPr>
          <p:cNvPr id="3" name="Symbol zastępczy zawartości 2">
            <a:extLst>
              <a:ext uri="{FF2B5EF4-FFF2-40B4-BE49-F238E27FC236}">
                <a16:creationId xmlns:a16="http://schemas.microsoft.com/office/drawing/2014/main" id="{E3F996B4-84D0-E077-BEB1-8E26EDA10512}"/>
              </a:ext>
            </a:extLst>
          </p:cNvPr>
          <p:cNvSpPr>
            <a:spLocks noGrp="1"/>
          </p:cNvSpPr>
          <p:nvPr>
            <p:ph idx="1"/>
          </p:nvPr>
        </p:nvSpPr>
        <p:spPr>
          <a:xfrm>
            <a:off x="802319" y="1571472"/>
            <a:ext cx="10969471" cy="5211068"/>
          </a:xfrm>
        </p:spPr>
        <p:txBody>
          <a:bodyPr>
            <a:normAutofit fontScale="47500" lnSpcReduction="20000"/>
          </a:bodyPr>
          <a:lstStyle/>
          <a:p>
            <a:pPr marL="0" indent="0">
              <a:buNone/>
            </a:pPr>
            <a:r>
              <a:rPr lang="pl-PL" sz="4200" b="1" dirty="0"/>
              <a:t>Cel operacyjny 2.1.: Powstanie nowych wysokotechnologicznych produktów i usług w strategicznych obszarach sektora Zdrowe życie</a:t>
            </a:r>
          </a:p>
          <a:p>
            <a:pPr marL="0" indent="0">
              <a:buNone/>
            </a:pPr>
            <a:endParaRPr lang="pl-PL" sz="2900" dirty="0"/>
          </a:p>
          <a:p>
            <a:pPr marL="0" indent="0">
              <a:buNone/>
            </a:pPr>
            <a:r>
              <a:rPr lang="pl-PL" sz="2900" b="1" dirty="0"/>
              <a:t>Liczba fiszek projektowych: 33</a:t>
            </a:r>
          </a:p>
          <a:p>
            <a:pPr marL="0" indent="0">
              <a:buNone/>
            </a:pPr>
            <a:endParaRPr lang="pl-PL" sz="2900" dirty="0"/>
          </a:p>
          <a:p>
            <a:r>
              <a:rPr lang="pl-PL" sz="2900" dirty="0"/>
              <a:t>Zakres merytoryczny zgłoszonych projektów:</a:t>
            </a:r>
          </a:p>
          <a:p>
            <a:r>
              <a:rPr lang="pl-PL" sz="2900" dirty="0"/>
              <a:t>Wdrożenie innowacyjnych usług medycznych, rehabilitacyjnych itp. </a:t>
            </a:r>
          </a:p>
          <a:p>
            <a:r>
              <a:rPr lang="pl-PL" sz="2900" dirty="0"/>
              <a:t>Wykorzystanie innowacyjnych, nowoczesnych technologii np. sztuczna inteligencja, VR/AR, roboty; tworzenie platform/aplikacji itp.</a:t>
            </a:r>
          </a:p>
          <a:p>
            <a:r>
              <a:rPr lang="pl-PL" sz="2900" dirty="0"/>
              <a:t>Wykorzystanie innowacyjnego sprzętu np. rehabilitacyjnego</a:t>
            </a:r>
          </a:p>
          <a:p>
            <a:r>
              <a:rPr lang="pl-PL" sz="2900" dirty="0"/>
              <a:t>Tworzenie systemów, </a:t>
            </a:r>
            <a:r>
              <a:rPr lang="pl-PL" sz="2900" dirty="0" err="1"/>
              <a:t>oprogramowań</a:t>
            </a:r>
            <a:r>
              <a:rPr lang="pl-PL" sz="2900" dirty="0"/>
              <a:t> do gromadzenia i analizy danych</a:t>
            </a:r>
          </a:p>
          <a:p>
            <a:r>
              <a:rPr lang="pl-PL" sz="2900" dirty="0"/>
              <a:t>Wdrożenie innowacyjnych wyrobów medycznych</a:t>
            </a:r>
          </a:p>
          <a:p>
            <a:r>
              <a:rPr lang="pl-PL" sz="2900" dirty="0"/>
              <a:t>Stworzenie Centrów Badawczo - Rozwojowych, Centrów </a:t>
            </a:r>
            <a:r>
              <a:rPr lang="pl-PL" sz="2900" dirty="0" err="1"/>
              <a:t>Rehabilitacyjno</a:t>
            </a:r>
            <a:r>
              <a:rPr lang="pl-PL" sz="2900" dirty="0"/>
              <a:t> -Rekreacyjnych, sanatoriów uzdrowiskowych</a:t>
            </a:r>
          </a:p>
          <a:p>
            <a:r>
              <a:rPr lang="pl-PL" sz="2900" dirty="0"/>
              <a:t>Automatyzacja procesów</a:t>
            </a:r>
          </a:p>
          <a:p>
            <a:r>
              <a:rPr lang="pl-PL" sz="2900" dirty="0"/>
              <a:t>Projekty B+R (w tym międzynarodowe)</a:t>
            </a:r>
          </a:p>
          <a:p>
            <a:pPr marL="0" indent="0">
              <a:buNone/>
            </a:pPr>
            <a:endParaRPr lang="pl-PL" sz="2900" dirty="0"/>
          </a:p>
          <a:p>
            <a:pPr marL="0" indent="0">
              <a:buNone/>
            </a:pPr>
            <a:r>
              <a:rPr lang="pl-PL" sz="2900" dirty="0"/>
              <a:t>Szacowany budżet projektów (per projekt): 500 000 –53 000 000 zł </a:t>
            </a:r>
          </a:p>
          <a:p>
            <a:pPr marL="0" indent="0">
              <a:buNone/>
            </a:pPr>
            <a:r>
              <a:rPr lang="pl-PL" sz="2900" dirty="0"/>
              <a:t>Ramy czasowe: 2021 - 2027</a:t>
            </a:r>
          </a:p>
          <a:p>
            <a:endParaRPr lang="pl-PL" dirty="0"/>
          </a:p>
        </p:txBody>
      </p:sp>
    </p:spTree>
    <p:extLst>
      <p:ext uri="{BB962C8B-B14F-4D97-AF65-F5344CB8AC3E}">
        <p14:creationId xmlns:p14="http://schemas.microsoft.com/office/powerpoint/2010/main" val="421363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C1E779-6619-EF7E-89B6-D99CDB595FEF}"/>
              </a:ext>
            </a:extLst>
          </p:cNvPr>
          <p:cNvSpPr>
            <a:spLocks noGrp="1"/>
          </p:cNvSpPr>
          <p:nvPr>
            <p:ph type="title"/>
          </p:nvPr>
        </p:nvSpPr>
        <p:spPr>
          <a:xfrm>
            <a:off x="838200" y="365125"/>
            <a:ext cx="10676138" cy="1325563"/>
          </a:xfrm>
        </p:spPr>
        <p:txBody>
          <a:bodyPr>
            <a:normAutofit/>
          </a:bodyPr>
          <a:lstStyle/>
          <a:p>
            <a:r>
              <a:rPr lang="pl-PL" sz="3200" b="1" dirty="0"/>
              <a:t>Cel strategiczny 3: Wzrost liczby i jakości powiązań sieciowych</a:t>
            </a:r>
            <a:endParaRPr lang="pl-PL" sz="3200" dirty="0"/>
          </a:p>
        </p:txBody>
      </p:sp>
      <p:sp>
        <p:nvSpPr>
          <p:cNvPr id="3" name="Symbol zastępczy zawartości 2">
            <a:extLst>
              <a:ext uri="{FF2B5EF4-FFF2-40B4-BE49-F238E27FC236}">
                <a16:creationId xmlns:a16="http://schemas.microsoft.com/office/drawing/2014/main" id="{E9E01E5D-AF98-BC61-D9A0-C8615951F266}"/>
              </a:ext>
            </a:extLst>
          </p:cNvPr>
          <p:cNvSpPr>
            <a:spLocks noGrp="1"/>
          </p:cNvSpPr>
          <p:nvPr>
            <p:ph idx="1"/>
          </p:nvPr>
        </p:nvSpPr>
        <p:spPr/>
        <p:txBody>
          <a:bodyPr>
            <a:normAutofit fontScale="92500" lnSpcReduction="20000"/>
          </a:bodyPr>
          <a:lstStyle/>
          <a:p>
            <a:pPr indent="0" algn="just">
              <a:buNone/>
            </a:pPr>
            <a:r>
              <a:rPr lang="pl-PL" sz="2200" b="1" dirty="0">
                <a:effectLst/>
                <a:latin typeface="Arial" panose="020B0604020202020204" pitchFamily="34" charset="0"/>
                <a:ea typeface="Calibri" panose="020F0502020204030204" pitchFamily="34" charset="0"/>
                <a:cs typeface="Arial" panose="020B0604020202020204" pitchFamily="34" charset="0"/>
              </a:rPr>
              <a:t>Cel operacyjny 3.1.: Stworzenie zintegrowanej, horyzontalnej oferty uzdrowiskowej w regionie</a:t>
            </a:r>
          </a:p>
          <a:p>
            <a:pPr indent="0" algn="just">
              <a:buNone/>
            </a:pPr>
            <a:endParaRPr lang="pl-PL"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600"/>
              </a:spcAft>
              <a:buFont typeface="Wingdings" panose="05000000000000000000" pitchFamily="2" charset="2"/>
              <a:buChar char=""/>
            </a:pPr>
            <a:r>
              <a:rPr lang="pl-PL" sz="1400" b="1" dirty="0">
                <a:effectLst/>
                <a:latin typeface="Arial" panose="020B0604020202020204" pitchFamily="34" charset="0"/>
                <a:ea typeface="Calibri" panose="020F0502020204030204" pitchFamily="34" charset="0"/>
                <a:cs typeface="Arial" panose="020B0604020202020204" pitchFamily="34" charset="0"/>
              </a:rPr>
              <a:t>Liczba fiszek projektowych: 8</a:t>
            </a:r>
          </a:p>
          <a:p>
            <a:pPr marL="342900" lvl="0" indent="-342900" algn="l">
              <a:lnSpc>
                <a:spcPct val="107000"/>
              </a:lnSpc>
              <a:spcAft>
                <a:spcPts val="600"/>
              </a:spcAft>
              <a:buFont typeface="Wingdings" panose="05000000000000000000" pitchFamily="2"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Zakres merytoryczny zgłoszonych projektów:</a:t>
            </a:r>
          </a:p>
          <a:p>
            <a:pPr marL="342900" lvl="0" indent="-342900" algn="l">
              <a:lnSpc>
                <a:spcPct val="107000"/>
              </a:lnSpc>
              <a:spcAft>
                <a:spcPts val="800"/>
              </a:spcAft>
              <a:buFont typeface="Symbol" panose="05050102010706020507" pitchFamily="18"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Współpraca (sieciowanie produktów / usług) z partnerami zewnętrznymi; hotelami, ośrodkami rekreacji itp.</a:t>
            </a:r>
          </a:p>
          <a:p>
            <a:pPr marL="342900" lvl="0" indent="-342900" algn="l">
              <a:lnSpc>
                <a:spcPct val="107000"/>
              </a:lnSpc>
              <a:spcAft>
                <a:spcPts val="800"/>
              </a:spcAft>
              <a:buFont typeface="Symbol" panose="05050102010706020507" pitchFamily="18"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Współpraca z firmami z branży </a:t>
            </a:r>
            <a:r>
              <a:rPr lang="pl-PL" sz="1400" dirty="0" err="1">
                <a:effectLst/>
                <a:latin typeface="Arial" panose="020B0604020202020204" pitchFamily="34" charset="0"/>
                <a:ea typeface="Calibri" panose="020F0502020204030204" pitchFamily="34" charset="0"/>
                <a:cs typeface="Arial" panose="020B0604020202020204" pitchFamily="34" charset="0"/>
              </a:rPr>
              <a:t>med-tech</a:t>
            </a:r>
            <a:endParaRPr lang="pl-PL"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600"/>
              </a:spcAft>
              <a:buFont typeface="Symbol" panose="05050102010706020507" pitchFamily="18"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Organizacja turnusów </a:t>
            </a:r>
            <a:r>
              <a:rPr lang="pl-PL" sz="14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pl-PL" sz="1400" dirty="0">
                <a:effectLst/>
                <a:latin typeface="Arial" panose="020B0604020202020204" pitchFamily="34" charset="0"/>
                <a:ea typeface="Calibri" panose="020F0502020204030204" pitchFamily="34" charset="0"/>
                <a:cs typeface="Arial" panose="020B0604020202020204" pitchFamily="34" charset="0"/>
              </a:rPr>
              <a:t> potencjalny rozwój okolicznej infrastruktury turystycznej na potrzeby turnusów</a:t>
            </a:r>
          </a:p>
          <a:p>
            <a:pPr marL="342900" lvl="0" indent="-342900" algn="l">
              <a:lnSpc>
                <a:spcPct val="107000"/>
              </a:lnSpc>
              <a:spcAft>
                <a:spcPts val="600"/>
              </a:spcAft>
              <a:buFont typeface="Wingdings" panose="05000000000000000000" pitchFamily="2"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Szacowany budżet projektów (per projekt): </a:t>
            </a:r>
          </a:p>
          <a:p>
            <a:pPr marL="742950" lvl="1" indent="-285750" algn="l">
              <a:lnSpc>
                <a:spcPct val="107000"/>
              </a:lnSpc>
              <a:spcAft>
                <a:spcPts val="800"/>
              </a:spcAft>
              <a:buFont typeface="Symbol" panose="05050102010706020507" pitchFamily="18"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Wydatki inwestycyjne (roboty budowlane, zakup środków trwałych): 22 000 000– 53 000 000 zł</a:t>
            </a:r>
          </a:p>
          <a:p>
            <a:pPr marL="742950" lvl="1" indent="-285750" algn="l">
              <a:lnSpc>
                <a:spcPct val="107000"/>
              </a:lnSpc>
              <a:spcAft>
                <a:spcPts val="600"/>
              </a:spcAft>
              <a:buFont typeface="Symbol" panose="05050102010706020507" pitchFamily="18"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Organizacja turnusów (nie uwzględnia kosztów wynagrodzeń): 1 500 000 zł</a:t>
            </a:r>
          </a:p>
          <a:p>
            <a:pPr marL="342900" lvl="0" indent="-342900" algn="l">
              <a:lnSpc>
                <a:spcPct val="107000"/>
              </a:lnSpc>
              <a:spcAft>
                <a:spcPts val="600"/>
              </a:spcAft>
              <a:buFont typeface="Wingdings" panose="05000000000000000000" pitchFamily="2" charset="2"/>
              <a:buChar char=""/>
            </a:pPr>
            <a:r>
              <a:rPr lang="pl-PL" sz="1400" dirty="0">
                <a:effectLst/>
                <a:latin typeface="Arial" panose="020B0604020202020204" pitchFamily="34" charset="0"/>
                <a:ea typeface="Calibri" panose="020F0502020204030204" pitchFamily="34" charset="0"/>
                <a:cs typeface="Arial" panose="020B0604020202020204" pitchFamily="34" charset="0"/>
              </a:rPr>
              <a:t>Ramy czasowe: 2021 - 2027</a:t>
            </a:r>
          </a:p>
          <a:p>
            <a:endParaRPr lang="pl-PL" dirty="0"/>
          </a:p>
        </p:txBody>
      </p:sp>
    </p:spTree>
    <p:extLst>
      <p:ext uri="{BB962C8B-B14F-4D97-AF65-F5344CB8AC3E}">
        <p14:creationId xmlns:p14="http://schemas.microsoft.com/office/powerpoint/2010/main" val="21690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16F822-CA2A-964A-18A5-A6BA14A7394B}"/>
              </a:ext>
            </a:extLst>
          </p:cNvPr>
          <p:cNvSpPr>
            <a:spLocks noGrp="1"/>
          </p:cNvSpPr>
          <p:nvPr>
            <p:ph type="title"/>
          </p:nvPr>
        </p:nvSpPr>
        <p:spPr/>
        <p:txBody>
          <a:bodyPr>
            <a:normAutofit/>
          </a:bodyPr>
          <a:lstStyle/>
          <a:p>
            <a:pPr algn="ctr"/>
            <a:r>
              <a:rPr lang="pl-PL" sz="2800" b="1" dirty="0"/>
              <a:t>Cel strategiczny 4: Nowoczesna infrastruktura dla rozwoju sektora</a:t>
            </a:r>
          </a:p>
        </p:txBody>
      </p:sp>
      <p:sp>
        <p:nvSpPr>
          <p:cNvPr id="3" name="Symbol zastępczy zawartości 2">
            <a:extLst>
              <a:ext uri="{FF2B5EF4-FFF2-40B4-BE49-F238E27FC236}">
                <a16:creationId xmlns:a16="http://schemas.microsoft.com/office/drawing/2014/main" id="{80C67C31-D9DB-E588-7353-9FF370A53B34}"/>
              </a:ext>
            </a:extLst>
          </p:cNvPr>
          <p:cNvSpPr>
            <a:spLocks noGrp="1"/>
          </p:cNvSpPr>
          <p:nvPr>
            <p:ph idx="1"/>
          </p:nvPr>
        </p:nvSpPr>
        <p:spPr/>
        <p:txBody>
          <a:bodyPr/>
          <a:lstStyle/>
          <a:p>
            <a:pPr indent="0" algn="just">
              <a:buNone/>
            </a:pPr>
            <a:r>
              <a:rPr lang="pl-PL" sz="1800" b="1" dirty="0">
                <a:effectLst/>
                <a:latin typeface="Arial" panose="020B0604020202020204" pitchFamily="34" charset="0"/>
                <a:ea typeface="Calibri" panose="020F0502020204030204" pitchFamily="34" charset="0"/>
                <a:cs typeface="Arial" panose="020B0604020202020204" pitchFamily="34" charset="0"/>
              </a:rPr>
              <a:t>Cel operacyjny 4.1.: Rozbudowa infrastruktury regionu sprzyjającej działalności uzdrowiskowej, w tym inwestycje w odnawialne źródła energii (promowanie projektów wspierających efektywność energetyczną oraz promowanie strategii niskoemisyjnych)</a:t>
            </a:r>
            <a:endParaRPr lang="pl-PL"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l">
              <a:lnSpc>
                <a:spcPct val="107000"/>
              </a:lnSpc>
              <a:spcAft>
                <a:spcPts val="600"/>
              </a:spcAft>
              <a:buFont typeface="Wingdings" panose="05000000000000000000" pitchFamily="2" charset="2"/>
              <a:buChar char=""/>
            </a:pPr>
            <a:r>
              <a:rPr lang="pl-PL" sz="1800" b="1" dirty="0">
                <a:effectLst/>
                <a:latin typeface="Arial" panose="020B0604020202020204" pitchFamily="34" charset="0"/>
                <a:ea typeface="Calibri" panose="020F0502020204030204" pitchFamily="34" charset="0"/>
                <a:cs typeface="Arial" panose="020B0604020202020204" pitchFamily="34" charset="0"/>
              </a:rPr>
              <a:t>Liczba fiszek projektowych: 3</a:t>
            </a:r>
          </a:p>
          <a:p>
            <a:pPr marL="342900" lvl="0" indent="-342900" algn="l">
              <a:lnSpc>
                <a:spcPct val="107000"/>
              </a:lnSpc>
              <a:spcAft>
                <a:spcPts val="600"/>
              </a:spcAft>
              <a:buFont typeface="Wingdings" panose="05000000000000000000" pitchFamily="2" charset="2"/>
              <a:buChar char=""/>
            </a:pPr>
            <a:r>
              <a:rPr lang="pl-PL" sz="1800" dirty="0">
                <a:effectLst/>
                <a:latin typeface="Arial" panose="020B0604020202020204" pitchFamily="34" charset="0"/>
                <a:ea typeface="Calibri" panose="020F0502020204030204" pitchFamily="34" charset="0"/>
                <a:cs typeface="Arial" panose="020B0604020202020204" pitchFamily="34" charset="0"/>
              </a:rPr>
              <a:t>Zakres merytoryczny zgłoszonych projektów:</a:t>
            </a:r>
          </a:p>
          <a:p>
            <a:pPr marL="742950" lvl="1" indent="-285750" algn="l">
              <a:lnSpc>
                <a:spcPct val="107000"/>
              </a:lnSpc>
              <a:spcAft>
                <a:spcPts val="600"/>
              </a:spcAft>
              <a:buFont typeface="Symbol" panose="05050102010706020507" pitchFamily="18" charset="2"/>
              <a:buChar char=""/>
            </a:pPr>
            <a:r>
              <a:rPr lang="pl-PL" sz="1800" dirty="0">
                <a:effectLst/>
                <a:latin typeface="Arial" panose="020B0604020202020204" pitchFamily="34" charset="0"/>
                <a:ea typeface="Calibri" panose="020F0502020204030204" pitchFamily="34" charset="0"/>
                <a:cs typeface="Arial" panose="020B0604020202020204" pitchFamily="34" charset="0"/>
              </a:rPr>
              <a:t>Budowa sanatorium uzdrowiskowego i wdrożenie innowacyjnej rehabilitacji uzdrowiskowej </a:t>
            </a:r>
          </a:p>
          <a:p>
            <a:pPr marL="742950" lvl="1" indent="-285750" algn="l">
              <a:lnSpc>
                <a:spcPct val="107000"/>
              </a:lnSpc>
              <a:spcAft>
                <a:spcPts val="600"/>
              </a:spcAft>
              <a:buFont typeface="Symbol" panose="05050102010706020507" pitchFamily="18" charset="2"/>
              <a:buChar char=""/>
            </a:pPr>
            <a:r>
              <a:rPr lang="pl-PL" sz="1800" dirty="0">
                <a:effectLst/>
                <a:latin typeface="Arial" panose="020B0604020202020204" pitchFamily="34" charset="0"/>
                <a:ea typeface="Calibri" panose="020F0502020204030204" pitchFamily="34" charset="0"/>
                <a:cs typeface="Arial" panose="020B0604020202020204" pitchFamily="34" charset="0"/>
              </a:rPr>
              <a:t>Stworzenie profesjonalnego ośrodka umożliwiającego pełną diagnozę psychofizyczną jego gości</a:t>
            </a:r>
          </a:p>
          <a:p>
            <a:pPr marL="342900" lvl="0" indent="-342900" algn="l">
              <a:lnSpc>
                <a:spcPct val="107000"/>
              </a:lnSpc>
              <a:spcAft>
                <a:spcPts val="600"/>
              </a:spcAft>
              <a:buFont typeface="Wingdings" panose="05000000000000000000" pitchFamily="2" charset="2"/>
              <a:buChar char=""/>
            </a:pPr>
            <a:r>
              <a:rPr lang="pl-PL" sz="1800" dirty="0">
                <a:effectLst/>
                <a:latin typeface="Arial" panose="020B0604020202020204" pitchFamily="34" charset="0"/>
                <a:ea typeface="Calibri" panose="020F0502020204030204" pitchFamily="34" charset="0"/>
                <a:cs typeface="Arial" panose="020B0604020202020204" pitchFamily="34" charset="0"/>
              </a:rPr>
              <a:t>Szacowany budżet projektów (per projekt): 20 000 000–25 000 000 zł </a:t>
            </a:r>
          </a:p>
          <a:p>
            <a:pPr marL="342900" lvl="0" indent="-342900" algn="l">
              <a:lnSpc>
                <a:spcPct val="107000"/>
              </a:lnSpc>
              <a:spcAft>
                <a:spcPts val="600"/>
              </a:spcAft>
              <a:buFont typeface="Wingdings" panose="05000000000000000000" pitchFamily="2" charset="2"/>
              <a:buChar char=""/>
            </a:pPr>
            <a:r>
              <a:rPr lang="pl-PL" sz="1800" dirty="0">
                <a:effectLst/>
                <a:latin typeface="Arial" panose="020B0604020202020204" pitchFamily="34" charset="0"/>
                <a:ea typeface="Calibri" panose="020F0502020204030204" pitchFamily="34" charset="0"/>
                <a:cs typeface="Arial" panose="020B0604020202020204" pitchFamily="34" charset="0"/>
              </a:rPr>
              <a:t>Ramy czasowe: 2021 - 2023</a:t>
            </a:r>
            <a:r>
              <a:rPr lang="pl-PL" sz="1100" b="1" dirty="0">
                <a:effectLst/>
                <a:latin typeface="Arial" panose="020B0604020202020204" pitchFamily="34" charset="0"/>
                <a:ea typeface="Calibri" panose="020F0502020204030204" pitchFamily="34" charset="0"/>
                <a:cs typeface="Arial" panose="020B0604020202020204" pitchFamily="34" charset="0"/>
              </a:rPr>
              <a:t> </a:t>
            </a:r>
            <a:endParaRPr lang="pl-PL" sz="1100" dirty="0">
              <a:effectLst/>
              <a:latin typeface="Arial" panose="020B0604020202020204" pitchFamily="34" charset="0"/>
              <a:ea typeface="Calibri" panose="020F0502020204030204" pitchFamily="34" charset="0"/>
              <a:cs typeface="Arial" panose="020B0604020202020204" pitchFamily="34" charset="0"/>
            </a:endParaRPr>
          </a:p>
          <a:p>
            <a:endParaRPr lang="pl-PL" dirty="0"/>
          </a:p>
        </p:txBody>
      </p:sp>
    </p:spTree>
    <p:extLst>
      <p:ext uri="{BB962C8B-B14F-4D97-AF65-F5344CB8AC3E}">
        <p14:creationId xmlns:p14="http://schemas.microsoft.com/office/powerpoint/2010/main" val="407692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6E4E78-3A06-3008-2D5E-1EC6C6361B98}"/>
              </a:ext>
            </a:extLst>
          </p:cNvPr>
          <p:cNvSpPr>
            <a:spLocks noGrp="1"/>
          </p:cNvSpPr>
          <p:nvPr>
            <p:ph type="title"/>
          </p:nvPr>
        </p:nvSpPr>
        <p:spPr/>
        <p:txBody>
          <a:bodyPr>
            <a:normAutofit/>
          </a:bodyPr>
          <a:lstStyle/>
          <a:p>
            <a:r>
              <a:rPr lang="pl-PL" sz="2800" b="1" dirty="0"/>
              <a:t>Cel operacyjny 4.2.: Rozwój infrastruktury służącej świadczeniu usług uzdrowiskowych i profilaktycznych</a:t>
            </a:r>
            <a:endParaRPr lang="pl-PL" sz="3600" b="1" dirty="0"/>
          </a:p>
        </p:txBody>
      </p:sp>
      <p:sp>
        <p:nvSpPr>
          <p:cNvPr id="3" name="Symbol zastępczy zawartości 2">
            <a:extLst>
              <a:ext uri="{FF2B5EF4-FFF2-40B4-BE49-F238E27FC236}">
                <a16:creationId xmlns:a16="http://schemas.microsoft.com/office/drawing/2014/main" id="{14E29177-94A1-4EAA-F77B-DC162E5BF0D3}"/>
              </a:ext>
            </a:extLst>
          </p:cNvPr>
          <p:cNvSpPr>
            <a:spLocks noGrp="1"/>
          </p:cNvSpPr>
          <p:nvPr>
            <p:ph idx="1"/>
          </p:nvPr>
        </p:nvSpPr>
        <p:spPr/>
        <p:txBody>
          <a:bodyPr>
            <a:normAutofit fontScale="92500" lnSpcReduction="10000"/>
          </a:bodyPr>
          <a:lstStyle/>
          <a:p>
            <a:pPr marL="342900" lvl="0" indent="-342900" algn="l">
              <a:lnSpc>
                <a:spcPct val="107000"/>
              </a:lnSpc>
              <a:spcAft>
                <a:spcPts val="800"/>
              </a:spcAft>
              <a:buFont typeface="Wingdings" panose="05000000000000000000" pitchFamily="2" charset="2"/>
              <a:buChar char=""/>
            </a:pPr>
            <a:r>
              <a:rPr lang="pl-PL" sz="2400" b="1" dirty="0">
                <a:effectLst/>
                <a:latin typeface="Arial" panose="020B0604020202020204" pitchFamily="34" charset="0"/>
                <a:ea typeface="Calibri" panose="020F0502020204030204" pitchFamily="34" charset="0"/>
                <a:cs typeface="Arial" panose="020B0604020202020204" pitchFamily="34" charset="0"/>
              </a:rPr>
              <a:t>Liczba projektów: 16</a:t>
            </a:r>
          </a:p>
          <a:p>
            <a:pPr marL="342900" lvl="0" indent="-342900" algn="l">
              <a:lnSpc>
                <a:spcPct val="107000"/>
              </a:lnSpc>
              <a:spcAft>
                <a:spcPts val="800"/>
              </a:spcAft>
              <a:buFont typeface="Wingdings" panose="05000000000000000000" pitchFamily="2" charset="2"/>
              <a:buChar char=""/>
            </a:pPr>
            <a:r>
              <a:rPr lang="pl-PL" sz="2400" dirty="0">
                <a:effectLst/>
                <a:latin typeface="Arial" panose="020B0604020202020204" pitchFamily="34" charset="0"/>
                <a:ea typeface="Calibri" panose="020F0502020204030204" pitchFamily="34" charset="0"/>
                <a:cs typeface="Arial" panose="020B0604020202020204" pitchFamily="34" charset="0"/>
              </a:rPr>
              <a:t>Działania:</a:t>
            </a:r>
          </a:p>
          <a:p>
            <a:pPr marL="342900" lvl="0" indent="-342900" algn="l">
              <a:lnSpc>
                <a:spcPct val="107000"/>
              </a:lnSpc>
              <a:spcAft>
                <a:spcPts val="800"/>
              </a:spcAft>
              <a:buFont typeface="Symbol" panose="05050102010706020507" pitchFamily="18" charset="2"/>
              <a:buChar char=""/>
            </a:pPr>
            <a:r>
              <a:rPr lang="pl-PL" sz="2400" dirty="0">
                <a:effectLst/>
                <a:latin typeface="Arial" panose="020B0604020202020204" pitchFamily="34" charset="0"/>
                <a:ea typeface="Calibri" panose="020F0502020204030204" pitchFamily="34" charset="0"/>
                <a:cs typeface="Arial" panose="020B0604020202020204" pitchFamily="34" charset="0"/>
              </a:rPr>
              <a:t>Budowa sanatorium, Centrów Rehabilitacyjno-Rekreacyjnych itp. (prace nad projektem ośrodków, inwestycje w sprzęt, wyposażenie, rekrutację i pozyskanie kadry/szkolenia, wartości niematerialne i prawne)</a:t>
            </a:r>
          </a:p>
          <a:p>
            <a:pPr marL="342900" lvl="0" indent="-342900" algn="l">
              <a:lnSpc>
                <a:spcPct val="107000"/>
              </a:lnSpc>
              <a:spcAft>
                <a:spcPts val="800"/>
              </a:spcAft>
              <a:buFont typeface="Symbol" panose="05050102010706020507" pitchFamily="18" charset="2"/>
              <a:buChar char=""/>
            </a:pPr>
            <a:r>
              <a:rPr lang="pl-PL" sz="2400" dirty="0">
                <a:effectLst/>
                <a:latin typeface="Arial" panose="020B0604020202020204" pitchFamily="34" charset="0"/>
                <a:ea typeface="Calibri" panose="020F0502020204030204" pitchFamily="34" charset="0"/>
                <a:cs typeface="Arial" panose="020B0604020202020204" pitchFamily="34" charset="0"/>
              </a:rPr>
              <a:t>Wdrożenie innowacyjnych usług (inwestycje w sprzęt, prace B+R, systemy informatyczne) </a:t>
            </a:r>
          </a:p>
          <a:p>
            <a:pPr marL="342900" lvl="0" indent="-342900" algn="l">
              <a:lnSpc>
                <a:spcPct val="107000"/>
              </a:lnSpc>
              <a:spcAft>
                <a:spcPts val="800"/>
              </a:spcAft>
              <a:buFont typeface="Wingdings" panose="05000000000000000000" pitchFamily="2" charset="2"/>
              <a:buChar char=""/>
            </a:pPr>
            <a:r>
              <a:rPr lang="pl-PL" sz="2400" dirty="0">
                <a:effectLst/>
                <a:latin typeface="Arial" panose="020B0604020202020204" pitchFamily="34" charset="0"/>
                <a:ea typeface="Calibri" panose="020F0502020204030204" pitchFamily="34" charset="0"/>
                <a:cs typeface="Arial" panose="020B0604020202020204" pitchFamily="34" charset="0"/>
              </a:rPr>
              <a:t>Koszt: 1 000 000 – 53 000 000 zł</a:t>
            </a:r>
          </a:p>
          <a:p>
            <a:pPr marL="342900" lvl="0" indent="-342900" algn="l">
              <a:lnSpc>
                <a:spcPct val="107000"/>
              </a:lnSpc>
              <a:spcAft>
                <a:spcPts val="800"/>
              </a:spcAft>
              <a:buFont typeface="Wingdings" panose="05000000000000000000" pitchFamily="2" charset="2"/>
              <a:buChar char=""/>
            </a:pPr>
            <a:r>
              <a:rPr lang="pl-PL" sz="2400" dirty="0">
                <a:effectLst/>
                <a:latin typeface="Arial" panose="020B0604020202020204" pitchFamily="34" charset="0"/>
                <a:ea typeface="Calibri" panose="020F0502020204030204" pitchFamily="34" charset="0"/>
                <a:cs typeface="Arial" panose="020B0604020202020204" pitchFamily="34" charset="0"/>
              </a:rPr>
              <a:t>Ramy czasowe: 2021-2027</a:t>
            </a:r>
          </a:p>
          <a:p>
            <a:endParaRPr lang="pl-PL" dirty="0"/>
          </a:p>
        </p:txBody>
      </p:sp>
    </p:spTree>
    <p:extLst>
      <p:ext uri="{BB962C8B-B14F-4D97-AF65-F5344CB8AC3E}">
        <p14:creationId xmlns:p14="http://schemas.microsoft.com/office/powerpoint/2010/main" val="989614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70F14A-C683-9D97-768B-85AA144CD8BD}"/>
              </a:ext>
            </a:extLst>
          </p:cNvPr>
          <p:cNvSpPr>
            <a:spLocks noGrp="1"/>
          </p:cNvSpPr>
          <p:nvPr>
            <p:ph type="title"/>
          </p:nvPr>
        </p:nvSpPr>
        <p:spPr>
          <a:xfrm>
            <a:off x="1006875" y="2766218"/>
            <a:ext cx="10515600" cy="1325563"/>
          </a:xfrm>
        </p:spPr>
        <p:txBody>
          <a:bodyPr>
            <a:normAutofit fontScale="90000"/>
          </a:bodyPr>
          <a:lstStyle/>
          <a:p>
            <a:pPr algn="ctr"/>
            <a:r>
              <a:rPr lang="pl-PL" sz="4900" b="1" i="1" dirty="0"/>
              <a:t>Analiza Oferty Turystyki Zdrowotnej w Polsce</a:t>
            </a:r>
            <a:br>
              <a:rPr lang="pl-PL" sz="4900" b="1" i="1" dirty="0"/>
            </a:br>
            <a:br>
              <a:rPr lang="pl-PL" i="1" dirty="0"/>
            </a:br>
            <a:r>
              <a:rPr lang="pl-PL" b="1" i="1" dirty="0"/>
              <a:t>na wybranych przykładach</a:t>
            </a:r>
          </a:p>
        </p:txBody>
      </p:sp>
    </p:spTree>
    <p:extLst>
      <p:ext uri="{BB962C8B-B14F-4D97-AF65-F5344CB8AC3E}">
        <p14:creationId xmlns:p14="http://schemas.microsoft.com/office/powerpoint/2010/main" val="141348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anatorium Kudowa-Zdrój - pakiety kuracyjne i wypoczynkowe - Uzdrowiska  Kłodzkie">
            <a:extLst>
              <a:ext uri="{FF2B5EF4-FFF2-40B4-BE49-F238E27FC236}">
                <a16:creationId xmlns:a16="http://schemas.microsoft.com/office/drawing/2014/main" id="{2B054C29-0F54-A5D1-7CA2-73ACDC33CF1C}"/>
              </a:ext>
            </a:extLst>
          </p:cNvPr>
          <p:cNvPicPr>
            <a:picLocks noChangeAspect="1"/>
          </p:cNvPicPr>
          <p:nvPr/>
        </p:nvPicPr>
        <p:blipFill rotWithShape="1">
          <a:blip r:embed="rId2">
            <a:alphaModFix amt="50000"/>
          </a:blip>
          <a:srcRect l="1685" r="7649" b="1"/>
          <a:stretch/>
        </p:blipFill>
        <p:spPr>
          <a:xfrm>
            <a:off x="20" y="1"/>
            <a:ext cx="12191980" cy="6857999"/>
          </a:xfrm>
          <a:prstGeom prst="rect">
            <a:avLst/>
          </a:prstGeom>
        </p:spPr>
      </p:pic>
      <p:sp>
        <p:nvSpPr>
          <p:cNvPr id="2" name="Tytuł 1"/>
          <p:cNvSpPr>
            <a:spLocks noGrp="1"/>
          </p:cNvSpPr>
          <p:nvPr>
            <p:ph type="ctrTitle"/>
          </p:nvPr>
        </p:nvSpPr>
        <p:spPr>
          <a:xfrm>
            <a:off x="1524000" y="1122362"/>
            <a:ext cx="9144000" cy="2900518"/>
          </a:xfrm>
        </p:spPr>
        <p:txBody>
          <a:bodyPr>
            <a:normAutofit/>
          </a:bodyPr>
          <a:lstStyle/>
          <a:p>
            <a:r>
              <a:rPr lang="pl-PL">
                <a:solidFill>
                  <a:srgbClr val="FFFFFF"/>
                </a:solidFill>
                <a:cs typeface="Calibri Light"/>
              </a:rPr>
              <a:t>KUDOWA-ZDRÓJ</a:t>
            </a:r>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40481_TF67498733_Win32" id="{3C8158DC-99D7-4B40-AB53-D50A4A9F589A}" vid="{34CBDA40-5732-4E22-8CCB-053341109ECA}"/>
    </a:ext>
  </a:extLst>
</a:theme>
</file>

<file path=ppt/theme/theme5.xml><?xml version="1.0" encoding="utf-8"?>
<a:theme xmlns:a="http://schemas.openxmlformats.org/drawingml/2006/main" name="2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Gill Sans"/>
        <a:ea typeface="ヒラギノ角ゴ ProN W3"/>
        <a:cs typeface="ヒラギノ角ゴ ProN W3"/>
      </a:majorFont>
      <a:minorFont>
        <a:latin typeface="Gill Sans"/>
        <a:ea typeface="ヒラギノ角ゴ ProN W3"/>
        <a:cs typeface="ヒラギノ角ゴ ProN W3"/>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pl-PL" sz="3600" b="0" i="0" u="none" strike="noStrike" cap="none" normalizeH="0" baseline="0" smtClean="0">
            <a:ln>
              <a:noFill/>
            </a:ln>
            <a:solidFill>
              <a:schemeClr val="bg1"/>
            </a:solidFill>
            <a:effectLst/>
            <a:latin typeface="Gill Sans" charset="0"/>
            <a:ea typeface="ヒラギノ角ゴ ProN W3"/>
            <a:cs typeface="ヒラギノ角ゴ ProN W3"/>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pl-PL" sz="3600" b="0" i="0" u="none" strike="noStrike" cap="none" normalizeH="0" baseline="0" smtClean="0">
            <a:ln>
              <a:noFill/>
            </a:ln>
            <a:solidFill>
              <a:schemeClr val="bg1"/>
            </a:solidFill>
            <a:effectLst/>
            <a:latin typeface="Gill Sans" charset="0"/>
            <a:ea typeface="ヒラギノ角ゴ ProN W3"/>
            <a:cs typeface="ヒラギノ角ゴ ProN W3"/>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2181</Words>
  <Application>Microsoft Office PowerPoint</Application>
  <PresentationFormat>Panoramiczny</PresentationFormat>
  <Paragraphs>307</Paragraphs>
  <Slides>39</Slides>
  <Notes>2</Notes>
  <HiddenSlides>0</HiddenSlides>
  <MMClips>1</MMClips>
  <ScaleCrop>false</ScaleCrop>
  <HeadingPairs>
    <vt:vector size="6" baseType="variant">
      <vt:variant>
        <vt:lpstr>Używane czcionki</vt:lpstr>
      </vt:variant>
      <vt:variant>
        <vt:i4>16</vt:i4>
      </vt:variant>
      <vt:variant>
        <vt:lpstr>Motyw</vt:lpstr>
      </vt:variant>
      <vt:variant>
        <vt:i4>7</vt:i4>
      </vt:variant>
      <vt:variant>
        <vt:lpstr>Tytuły slajdów</vt:lpstr>
      </vt:variant>
      <vt:variant>
        <vt:i4>39</vt:i4>
      </vt:variant>
    </vt:vector>
  </HeadingPairs>
  <TitlesOfParts>
    <vt:vector size="62" baseType="lpstr">
      <vt:lpstr>Arial</vt:lpstr>
      <vt:lpstr>Bellaboo</vt:lpstr>
      <vt:lpstr>Calibri</vt:lpstr>
      <vt:lpstr>Calibri Bold</vt:lpstr>
      <vt:lpstr>Calibri Light</vt:lpstr>
      <vt:lpstr>Comic Sans MS</vt:lpstr>
      <vt:lpstr>Copperplate Gothic 32 AB</vt:lpstr>
      <vt:lpstr>Georgia Pro</vt:lpstr>
      <vt:lpstr>Gill Sans</vt:lpstr>
      <vt:lpstr>Montserrat Semi-Bold</vt:lpstr>
      <vt:lpstr>Myriad Pro Light Cond</vt:lpstr>
      <vt:lpstr>Symbol</vt:lpstr>
      <vt:lpstr>TAN Pearl</vt:lpstr>
      <vt:lpstr>Times New Roman</vt:lpstr>
      <vt:lpstr>Univers Condensed</vt:lpstr>
      <vt:lpstr>Wingdings</vt:lpstr>
      <vt:lpstr>Motyw pakietu Office</vt:lpstr>
      <vt:lpstr>Office Theme</vt:lpstr>
      <vt:lpstr>Office Theme</vt:lpstr>
      <vt:lpstr>ChronicleVTI</vt:lpstr>
      <vt:lpstr>28_Motyw pakietu Office</vt:lpstr>
      <vt:lpstr>1_Motyw pakietu Office</vt:lpstr>
      <vt:lpstr>1_Office Theme</vt:lpstr>
      <vt:lpstr>Prezentacja programu PowerPoint</vt:lpstr>
      <vt:lpstr>Inicjatywy zgłoszone przez przedsiębiorców przyporządkowano do wyznaczonych na podstawie Programu Rozwoju celów operacyjnych i strategicznych</vt:lpstr>
      <vt:lpstr>Cel operacyjny 1.2.  Pobudzenie innowacyjności przedsiębiorstw</vt:lpstr>
      <vt:lpstr>Cel strategiczny 2 Wzrost konkurencyjności gospodarki</vt:lpstr>
      <vt:lpstr>Cel strategiczny 3: Wzrost liczby i jakości powiązań sieciowych</vt:lpstr>
      <vt:lpstr>Cel strategiczny 4: Nowoczesna infrastruktura dla rozwoju sektora</vt:lpstr>
      <vt:lpstr>Cel operacyjny 4.2.: Rozwój infrastruktury służącej świadczeniu usług uzdrowiskowych i profilaktycznych</vt:lpstr>
      <vt:lpstr>Analiza Oferty Turystyki Zdrowotnej w Polsce  na wybranych przykładach</vt:lpstr>
      <vt:lpstr>KUDOWA-ZDRÓJ</vt:lpstr>
      <vt:lpstr>Pakiety pobytowe</vt:lpstr>
      <vt:lpstr>Prezentacja programu PowerPoint</vt:lpstr>
      <vt:lpstr>Oferta zabiegowa</vt:lpstr>
      <vt:lpstr>KOŁOBRZEG JAKO MIEJSCOWOŚĆ UZDROWISKOWA</vt:lpstr>
      <vt:lpstr>PRZYKŁADOWE OBIEKTY SANATORYJNE W KOŁOBRZEGU</vt:lpstr>
      <vt:lpstr>SAN Medical Spa</vt:lpstr>
      <vt:lpstr>Zabiegi wykonywane w SAN Medical Spa</vt:lpstr>
      <vt:lpstr>Cena pobytu leczniczego</vt:lpstr>
      <vt:lpstr>Niepubliczny Zakład Opieki Zdrowotnej Ośrodek Rehabilitacyjno-Sanatoryjny "PEREŁKA"</vt:lpstr>
      <vt:lpstr>Sanatorium Uzdrowiskowe „Muszelka" </vt:lpstr>
      <vt:lpstr>AUGUSTÓW</vt:lpstr>
      <vt:lpstr>Sanatorium Augustów MEDICAL SPA – co oferuje ? </vt:lpstr>
      <vt:lpstr>OFERTY - Ogólny pobyt leczniczy, intensywna reh.,reh. Kręgosłupa, pakiet ortopedyczny</vt:lpstr>
      <vt:lpstr>Program diagnostyki i rehabilitacji choroby Raynauda </vt:lpstr>
      <vt:lpstr>Prezentacja programu PowerPoint</vt:lpstr>
      <vt:lpstr>Prezentacja programu PowerPoint</vt:lpstr>
      <vt:lpstr>Prezentacja programu PowerPoint</vt:lpstr>
      <vt:lpstr>Prezentacja programu PowerPoint</vt:lpstr>
      <vt:lpstr>Prezentacja programu PowerPoint</vt:lpstr>
      <vt:lpstr>CIechocinek</vt:lpstr>
      <vt:lpstr>TeoDorka Medical &amp; Spa </vt:lpstr>
      <vt:lpstr>Lila MEDICAL SPA</vt:lpstr>
      <vt:lpstr>Villa Park med &amp; sPa</vt:lpstr>
      <vt:lpstr>Ustka</vt:lpstr>
      <vt:lpstr>Grand Lubicz</vt:lpstr>
      <vt:lpstr>Grand Lubicz</vt:lpstr>
      <vt:lpstr>Region Zdrowia</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KUDOWA-ZDRÓJ</dc:title>
  <dc:creator>Jarosław Klimczak</dc:creator>
  <cp:lastModifiedBy>Jarosław Klimczak</cp:lastModifiedBy>
  <cp:revision>23</cp:revision>
  <dcterms:created xsi:type="dcterms:W3CDTF">2024-01-13T14:10:06Z</dcterms:created>
  <dcterms:modified xsi:type="dcterms:W3CDTF">2024-01-22T18:49:10Z</dcterms:modified>
</cp:coreProperties>
</file>